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6" r:id="rId2"/>
    <p:sldId id="257" r:id="rId3"/>
    <p:sldId id="258" r:id="rId4"/>
    <p:sldId id="259" r:id="rId5"/>
    <p:sldId id="260" r:id="rId6"/>
    <p:sldId id="265" r:id="rId7"/>
    <p:sldId id="266" r:id="rId8"/>
    <p:sldId id="263" r:id="rId9"/>
    <p:sldId id="264"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9" r:id="rId28"/>
    <p:sldId id="284" r:id="rId29"/>
    <p:sldId id="285" r:id="rId30"/>
    <p:sldId id="286" r:id="rId31"/>
    <p:sldId id="287" r:id="rId32"/>
    <p:sldId id="288"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4" autoAdjust="0"/>
    <p:restoredTop sz="86432" autoAdjust="0"/>
  </p:normalViewPr>
  <p:slideViewPr>
    <p:cSldViewPr snapToGrid="0">
      <p:cViewPr varScale="1">
        <p:scale>
          <a:sx n="66" d="100"/>
          <a:sy n="66" d="100"/>
        </p:scale>
        <p:origin x="60" y="642"/>
      </p:cViewPr>
      <p:guideLst>
        <p:guide orient="horz" pos="2160"/>
        <p:guide pos="2880"/>
      </p:guideLst>
    </p:cSldViewPr>
  </p:slideViewPr>
  <p:outlineViewPr>
    <p:cViewPr>
      <p:scale>
        <a:sx n="33" d="100"/>
        <a:sy n="33" d="100"/>
      </p:scale>
      <p:origin x="0" y="-6060"/>
    </p:cViewPr>
  </p:outlineViewPr>
  <p:notesTextViewPr>
    <p:cViewPr>
      <p:scale>
        <a:sx n="1" d="1"/>
        <a:sy n="1" d="1"/>
      </p:scale>
      <p:origin x="0" y="0"/>
    </p:cViewPr>
  </p:notesTextViewPr>
  <p:sorterViewPr>
    <p:cViewPr>
      <p:scale>
        <a:sx n="100" d="100"/>
        <a:sy n="100" d="100"/>
      </p:scale>
      <p:origin x="0" y="6474"/>
    </p:cViewPr>
  </p:sorterViewPr>
  <p:notesViewPr>
    <p:cSldViewPr snapToGrid="0">
      <p:cViewPr varScale="1">
        <p:scale>
          <a:sx n="87" d="100"/>
          <a:sy n="87" d="100"/>
        </p:scale>
        <p:origin x="1920" y="7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28A625-5949-451C-A7DB-AF4720325DBB}" type="datetimeFigureOut">
              <a:rPr lang="en-US" smtClean="0"/>
              <a:t>3/29/2023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29640A-B402-405A-9185-FF4A7A8FD7C8}" type="slidenum">
              <a:rPr lang="en-US" smtClean="0"/>
              <a:t>‹#›</a:t>
            </a:fld>
            <a:endParaRPr lang="en-US"/>
          </a:p>
        </p:txBody>
      </p:sp>
    </p:spTree>
    <p:extLst>
      <p:ext uri="{BB962C8B-B14F-4D97-AF65-F5344CB8AC3E}">
        <p14:creationId xmlns:p14="http://schemas.microsoft.com/office/powerpoint/2010/main" val="2822526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29640A-B402-405A-9185-FF4A7A8FD7C8}" type="slidenum">
              <a:rPr lang="en-US" smtClean="0"/>
              <a:t>1</a:t>
            </a:fld>
            <a:endParaRPr lang="en-US"/>
          </a:p>
        </p:txBody>
      </p:sp>
    </p:spTree>
    <p:extLst>
      <p:ext uri="{BB962C8B-B14F-4D97-AF65-F5344CB8AC3E}">
        <p14:creationId xmlns:p14="http://schemas.microsoft.com/office/powerpoint/2010/main" val="220026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Summarize</a:t>
            </a:r>
          </a:p>
          <a:p>
            <a:endParaRPr lang="en-US" i="1" dirty="0"/>
          </a:p>
          <a:p>
            <a:endParaRPr lang="en-US" dirty="0"/>
          </a:p>
        </p:txBody>
      </p:sp>
      <p:sp>
        <p:nvSpPr>
          <p:cNvPr id="4" name="Slide Number Placeholder 3"/>
          <p:cNvSpPr>
            <a:spLocks noGrp="1"/>
          </p:cNvSpPr>
          <p:nvPr>
            <p:ph type="sldNum" sz="quarter" idx="10"/>
          </p:nvPr>
        </p:nvSpPr>
        <p:spPr/>
        <p:txBody>
          <a:bodyPr/>
          <a:lstStyle/>
          <a:p>
            <a:fld id="{1629640A-B402-405A-9185-FF4A7A8FD7C8}" type="slidenum">
              <a:rPr lang="en-US" smtClean="0"/>
              <a:t>2</a:t>
            </a:fld>
            <a:endParaRPr lang="en-US"/>
          </a:p>
        </p:txBody>
      </p:sp>
    </p:spTree>
    <p:extLst>
      <p:ext uri="{BB962C8B-B14F-4D97-AF65-F5344CB8AC3E}">
        <p14:creationId xmlns:p14="http://schemas.microsoft.com/office/powerpoint/2010/main" val="225191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29640A-B402-405A-9185-FF4A7A8FD7C8}" type="slidenum">
              <a:rPr lang="en-US" smtClean="0"/>
              <a:t>3</a:t>
            </a:fld>
            <a:endParaRPr lang="en-US"/>
          </a:p>
        </p:txBody>
      </p:sp>
    </p:spTree>
    <p:extLst>
      <p:ext uri="{BB962C8B-B14F-4D97-AF65-F5344CB8AC3E}">
        <p14:creationId xmlns:p14="http://schemas.microsoft.com/office/powerpoint/2010/main" val="1042329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29640A-B402-405A-9185-FF4A7A8FD7C8}" type="slidenum">
              <a:rPr lang="en-US" smtClean="0"/>
              <a:t>4</a:t>
            </a:fld>
            <a:endParaRPr lang="en-US"/>
          </a:p>
        </p:txBody>
      </p:sp>
    </p:spTree>
    <p:extLst>
      <p:ext uri="{BB962C8B-B14F-4D97-AF65-F5344CB8AC3E}">
        <p14:creationId xmlns:p14="http://schemas.microsoft.com/office/powerpoint/2010/main" val="65644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29640A-B402-405A-9185-FF4A7A8FD7C8}" type="slidenum">
              <a:rPr lang="en-US" smtClean="0"/>
              <a:t>5</a:t>
            </a:fld>
            <a:endParaRPr lang="en-US"/>
          </a:p>
        </p:txBody>
      </p:sp>
    </p:spTree>
    <p:extLst>
      <p:ext uri="{BB962C8B-B14F-4D97-AF65-F5344CB8AC3E}">
        <p14:creationId xmlns:p14="http://schemas.microsoft.com/office/powerpoint/2010/main" val="510441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Summarize</a:t>
            </a:r>
          </a:p>
          <a:p>
            <a:r>
              <a:rPr lang="en-US" dirty="0"/>
              <a:t>Many people do not believe they are at risk for HIV. But anyone who participates in the risk behaviors we’ve been discussing could be exposed to and get HIV.</a:t>
            </a:r>
          </a:p>
          <a:p>
            <a:r>
              <a:rPr lang="en-US" dirty="0"/>
              <a:t>Now you know the basics about HIV infection and AIDS. These are the facts that can help you make proud and responsible choices that will decrease your risk.</a:t>
            </a:r>
          </a:p>
          <a:p>
            <a:endParaRPr lang="en-US" dirty="0"/>
          </a:p>
        </p:txBody>
      </p:sp>
      <p:sp>
        <p:nvSpPr>
          <p:cNvPr id="4" name="Slide Number Placeholder 3"/>
          <p:cNvSpPr>
            <a:spLocks noGrp="1"/>
          </p:cNvSpPr>
          <p:nvPr>
            <p:ph type="sldNum" sz="quarter" idx="10"/>
          </p:nvPr>
        </p:nvSpPr>
        <p:spPr/>
        <p:txBody>
          <a:bodyPr/>
          <a:lstStyle/>
          <a:p>
            <a:fld id="{1629640A-B402-405A-9185-FF4A7A8FD7C8}" type="slidenum">
              <a:rPr lang="en-US" smtClean="0"/>
              <a:t>8</a:t>
            </a:fld>
            <a:endParaRPr lang="en-US"/>
          </a:p>
        </p:txBody>
      </p:sp>
    </p:spTree>
    <p:extLst>
      <p:ext uri="{BB962C8B-B14F-4D97-AF65-F5344CB8AC3E}">
        <p14:creationId xmlns:p14="http://schemas.microsoft.com/office/powerpoint/2010/main" val="3894425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a:p>
            <a:r>
              <a:rPr lang="en-US" dirty="0"/>
              <a:t>This activity showed us that different people could have different opinions and beliefs. You may have a different opinion about abstinence, HIV and condoms than your friends or partners. Bu the facts about HIV remain the same, and there are some things we can agree on. HIV and STDs are transmitted sexually, usually through blood, semen, and vaginal or rectal fluids. HIV can also be passed by sharing needles to inject drugs or for any other reason. To protect yourself, avoid sharing needles and either abstain from having sex, or use a latex or polyurethane/</a:t>
            </a:r>
            <a:r>
              <a:rPr lang="en-US" dirty="0" err="1"/>
              <a:t>polyisoprene</a:t>
            </a:r>
            <a:r>
              <a:rPr lang="en-US" dirty="0"/>
              <a:t> condom or dental dam every time you have vaginal, and or oral sex to reduce the chance of HIV and other STD transmission.</a:t>
            </a:r>
          </a:p>
          <a:p>
            <a:r>
              <a:rPr lang="en-US" dirty="0"/>
              <a:t>We’ll be learning more </a:t>
            </a:r>
            <a:r>
              <a:rPr lang="en-US" dirty="0" err="1"/>
              <a:t>aboput</a:t>
            </a:r>
            <a:r>
              <a:rPr lang="en-US" dirty="0"/>
              <a:t> HIV and how you can protect yourself from Infection. During this time, we will use games, discussion, other activities and videos to spark discussion and learn new information and skills.</a:t>
            </a:r>
          </a:p>
          <a:p>
            <a:endParaRPr lang="en-US" dirty="0"/>
          </a:p>
        </p:txBody>
      </p:sp>
      <p:sp>
        <p:nvSpPr>
          <p:cNvPr id="4" name="Slide Number Placeholder 3"/>
          <p:cNvSpPr>
            <a:spLocks noGrp="1"/>
          </p:cNvSpPr>
          <p:nvPr>
            <p:ph type="sldNum" sz="quarter" idx="10"/>
          </p:nvPr>
        </p:nvSpPr>
        <p:spPr/>
        <p:txBody>
          <a:bodyPr/>
          <a:lstStyle/>
          <a:p>
            <a:fld id="{1629640A-B402-405A-9185-FF4A7A8FD7C8}" type="slidenum">
              <a:rPr lang="en-US" smtClean="0"/>
              <a:t>9</a:t>
            </a:fld>
            <a:endParaRPr lang="en-US"/>
          </a:p>
        </p:txBody>
      </p:sp>
    </p:spTree>
    <p:extLst>
      <p:ext uri="{BB962C8B-B14F-4D97-AF65-F5344CB8AC3E}">
        <p14:creationId xmlns:p14="http://schemas.microsoft.com/office/powerpoint/2010/main" val="498094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856246-96EA-496C-972A-A9DD61DA82F2}"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151797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856246-96EA-496C-972A-A9DD61DA82F2}"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302709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856246-96EA-496C-972A-A9DD61DA82F2}"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3975267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856246-96EA-496C-972A-A9DD61DA82F2}"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132481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856246-96EA-496C-972A-A9DD61DA82F2}"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397757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856246-96EA-496C-972A-A9DD61DA82F2}"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135974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856246-96EA-496C-972A-A9DD61DA82F2}"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1002727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856246-96EA-496C-972A-A9DD61DA82F2}"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166845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56246-96EA-496C-972A-A9DD61DA82F2}"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245017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856246-96EA-496C-972A-A9DD61DA82F2}"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136650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856246-96EA-496C-972A-A9DD61DA82F2}"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25CC4-E4E7-462D-AEDE-0966B944AF71}" type="slidenum">
              <a:rPr lang="en-US" smtClean="0"/>
              <a:t>‹#›</a:t>
            </a:fld>
            <a:endParaRPr lang="en-US"/>
          </a:p>
        </p:txBody>
      </p:sp>
    </p:spTree>
    <p:extLst>
      <p:ext uri="{BB962C8B-B14F-4D97-AF65-F5344CB8AC3E}">
        <p14:creationId xmlns:p14="http://schemas.microsoft.com/office/powerpoint/2010/main" val="309955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56246-96EA-496C-972A-A9DD61DA82F2}" type="datetimeFigureOut">
              <a:rPr lang="en-US" smtClean="0"/>
              <a:t>3/29/2023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25CC4-E4E7-462D-AEDE-0966B944AF71}" type="slidenum">
              <a:rPr lang="en-US" smtClean="0"/>
              <a:t>‹#›</a:t>
            </a:fld>
            <a:endParaRPr lang="en-US"/>
          </a:p>
        </p:txBody>
      </p:sp>
    </p:spTree>
    <p:extLst>
      <p:ext uri="{BB962C8B-B14F-4D97-AF65-F5344CB8AC3E}">
        <p14:creationId xmlns:p14="http://schemas.microsoft.com/office/powerpoint/2010/main" val="989547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¡Sean </a:t>
            </a:r>
            <a:r>
              <a:rPr lang="es-ES" dirty="0"/>
              <a:t>Orgullosos</a:t>
            </a:r>
            <a:r>
              <a:rPr lang="en-US" dirty="0"/>
              <a:t>!</a:t>
            </a:r>
            <a:br>
              <a:rPr lang="en-US" dirty="0"/>
            </a:br>
            <a:r>
              <a:rPr lang="en-US" dirty="0"/>
              <a:t> ¡Sean </a:t>
            </a:r>
            <a:r>
              <a:rPr lang="es-ES" dirty="0"/>
              <a:t>Responsables</a:t>
            </a:r>
            <a:r>
              <a:rPr lang="en-US" dirty="0"/>
              <a:t>!</a:t>
            </a:r>
          </a:p>
        </p:txBody>
      </p:sp>
      <p:sp>
        <p:nvSpPr>
          <p:cNvPr id="3" name="Subtitle 2"/>
          <p:cNvSpPr>
            <a:spLocks noGrp="1"/>
          </p:cNvSpPr>
          <p:nvPr>
            <p:ph type="subTitle" idx="1"/>
          </p:nvPr>
        </p:nvSpPr>
        <p:spPr/>
        <p:txBody>
          <a:bodyPr/>
          <a:lstStyle/>
          <a:p>
            <a:r>
              <a:rPr lang="es-ES" i="1" dirty="0"/>
              <a:t>Una</a:t>
            </a:r>
            <a:r>
              <a:rPr lang="en-US" i="1" dirty="0"/>
              <a:t> </a:t>
            </a:r>
            <a:r>
              <a:rPr lang="es-ES" i="1" dirty="0"/>
              <a:t>traducción</a:t>
            </a:r>
            <a:r>
              <a:rPr lang="en-US" i="1" dirty="0"/>
              <a:t> de  Be Proud! Be Responsible</a:t>
            </a:r>
          </a:p>
        </p:txBody>
      </p:sp>
    </p:spTree>
    <p:extLst>
      <p:ext uri="{BB962C8B-B14F-4D97-AF65-F5344CB8AC3E}">
        <p14:creationId xmlns:p14="http://schemas.microsoft.com/office/powerpoint/2010/main" val="397518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M1E</a:t>
            </a:r>
          </a:p>
        </p:txBody>
      </p:sp>
      <p:sp>
        <p:nvSpPr>
          <p:cNvPr id="3" name="Content Placeholder 2"/>
          <p:cNvSpPr>
            <a:spLocks noGrp="1"/>
          </p:cNvSpPr>
          <p:nvPr>
            <p:ph idx="1"/>
          </p:nvPr>
        </p:nvSpPr>
        <p:spPr/>
        <p:txBody>
          <a:bodyPr/>
          <a:lstStyle/>
          <a:p>
            <a:pPr marL="0" indent="0">
              <a:buNone/>
            </a:pPr>
            <a:r>
              <a:rPr lang="en-US" dirty="0"/>
              <a:t>De </a:t>
            </a:r>
            <a:r>
              <a:rPr lang="es-ES" dirty="0"/>
              <a:t>Acuerdo</a:t>
            </a:r>
            <a:r>
              <a:rPr lang="en-US" dirty="0"/>
              <a:t>				NO De </a:t>
            </a:r>
            <a:r>
              <a:rPr lang="es-ES" dirty="0"/>
              <a:t>Acuerdo</a:t>
            </a:r>
          </a:p>
        </p:txBody>
      </p:sp>
    </p:spTree>
    <p:extLst>
      <p:ext uri="{BB962C8B-B14F-4D97-AF65-F5344CB8AC3E}">
        <p14:creationId xmlns:p14="http://schemas.microsoft.com/office/powerpoint/2010/main" val="3330808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Modulo 2B</a:t>
            </a:r>
          </a:p>
        </p:txBody>
      </p:sp>
      <p:sp>
        <p:nvSpPr>
          <p:cNvPr id="3" name="Content Placeholder 2"/>
          <p:cNvSpPr>
            <a:spLocks noGrp="1"/>
          </p:cNvSpPr>
          <p:nvPr>
            <p:ph idx="1"/>
          </p:nvPr>
        </p:nvSpPr>
        <p:spPr/>
        <p:txBody>
          <a:bodyPr>
            <a:normAutofit/>
          </a:bodyPr>
          <a:lstStyle/>
          <a:p>
            <a:pPr marL="0" indent="0">
              <a:buNone/>
            </a:pPr>
            <a:r>
              <a:rPr lang="en-US" i="1" dirty="0"/>
              <a:t>(</a:t>
            </a:r>
            <a:r>
              <a:rPr lang="es-ES" i="1" dirty="0"/>
              <a:t>Vídeo</a:t>
            </a:r>
            <a:r>
              <a:rPr lang="en-US" i="1" dirty="0"/>
              <a:t>: The Subject is HIV: </a:t>
            </a:r>
            <a:r>
              <a:rPr lang="en-US" sz="2400" i="1" dirty="0"/>
              <a:t>El </a:t>
            </a:r>
            <a:r>
              <a:rPr lang="es-US" sz="2400" i="1" dirty="0"/>
              <a:t>Tema</a:t>
            </a:r>
            <a:r>
              <a:rPr lang="en-US" sz="2400" i="1" dirty="0"/>
              <a:t> </a:t>
            </a:r>
            <a:r>
              <a:rPr lang="es-US" sz="2400" i="1" dirty="0"/>
              <a:t>Es</a:t>
            </a:r>
            <a:r>
              <a:rPr lang="en-US" sz="2400" i="1" dirty="0"/>
              <a:t> el VIH</a:t>
            </a:r>
            <a:r>
              <a:rPr lang="en-US" i="1" dirty="0"/>
              <a:t>)</a:t>
            </a:r>
          </a:p>
          <a:p>
            <a:pPr marL="0" indent="0">
              <a:buNone/>
            </a:pPr>
            <a:endParaRPr lang="en-US" i="1" dirty="0"/>
          </a:p>
          <a:p>
            <a:pPr marL="0" indent="0">
              <a:buNone/>
            </a:pPr>
            <a:r>
              <a:rPr lang="es-ES" dirty="0"/>
              <a:t>Este vídeo va a discutir el VIH/SIDA: lo que es, como se puede transmitir, y como se puede prevenir. Después hablaremos sobre el video. Presten mucha atención a los mensajes del vídeo por ejemplo cómo la gente puede y no puede infectarse con el VIH, el uso de jeringas o agujas para inyectar drogas, y el uso de condones.</a:t>
            </a:r>
          </a:p>
        </p:txBody>
      </p:sp>
    </p:spTree>
    <p:extLst>
      <p:ext uri="{BB962C8B-B14F-4D97-AF65-F5344CB8AC3E}">
        <p14:creationId xmlns:p14="http://schemas.microsoft.com/office/powerpoint/2010/main" val="386180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M2B</a:t>
            </a:r>
          </a:p>
        </p:txBody>
      </p:sp>
      <p:sp>
        <p:nvSpPr>
          <p:cNvPr id="3" name="Content Placeholder 2"/>
          <p:cNvSpPr>
            <a:spLocks noGrp="1"/>
          </p:cNvSpPr>
          <p:nvPr>
            <p:ph idx="1"/>
          </p:nvPr>
        </p:nvSpPr>
        <p:spPr/>
        <p:txBody>
          <a:bodyPr>
            <a:normAutofit fontScale="92500" lnSpcReduction="10000"/>
          </a:bodyPr>
          <a:lstStyle/>
          <a:p>
            <a:pPr marL="0" indent="0">
              <a:buNone/>
            </a:pPr>
            <a:r>
              <a:rPr lang="en-US" i="1" dirty="0"/>
              <a:t>(</a:t>
            </a:r>
            <a:r>
              <a:rPr lang="es-US" i="1" dirty="0"/>
              <a:t>Preguntas sobre </a:t>
            </a:r>
            <a:r>
              <a:rPr lang="en-US" i="1" dirty="0"/>
              <a:t>el video)</a:t>
            </a:r>
          </a:p>
          <a:p>
            <a:pPr marL="0" indent="0">
              <a:buNone/>
            </a:pPr>
            <a:r>
              <a:rPr lang="es-ES" dirty="0"/>
              <a:t>En el video dicen que “no se puede transmitir el VIH por cosas que se comparte.” ¿Qué quieren decir cuando dicen esto?</a:t>
            </a:r>
          </a:p>
          <a:p>
            <a:pPr marL="0" indent="0">
              <a:buNone/>
            </a:pPr>
            <a:r>
              <a:rPr lang="es-ES" dirty="0"/>
              <a:t>¿Cuál es el mensaje sobre los condones en el video?</a:t>
            </a:r>
          </a:p>
          <a:p>
            <a:pPr marL="0" indent="0">
              <a:buNone/>
            </a:pPr>
            <a:r>
              <a:rPr lang="es-ES" dirty="0"/>
              <a:t>¿Cuál es el mensaje de compartir agujas o jeringas?</a:t>
            </a:r>
          </a:p>
          <a:p>
            <a:pPr marL="0" indent="0">
              <a:buNone/>
            </a:pPr>
            <a:r>
              <a:rPr lang="es-ES" dirty="0"/>
              <a:t>¿Cuáles son los mensajes discutidos entre las muchachas en la biblioteca?</a:t>
            </a:r>
          </a:p>
          <a:p>
            <a:pPr marL="0" indent="0">
              <a:buNone/>
            </a:pPr>
            <a:r>
              <a:rPr lang="es-ES" dirty="0"/>
              <a:t>¿Cuáles son los mensajes discutidos entre los muchachos en la clase de biología?</a:t>
            </a:r>
            <a:br>
              <a:rPr lang="es-ES" dirty="0"/>
            </a:br>
            <a:endParaRPr lang="en-US" dirty="0"/>
          </a:p>
          <a:p>
            <a:pPr marL="0" indent="0">
              <a:buNone/>
            </a:pPr>
            <a:endParaRPr lang="en-US" dirty="0"/>
          </a:p>
        </p:txBody>
      </p:sp>
    </p:spTree>
    <p:extLst>
      <p:ext uri="{BB962C8B-B14F-4D97-AF65-F5344CB8AC3E}">
        <p14:creationId xmlns:p14="http://schemas.microsoft.com/office/powerpoint/2010/main" val="840823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M2C</a:t>
            </a:r>
          </a:p>
        </p:txBody>
      </p:sp>
      <p:sp>
        <p:nvSpPr>
          <p:cNvPr id="3" name="Content Placeholder 2"/>
          <p:cNvSpPr>
            <a:spLocks noGrp="1"/>
          </p:cNvSpPr>
          <p:nvPr>
            <p:ph idx="1"/>
          </p:nvPr>
        </p:nvSpPr>
        <p:spPr/>
        <p:txBody>
          <a:bodyPr/>
          <a:lstStyle/>
          <a:p>
            <a:endParaRPr lang="en-US" dirty="0"/>
          </a:p>
          <a:p>
            <a:pPr marL="0" indent="0">
              <a:buNone/>
            </a:pPr>
            <a:r>
              <a:rPr lang="es-ES" dirty="0"/>
              <a:t>Hechos Sobre </a:t>
            </a:r>
            <a:r>
              <a:rPr lang="en-US" dirty="0"/>
              <a:t>el VIH</a:t>
            </a:r>
          </a:p>
        </p:txBody>
      </p:sp>
    </p:spTree>
    <p:extLst>
      <p:ext uri="{BB962C8B-B14F-4D97-AF65-F5344CB8AC3E}">
        <p14:creationId xmlns:p14="http://schemas.microsoft.com/office/powerpoint/2010/main" val="18954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3A</a:t>
            </a:r>
          </a:p>
        </p:txBody>
      </p:sp>
      <p:sp>
        <p:nvSpPr>
          <p:cNvPr id="3" name="Content Placeholder 2"/>
          <p:cNvSpPr>
            <a:spLocks noGrp="1"/>
          </p:cNvSpPr>
          <p:nvPr>
            <p:ph idx="1"/>
          </p:nvPr>
        </p:nvSpPr>
        <p:spPr/>
        <p:txBody>
          <a:bodyPr>
            <a:normAutofit/>
          </a:bodyPr>
          <a:lstStyle/>
          <a:p>
            <a:pPr marL="0" indent="0">
              <a:buNone/>
            </a:pPr>
            <a:r>
              <a:rPr lang="es-ES" dirty="0"/>
              <a:t>Los jóvenes corren riesgo de contraer el VIH. En el 2010, los jóvenes entre 13 y 24 años de edad constituían el 26% de los nuevos casos del VIH en los EEUU. </a:t>
            </a:r>
          </a:p>
          <a:p>
            <a:pPr marL="0" indent="0">
              <a:buNone/>
            </a:pPr>
            <a:r>
              <a:rPr lang="es-ES" dirty="0"/>
              <a:t>Aunque aún no hay cura para el VIH o SIDA, sabemos que si es prevenible. Mientras más saben sobre el VIH, más preparados estarán para protegerse de la infección. Recuerden, cualquier persona que tiene conducta riesgosa, corre el riesgo de infectarse con el VIH.</a:t>
            </a:r>
            <a:endParaRPr lang="en-US" dirty="0"/>
          </a:p>
        </p:txBody>
      </p:sp>
    </p:spTree>
    <p:extLst>
      <p:ext uri="{BB962C8B-B14F-4D97-AF65-F5344CB8AC3E}">
        <p14:creationId xmlns:p14="http://schemas.microsoft.com/office/powerpoint/2010/main" val="2479839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M3A</a:t>
            </a:r>
          </a:p>
        </p:txBody>
      </p:sp>
      <p:sp>
        <p:nvSpPr>
          <p:cNvPr id="3" name="Content Placeholder 2"/>
          <p:cNvSpPr>
            <a:spLocks noGrp="1"/>
          </p:cNvSpPr>
          <p:nvPr>
            <p:ph idx="1"/>
          </p:nvPr>
        </p:nvSpPr>
        <p:spPr/>
        <p:txBody>
          <a:bodyPr/>
          <a:lstStyle/>
          <a:p>
            <a:r>
              <a:rPr lang="es-ES" dirty="0"/>
              <a:t>Tienen sexo </a:t>
            </a:r>
            <a:r>
              <a:rPr lang="en-US" dirty="0"/>
              <a:t>(vaginal, anal, oral) sin </a:t>
            </a:r>
            <a:r>
              <a:rPr lang="es-ES" dirty="0"/>
              <a:t>protección</a:t>
            </a:r>
            <a:r>
              <a:rPr lang="en-US" dirty="0"/>
              <a:t> con </a:t>
            </a:r>
            <a:r>
              <a:rPr lang="es-ES" dirty="0"/>
              <a:t>una</a:t>
            </a:r>
            <a:r>
              <a:rPr lang="en-US" dirty="0"/>
              <a:t> persona </a:t>
            </a:r>
            <a:r>
              <a:rPr lang="es-ES" dirty="0"/>
              <a:t>que esta infectada </a:t>
            </a:r>
            <a:r>
              <a:rPr lang="en-US" dirty="0"/>
              <a:t>con el VIH </a:t>
            </a:r>
          </a:p>
          <a:p>
            <a:r>
              <a:rPr lang="es-ES" dirty="0"/>
              <a:t>Comparten jeringas </a:t>
            </a:r>
            <a:r>
              <a:rPr lang="en-US" dirty="0"/>
              <a:t>o </a:t>
            </a:r>
            <a:r>
              <a:rPr lang="es-ES" dirty="0"/>
              <a:t>agujas</a:t>
            </a:r>
          </a:p>
          <a:p>
            <a:r>
              <a:rPr lang="en-US" dirty="0"/>
              <a:t>El virus se </a:t>
            </a:r>
            <a:r>
              <a:rPr lang="es-ES" dirty="0"/>
              <a:t>transmite dentro </a:t>
            </a:r>
            <a:r>
              <a:rPr lang="en-US" dirty="0"/>
              <a:t>del utero al </a:t>
            </a:r>
            <a:r>
              <a:rPr lang="es-ES" dirty="0"/>
              <a:t>feto durante</a:t>
            </a:r>
            <a:r>
              <a:rPr lang="en-US" dirty="0"/>
              <a:t> el </a:t>
            </a:r>
            <a:r>
              <a:rPr lang="es-ES" dirty="0"/>
              <a:t>embarazo</a:t>
            </a:r>
            <a:r>
              <a:rPr lang="en-US" dirty="0"/>
              <a:t> o a </a:t>
            </a:r>
            <a:r>
              <a:rPr lang="es-ES" dirty="0"/>
              <a:t>través</a:t>
            </a:r>
            <a:r>
              <a:rPr lang="en-US" dirty="0"/>
              <a:t> de </a:t>
            </a:r>
            <a:r>
              <a:rPr lang="es-ES" dirty="0"/>
              <a:t>leche materna</a:t>
            </a:r>
          </a:p>
        </p:txBody>
      </p:sp>
    </p:spTree>
    <p:extLst>
      <p:ext uri="{BB962C8B-B14F-4D97-AF65-F5344CB8AC3E}">
        <p14:creationId xmlns:p14="http://schemas.microsoft.com/office/powerpoint/2010/main" val="4056525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M3A</a:t>
            </a:r>
          </a:p>
        </p:txBody>
      </p:sp>
      <p:sp>
        <p:nvSpPr>
          <p:cNvPr id="3" name="Content Placeholder 2"/>
          <p:cNvSpPr>
            <a:spLocks noGrp="1"/>
          </p:cNvSpPr>
          <p:nvPr>
            <p:ph idx="1"/>
          </p:nvPr>
        </p:nvSpPr>
        <p:spPr/>
        <p:txBody>
          <a:bodyPr>
            <a:normAutofit/>
          </a:bodyPr>
          <a:lstStyle/>
          <a:p>
            <a:pPr marL="0" indent="0">
              <a:buNone/>
            </a:pPr>
            <a:r>
              <a:rPr lang="es-ES" sz="2400" dirty="0"/>
              <a:t>La única manera de protegerse del VIH es abstenerse de sexo, o si deciden tener sexo, practicar sexo más seguro. El reconocimiento del peligro del VIH e insistir usar condones u otras barreras de látex, puede poner presión en la relación entre parejas. Muchas personas se sienten incomodas al pedir que su pareja use condones o que se abstengan de sexo– piensan que les hará alejar, enfadar, o hasta provocar violencia. Muchas personas no piensan que el VIH es un asunto personal o de familia. Hasta que el VIH les afecte directamente o a alguien que conocen, muchas veces evitan tomar responsabilidad de sus decisiones o acciones en cuanto al sexo o a protegerse. </a:t>
            </a:r>
            <a:endParaRPr lang="en-US" sz="2400" dirty="0"/>
          </a:p>
        </p:txBody>
      </p:sp>
    </p:spTree>
    <p:extLst>
      <p:ext uri="{BB962C8B-B14F-4D97-AF65-F5344CB8AC3E}">
        <p14:creationId xmlns:p14="http://schemas.microsoft.com/office/powerpoint/2010/main" val="4210286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M3A</a:t>
            </a:r>
          </a:p>
        </p:txBody>
      </p:sp>
      <p:sp>
        <p:nvSpPr>
          <p:cNvPr id="3" name="Content Placeholder 2"/>
          <p:cNvSpPr>
            <a:spLocks noGrp="1"/>
          </p:cNvSpPr>
          <p:nvPr>
            <p:ph idx="1"/>
          </p:nvPr>
        </p:nvSpPr>
        <p:spPr/>
        <p:txBody>
          <a:bodyPr>
            <a:normAutofit/>
          </a:bodyPr>
          <a:lstStyle/>
          <a:p>
            <a:pPr marL="0" marR="0" indent="0">
              <a:buNone/>
            </a:pPr>
            <a:r>
              <a:rPr lang="es-ES" dirty="0">
                <a:ea typeface="Times New Roman"/>
                <a:cs typeface="Arial" panose="020B0604020202020204" pitchFamily="34" charset="0"/>
              </a:rPr>
              <a:t>¿Quien tiene la responsabilidad de…</a:t>
            </a:r>
            <a:endParaRPr lang="en-US" dirty="0">
              <a:ea typeface="Times New Roman"/>
              <a:cs typeface="Arial" panose="020B0604020202020204" pitchFamily="34" charset="0"/>
            </a:endParaRPr>
          </a:p>
          <a:p>
            <a:pPr marL="0" marR="0" lvl="0" indent="0">
              <a:buNone/>
              <a:tabLst>
                <a:tab pos="457200" algn="l"/>
              </a:tabLst>
            </a:pPr>
            <a:r>
              <a:rPr lang="es-ES" dirty="0">
                <a:ea typeface="Times New Roman"/>
                <a:cs typeface="Arial" panose="020B0604020202020204" pitchFamily="34" charset="0"/>
              </a:rPr>
              <a:t>…decidir si van a tener sexo o abstenerse? </a:t>
            </a:r>
            <a:endParaRPr lang="en-US" dirty="0">
              <a:ea typeface="Times New Roman"/>
              <a:cs typeface="Arial" panose="020B0604020202020204" pitchFamily="34" charset="0"/>
            </a:endParaRPr>
          </a:p>
          <a:p>
            <a:pPr marL="0" marR="0" lvl="0" indent="0">
              <a:buNone/>
              <a:tabLst>
                <a:tab pos="457200" algn="l"/>
              </a:tabLst>
            </a:pPr>
            <a:r>
              <a:rPr lang="es-ES" dirty="0">
                <a:ea typeface="Times New Roman"/>
                <a:cs typeface="Arial" panose="020B0604020202020204" pitchFamily="34" charset="0"/>
              </a:rPr>
              <a:t>…empezar una conversación sobre el 	comportamiento sexual o el uso de drogas en el 	pasado de los dos? </a:t>
            </a:r>
            <a:endParaRPr lang="en-US" dirty="0">
              <a:ea typeface="Times New Roman"/>
              <a:cs typeface="Arial" panose="020B0604020202020204" pitchFamily="34" charset="0"/>
            </a:endParaRPr>
          </a:p>
          <a:p>
            <a:pPr marL="0" marR="0" lvl="0" indent="0">
              <a:buNone/>
              <a:tabLst>
                <a:tab pos="457200" algn="l"/>
              </a:tabLst>
            </a:pPr>
            <a:r>
              <a:rPr lang="es-ES" dirty="0">
                <a:ea typeface="Times New Roman"/>
                <a:cs typeface="Arial" panose="020B0604020202020204" pitchFamily="34" charset="0"/>
              </a:rPr>
              <a:t>…comprar condones con anticipación de sexo?</a:t>
            </a:r>
            <a:endParaRPr lang="en-US" dirty="0">
              <a:ea typeface="Times New Roman"/>
              <a:cs typeface="Arial" panose="020B0604020202020204" pitchFamily="34" charset="0"/>
            </a:endParaRPr>
          </a:p>
          <a:p>
            <a:pPr marL="0" marR="0" lvl="0" indent="0">
              <a:buNone/>
              <a:tabLst>
                <a:tab pos="457200" algn="l"/>
              </a:tabLst>
            </a:pPr>
            <a:r>
              <a:rPr lang="es-ES" dirty="0">
                <a:ea typeface="Times New Roman"/>
                <a:cs typeface="Arial" panose="020B0604020202020204" pitchFamily="34" charset="0"/>
              </a:rPr>
              <a:t>…asegurar que cada vez que tengan sexo, se usa 	</a:t>
            </a:r>
            <a:r>
              <a:rPr lang="es-ES" dirty="0" err="1">
                <a:ea typeface="Times New Roman"/>
                <a:cs typeface="Arial" panose="020B0604020202020204" pitchFamily="34" charset="0"/>
              </a:rPr>
              <a:t>condon</a:t>
            </a:r>
            <a:r>
              <a:rPr lang="es-ES" dirty="0">
                <a:ea typeface="Times New Roman"/>
                <a:cs typeface="Arial" panose="020B0604020202020204" pitchFamily="34" charset="0"/>
              </a:rPr>
              <a:t>?</a:t>
            </a:r>
            <a:endParaRPr lang="en-US" dirty="0">
              <a:ea typeface="Times New Roman"/>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371056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M3B</a:t>
            </a:r>
          </a:p>
        </p:txBody>
      </p:sp>
      <p:sp>
        <p:nvSpPr>
          <p:cNvPr id="3" name="Content Placeholder 2"/>
          <p:cNvSpPr>
            <a:spLocks noGrp="1"/>
          </p:cNvSpPr>
          <p:nvPr>
            <p:ph idx="1"/>
          </p:nvPr>
        </p:nvSpPr>
        <p:spPr/>
        <p:txBody>
          <a:bodyPr/>
          <a:lstStyle/>
          <a:p>
            <a:pPr marL="0" indent="0">
              <a:buNone/>
            </a:pPr>
            <a:r>
              <a:rPr lang="es-ES" dirty="0"/>
              <a:t>Han estado aprendiendo los hechos sobre el VIH. Vamos a mirar más detalladamente a los comportamientos que ponen a los jóvenes a riesgo de contraer el VIH y otras ETS.</a:t>
            </a:r>
          </a:p>
          <a:p>
            <a:pPr marL="0" indent="0">
              <a:buNone/>
            </a:pPr>
            <a:endParaRPr lang="es-ES" dirty="0"/>
          </a:p>
          <a:p>
            <a:pPr marL="0" indent="0">
              <a:buNone/>
            </a:pPr>
            <a:r>
              <a:rPr lang="es-ES" dirty="0"/>
              <a:t>¿Por qué es que la gente tiene sexo sin condones?</a:t>
            </a:r>
          </a:p>
        </p:txBody>
      </p:sp>
    </p:spTree>
    <p:extLst>
      <p:ext uri="{BB962C8B-B14F-4D97-AF65-F5344CB8AC3E}">
        <p14:creationId xmlns:p14="http://schemas.microsoft.com/office/powerpoint/2010/main" val="2476922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M3B</a:t>
            </a:r>
          </a:p>
        </p:txBody>
      </p:sp>
      <p:sp>
        <p:nvSpPr>
          <p:cNvPr id="3" name="Content Placeholder 2"/>
          <p:cNvSpPr>
            <a:spLocks noGrp="1"/>
          </p:cNvSpPr>
          <p:nvPr>
            <p:ph idx="1"/>
          </p:nvPr>
        </p:nvSpPr>
        <p:spPr/>
        <p:txBody>
          <a:bodyPr>
            <a:normAutofit/>
          </a:bodyPr>
          <a:lstStyle/>
          <a:p>
            <a:pPr marL="0" indent="0">
              <a:buNone/>
            </a:pPr>
            <a:r>
              <a:rPr lang="en-US" i="1" dirty="0"/>
              <a:t>(</a:t>
            </a:r>
            <a:r>
              <a:rPr lang="es-ES" i="1" dirty="0"/>
              <a:t>Vídeo</a:t>
            </a:r>
            <a:r>
              <a:rPr lang="en-US" i="1" dirty="0"/>
              <a:t>)</a:t>
            </a:r>
          </a:p>
          <a:p>
            <a:pPr marL="0" indent="0">
              <a:buNone/>
            </a:pPr>
            <a:r>
              <a:rPr lang="es-ES" dirty="0"/>
              <a:t>En este vídeo ustedes verán una joven que está lidiando con las consecuencias de su comportamiento sexual. Mientras miran el video, piensen cuales son las razones que ella está en esta situación y pongan atención a como se encarga de la solución. Piensen también como lo manejarían ustedes si estuvieran en esta situación. </a:t>
            </a:r>
            <a:endParaRPr lang="en-US" dirty="0"/>
          </a:p>
          <a:p>
            <a:pPr marL="0" indent="0">
              <a:buNone/>
            </a:pPr>
            <a:endParaRPr lang="en-US" i="1" dirty="0"/>
          </a:p>
        </p:txBody>
      </p:sp>
    </p:spTree>
    <p:extLst>
      <p:ext uri="{BB962C8B-B14F-4D97-AF65-F5344CB8AC3E}">
        <p14:creationId xmlns:p14="http://schemas.microsoft.com/office/powerpoint/2010/main" val="231760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M1A Questions</a:t>
            </a:r>
          </a:p>
        </p:txBody>
      </p:sp>
      <p:sp>
        <p:nvSpPr>
          <p:cNvPr id="3" name="Content Placeholder 2"/>
          <p:cNvSpPr>
            <a:spLocks noGrp="1"/>
          </p:cNvSpPr>
          <p:nvPr>
            <p:ph idx="1"/>
          </p:nvPr>
        </p:nvSpPr>
        <p:spPr/>
        <p:txBody>
          <a:bodyPr>
            <a:normAutofit/>
          </a:bodyPr>
          <a:lstStyle/>
          <a:p>
            <a:pPr fontAlgn="base"/>
            <a:r>
              <a:rPr lang="en-US" sz="2400" dirty="0"/>
              <a:t>¿</a:t>
            </a:r>
            <a:r>
              <a:rPr lang="es-ES" sz="2400" dirty="0"/>
              <a:t>Qué significa ser orgulloso? </a:t>
            </a:r>
          </a:p>
          <a:p>
            <a:pPr fontAlgn="base"/>
            <a:r>
              <a:rPr lang="es-ES" sz="2400" dirty="0"/>
              <a:t>¿Qué significa ser responsable</a:t>
            </a:r>
            <a:r>
              <a:rPr lang="en-US" sz="2400" dirty="0"/>
              <a:t>? </a:t>
            </a:r>
          </a:p>
          <a:p>
            <a:pPr fontAlgn="base"/>
            <a:r>
              <a:rPr lang="es-ES" sz="2400" dirty="0"/>
              <a:t>¿Cuáles son unos ejemplos de comportamientos orgullosos y responsables?   </a:t>
            </a:r>
          </a:p>
          <a:p>
            <a:r>
              <a:rPr lang="es-ES" sz="2400" dirty="0"/>
              <a:t>¿Cuáles son los beneficios de ser orgulloso/a y responsable, y hacer decisiones responsables y seguras relacionadas al sexo más seguro?</a:t>
            </a:r>
          </a:p>
          <a:p>
            <a:r>
              <a:rPr lang="es-ES" sz="2400" dirty="0"/>
              <a:t>¿Qué gana una persona por ser orgulloso/a y responsable?</a:t>
            </a:r>
          </a:p>
          <a:p>
            <a:r>
              <a:rPr lang="es-ES" sz="2400" dirty="0"/>
              <a:t>¿Los jóvenes pueden contraer el VIH?</a:t>
            </a:r>
          </a:p>
          <a:p>
            <a:endParaRPr lang="en-US" sz="2600" dirty="0"/>
          </a:p>
        </p:txBody>
      </p:sp>
    </p:spTree>
    <p:extLst>
      <p:ext uri="{BB962C8B-B14F-4D97-AF65-F5344CB8AC3E}">
        <p14:creationId xmlns:p14="http://schemas.microsoft.com/office/powerpoint/2010/main" val="2568382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M3B</a:t>
            </a:r>
          </a:p>
        </p:txBody>
      </p:sp>
      <p:sp>
        <p:nvSpPr>
          <p:cNvPr id="3" name="Content Placeholder 2"/>
          <p:cNvSpPr>
            <a:spLocks noGrp="1"/>
          </p:cNvSpPr>
          <p:nvPr>
            <p:ph idx="1"/>
          </p:nvPr>
        </p:nvSpPr>
        <p:spPr/>
        <p:txBody>
          <a:bodyPr bIns="0">
            <a:normAutofit fontScale="70000" lnSpcReduction="20000"/>
          </a:bodyPr>
          <a:lstStyle/>
          <a:p>
            <a:pPr marL="0" indent="0">
              <a:buNone/>
            </a:pPr>
            <a:r>
              <a:rPr lang="en-US" i="1" dirty="0"/>
              <a:t>(</a:t>
            </a:r>
            <a:r>
              <a:rPr lang="es-ES" i="1" dirty="0"/>
              <a:t>preguntas sobre </a:t>
            </a:r>
            <a:r>
              <a:rPr lang="en-US" i="1" dirty="0"/>
              <a:t>el </a:t>
            </a:r>
            <a:r>
              <a:rPr lang="es-ES" i="1" dirty="0"/>
              <a:t>vídeo</a:t>
            </a:r>
            <a:r>
              <a:rPr lang="en-US" i="1" dirty="0"/>
              <a:t>)</a:t>
            </a:r>
          </a:p>
          <a:p>
            <a:pPr marL="0" marR="0"/>
            <a:r>
              <a:rPr lang="es-ES" sz="2000" dirty="0">
                <a:latin typeface="Arial" panose="020B0604020202020204" pitchFamily="34" charset="0"/>
                <a:ea typeface="Times New Roman"/>
                <a:cs typeface="Arial" panose="020B0604020202020204" pitchFamily="34" charset="0"/>
              </a:rPr>
              <a:t>¿Qué piensan sobre lo que le pasó a Nicole?</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¿Por qué Nicole está en esta situación?</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¿Cómo se sentirían si algo así les pasaría a ustedes?</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¿Cuáles opciones tenía Nicole cuando estuvo con Miguel?</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¿Por qué creen que Nicole no pidió a Miguel que use un condón?</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¿Cuáles fueron las consecuencias de no haber usado un condón?</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¿Cómo se sentirían si tendrían que ir a la clínica para una prueba de ETS?</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¿Uno puede contraer el VIH y las ETS de la misma manera?</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¿Cuáles mensajes sobre las parejas sexuales recibieron de este video?</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¿Nicole y su pareja tenían la misma edad?</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¿Cómo sería diferente la situación si Miguel fuera mayor de Nicole por 2 o 3 años?</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¿Qué tal si fuera mayor de Nicole por 4 o 5 años? ¿Qué tal si ella estaba en 8avo grado y el en 12eado?</a:t>
            </a:r>
            <a:endParaRPr lang="en-US" sz="2000" dirty="0">
              <a:latin typeface="Arial" panose="020B0604020202020204" pitchFamily="34" charset="0"/>
              <a:ea typeface="Times New Roman"/>
              <a:cs typeface="Arial" panose="020B0604020202020204" pitchFamily="34" charset="0"/>
            </a:endParaRPr>
          </a:p>
          <a:p>
            <a:pPr marL="0" marR="0"/>
            <a:r>
              <a:rPr lang="es-ES" sz="2000" dirty="0">
                <a:latin typeface="Arial" panose="020B0604020202020204" pitchFamily="34" charset="0"/>
                <a:ea typeface="Times New Roman"/>
                <a:cs typeface="Arial" panose="020B0604020202020204" pitchFamily="34" charset="0"/>
              </a:rPr>
              <a:t>¿Hubiera sido más difícil que ella insista en usar condón siendo menor que Miguel?</a:t>
            </a:r>
            <a:endParaRPr lang="en-US" sz="2000" dirty="0">
              <a:effectLst/>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854204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M3C</a:t>
            </a:r>
          </a:p>
        </p:txBody>
      </p:sp>
      <p:sp>
        <p:nvSpPr>
          <p:cNvPr id="3" name="Content Placeholder 2"/>
          <p:cNvSpPr>
            <a:spLocks noGrp="1"/>
          </p:cNvSpPr>
          <p:nvPr>
            <p:ph idx="1"/>
          </p:nvPr>
        </p:nvSpPr>
        <p:spPr>
          <a:xfrm>
            <a:off x="464820" y="1825625"/>
            <a:ext cx="8199120" cy="4351338"/>
          </a:xfrm>
        </p:spPr>
        <p:txBody>
          <a:bodyPr>
            <a:normAutofit fontScale="70000" lnSpcReduction="20000"/>
          </a:bodyPr>
          <a:lstStyle/>
          <a:p>
            <a:pPr marL="0" indent="0">
              <a:buNone/>
            </a:pPr>
            <a:r>
              <a:rPr lang="es-ES" i="1" dirty="0"/>
              <a:t>Terminar las frases:</a:t>
            </a:r>
          </a:p>
          <a:p>
            <a:pPr marL="0" indent="0">
              <a:buNone/>
            </a:pPr>
            <a:endParaRPr lang="es-ES" i="1" dirty="0"/>
          </a:p>
          <a:p>
            <a:r>
              <a:rPr lang="es-ES" i="1" dirty="0"/>
              <a:t>Lo más importante que deben saber los adolescentes sobre el VIH es….</a:t>
            </a:r>
          </a:p>
          <a:p>
            <a:r>
              <a:rPr lang="es-ES" i="1" dirty="0"/>
              <a:t>Abstenerse de sexo para evitar la transmisión de VIH es…</a:t>
            </a:r>
          </a:p>
          <a:p>
            <a:r>
              <a:rPr lang="es-ES" i="1" dirty="0"/>
              <a:t>Si yo tuviera un condón en mi bolsillo o cartera, mi pareja pensaría que….</a:t>
            </a:r>
          </a:p>
          <a:p>
            <a:r>
              <a:rPr lang="es-ES" i="1" dirty="0"/>
              <a:t>Yo podría convencer a mi pareja a usar un condón si yo…</a:t>
            </a:r>
          </a:p>
          <a:p>
            <a:r>
              <a:rPr lang="es-ES" i="1" dirty="0"/>
              <a:t>Uno puede hacer el uso de condones divertido por…</a:t>
            </a:r>
          </a:p>
          <a:p>
            <a:r>
              <a:rPr lang="es-ES" i="1" dirty="0"/>
              <a:t>Si yo le preguntaría a mi pareja si está teniendo sexo con otras personas, su respuesta podría ser…</a:t>
            </a:r>
          </a:p>
          <a:p>
            <a:r>
              <a:rPr lang="es-ES" i="1" dirty="0"/>
              <a:t>Si yo le pediría a mi pareja que usemos condones, su respuesta seria…</a:t>
            </a:r>
          </a:p>
          <a:p>
            <a:r>
              <a:rPr lang="es-ES" i="1" dirty="0"/>
              <a:t>A la gente no le gusta usar condones porque…</a:t>
            </a:r>
          </a:p>
        </p:txBody>
      </p:sp>
    </p:spTree>
    <p:extLst>
      <p:ext uri="{BB962C8B-B14F-4D97-AF65-F5344CB8AC3E}">
        <p14:creationId xmlns:p14="http://schemas.microsoft.com/office/powerpoint/2010/main" val="1970571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M3C</a:t>
            </a:r>
          </a:p>
        </p:txBody>
      </p:sp>
      <p:sp>
        <p:nvSpPr>
          <p:cNvPr id="3" name="Content Placeholder 2"/>
          <p:cNvSpPr>
            <a:spLocks noGrp="1"/>
          </p:cNvSpPr>
          <p:nvPr>
            <p:ph idx="1"/>
          </p:nvPr>
        </p:nvSpPr>
        <p:spPr/>
        <p:txBody>
          <a:bodyPr/>
          <a:lstStyle/>
          <a:p>
            <a:pPr marL="0" indent="0">
              <a:buNone/>
            </a:pPr>
            <a:r>
              <a:rPr lang="es-ES" i="1" dirty="0"/>
              <a:t>(tarjetas)</a:t>
            </a:r>
          </a:p>
          <a:p>
            <a:pPr marL="0" indent="0">
              <a:buNone/>
            </a:pPr>
            <a:r>
              <a:rPr lang="es-ES" dirty="0"/>
              <a:t>A – abstinencia</a:t>
            </a:r>
          </a:p>
          <a:p>
            <a:pPr marL="0" indent="0">
              <a:buNone/>
            </a:pPr>
            <a:r>
              <a:rPr lang="es-ES" dirty="0"/>
              <a:t>C – condones</a:t>
            </a:r>
          </a:p>
          <a:p>
            <a:pPr marL="0" indent="0">
              <a:buNone/>
            </a:pPr>
            <a:r>
              <a:rPr lang="es-ES" dirty="0"/>
              <a:t>O – otras cosas aparte de la penetración</a:t>
            </a:r>
          </a:p>
          <a:p>
            <a:pPr marL="0" indent="0">
              <a:buNone/>
            </a:pPr>
            <a:r>
              <a:rPr lang="es-ES" dirty="0"/>
              <a:t>U – sexo sin protección</a:t>
            </a:r>
          </a:p>
          <a:p>
            <a:pPr marL="0" indent="0">
              <a:buNone/>
            </a:pPr>
            <a:r>
              <a:rPr lang="es-ES" dirty="0"/>
              <a:t>D – enfermedad</a:t>
            </a:r>
          </a:p>
        </p:txBody>
      </p:sp>
    </p:spTree>
    <p:extLst>
      <p:ext uri="{BB962C8B-B14F-4D97-AF65-F5344CB8AC3E}">
        <p14:creationId xmlns:p14="http://schemas.microsoft.com/office/powerpoint/2010/main" val="3963648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M3D</a:t>
            </a:r>
          </a:p>
        </p:txBody>
      </p:sp>
      <p:sp>
        <p:nvSpPr>
          <p:cNvPr id="3" name="Content Placeholder 2"/>
          <p:cNvSpPr>
            <a:spLocks noGrp="1"/>
          </p:cNvSpPr>
          <p:nvPr>
            <p:ph idx="1"/>
          </p:nvPr>
        </p:nvSpPr>
        <p:spPr>
          <a:xfrm>
            <a:off x="419100" y="1825625"/>
            <a:ext cx="8397240" cy="4351338"/>
          </a:xfrm>
        </p:spPr>
        <p:txBody>
          <a:bodyPr/>
          <a:lstStyle/>
          <a:p>
            <a:pPr marL="0" indent="0">
              <a:buNone/>
            </a:pPr>
            <a:r>
              <a:rPr lang="en-US" dirty="0"/>
              <a:t>  No </a:t>
            </a:r>
            <a:r>
              <a:rPr lang="es-ES" dirty="0"/>
              <a:t>riesgo</a:t>
            </a:r>
            <a:r>
              <a:rPr lang="en-US" dirty="0"/>
              <a:t>		</a:t>
            </a:r>
            <a:r>
              <a:rPr lang="es-ES" dirty="0"/>
              <a:t>Algún</a:t>
            </a:r>
            <a:r>
              <a:rPr lang="en-US" dirty="0"/>
              <a:t> </a:t>
            </a:r>
            <a:r>
              <a:rPr lang="es-ES" dirty="0"/>
              <a:t>riesgo</a:t>
            </a:r>
            <a:r>
              <a:rPr lang="en-US" dirty="0"/>
              <a:t>			Alto </a:t>
            </a:r>
            <a:r>
              <a:rPr lang="es-ES" dirty="0"/>
              <a:t>riesgo</a:t>
            </a:r>
          </a:p>
          <a:p>
            <a:pPr marL="0" indent="0">
              <a:buNone/>
            </a:pPr>
            <a:endParaRPr lang="en-US" dirty="0"/>
          </a:p>
          <a:p>
            <a:pPr marL="0" indent="0">
              <a:buNone/>
            </a:pPr>
            <a:r>
              <a:rPr lang="es-ES" dirty="0"/>
              <a:t>Semáforo </a:t>
            </a:r>
            <a:r>
              <a:rPr lang="en-US" dirty="0"/>
              <a:t>Verde	</a:t>
            </a:r>
            <a:r>
              <a:rPr lang="es-ES" dirty="0"/>
              <a:t>Semáforo amarillo</a:t>
            </a:r>
            <a:r>
              <a:rPr lang="en-US" dirty="0"/>
              <a:t> 		</a:t>
            </a:r>
            <a:r>
              <a:rPr lang="es-ES" dirty="0"/>
              <a:t>Semáforo </a:t>
            </a:r>
            <a:r>
              <a:rPr lang="en-US" dirty="0"/>
              <a:t>							</a:t>
            </a:r>
            <a:r>
              <a:rPr lang="es-ES" dirty="0"/>
              <a:t>rojo</a:t>
            </a:r>
          </a:p>
          <a:p>
            <a:pPr marL="0" indent="0">
              <a:buNone/>
            </a:pPr>
            <a:endParaRPr lang="en-US" dirty="0"/>
          </a:p>
          <a:p>
            <a:pPr marL="0" indent="0">
              <a:buNone/>
            </a:pPr>
            <a:r>
              <a:rPr lang="en-US" dirty="0"/>
              <a:t>(</a:t>
            </a:r>
            <a:r>
              <a:rPr lang="es-ES" dirty="0"/>
              <a:t>seguro</a:t>
            </a:r>
            <a:r>
              <a:rPr lang="en-US" dirty="0"/>
              <a:t>)                  (</a:t>
            </a:r>
            <a:r>
              <a:rPr lang="es-ES" dirty="0"/>
              <a:t>siga </a:t>
            </a:r>
            <a:r>
              <a:rPr lang="en-US" dirty="0"/>
              <a:t>con </a:t>
            </a:r>
            <a:r>
              <a:rPr lang="es-ES" dirty="0"/>
              <a:t>cuidado</a:t>
            </a:r>
            <a:r>
              <a:rPr lang="en-US" dirty="0"/>
              <a:t>)		(NO </a:t>
            </a:r>
            <a:r>
              <a:rPr lang="es-ES" dirty="0"/>
              <a:t>seguro</a:t>
            </a:r>
            <a:r>
              <a:rPr lang="en-US" dirty="0"/>
              <a:t>)</a:t>
            </a:r>
          </a:p>
        </p:txBody>
      </p:sp>
    </p:spTree>
    <p:extLst>
      <p:ext uri="{BB962C8B-B14F-4D97-AF65-F5344CB8AC3E}">
        <p14:creationId xmlns:p14="http://schemas.microsoft.com/office/powerpoint/2010/main" val="2256844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4A</a:t>
            </a:r>
          </a:p>
        </p:txBody>
      </p:sp>
      <p:sp>
        <p:nvSpPr>
          <p:cNvPr id="3" name="Content Placeholder 2"/>
          <p:cNvSpPr>
            <a:spLocks noGrp="1"/>
          </p:cNvSpPr>
          <p:nvPr>
            <p:ph idx="1"/>
          </p:nvPr>
        </p:nvSpPr>
        <p:spPr/>
        <p:txBody>
          <a:bodyPr>
            <a:normAutofit/>
          </a:bodyPr>
          <a:lstStyle/>
          <a:p>
            <a:pPr marL="0" indent="0">
              <a:buNone/>
            </a:pPr>
            <a:r>
              <a:rPr lang="es-ES" dirty="0"/>
              <a:t>(Video)</a:t>
            </a:r>
          </a:p>
          <a:p>
            <a:pPr marL="0" indent="0">
              <a:buNone/>
            </a:pPr>
            <a:r>
              <a:rPr lang="es-ES" dirty="0"/>
              <a:t>Las tarjetas que acaban de recibir tienen el nombre de los personajes principales en el video. Mientras miran el video, pongan atención al personaje que tienen en las tarjetas. Observen lo que dicen y cuáles son sus acciones y cómo piensan. También pongan atención a cualquier cosa que cambia su forma de pensar en la historia que cuenta el video. </a:t>
            </a:r>
          </a:p>
          <a:p>
            <a:pPr marL="0" indent="0">
              <a:buNone/>
            </a:pPr>
            <a:endParaRPr lang="en-US" dirty="0"/>
          </a:p>
        </p:txBody>
      </p:sp>
    </p:spTree>
    <p:extLst>
      <p:ext uri="{BB962C8B-B14F-4D97-AF65-F5344CB8AC3E}">
        <p14:creationId xmlns:p14="http://schemas.microsoft.com/office/powerpoint/2010/main" val="2735370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M4A</a:t>
            </a:r>
          </a:p>
        </p:txBody>
      </p:sp>
      <p:sp>
        <p:nvSpPr>
          <p:cNvPr id="3" name="Content Placeholder 2"/>
          <p:cNvSpPr>
            <a:spLocks noGrp="1"/>
          </p:cNvSpPr>
          <p:nvPr>
            <p:ph idx="1"/>
          </p:nvPr>
        </p:nvSpPr>
        <p:spPr>
          <a:xfrm>
            <a:off x="628650" y="1438275"/>
            <a:ext cx="7886700" cy="4738688"/>
          </a:xfrm>
        </p:spPr>
        <p:txBody>
          <a:bodyPr>
            <a:normAutofit fontScale="25000" lnSpcReduction="20000"/>
          </a:bodyPr>
          <a:lstStyle/>
          <a:p>
            <a:pPr marL="0" indent="0">
              <a:buNone/>
            </a:pPr>
            <a:r>
              <a:rPr lang="es-ES" sz="5600" i="1" dirty="0"/>
              <a:t>(Preguntas sobre el video)</a:t>
            </a:r>
          </a:p>
          <a:p>
            <a:pPr marL="0" indent="0">
              <a:buNone/>
            </a:pPr>
            <a:endParaRPr lang="es-ES" sz="5600" i="1" dirty="0"/>
          </a:p>
          <a:p>
            <a:r>
              <a:rPr lang="es-ES" sz="5600" dirty="0"/>
              <a:t>¿Cómo describirían a Kenrick?</a:t>
            </a:r>
          </a:p>
          <a:p>
            <a:r>
              <a:rPr lang="es-ES" sz="5600" dirty="0"/>
              <a:t>¿Cuáles comportamientos le pusieron a Kenrick a riesgo de contraer el VIH?</a:t>
            </a:r>
          </a:p>
          <a:p>
            <a:r>
              <a:rPr lang="es-ES" sz="5600" dirty="0"/>
              <a:t>¿Cuáles comportamientos le pusieron a Miguel a riesgo de contraer el VIH?</a:t>
            </a:r>
          </a:p>
          <a:p>
            <a:r>
              <a:rPr lang="es-ES" sz="5600" dirty="0"/>
              <a:t>¿Porque creen que Miguel no uso condones?</a:t>
            </a:r>
          </a:p>
          <a:p>
            <a:r>
              <a:rPr lang="es-ES" sz="5600" dirty="0"/>
              <a:t>¿Qué tipo de protección escogió Renee?</a:t>
            </a:r>
          </a:p>
          <a:p>
            <a:r>
              <a:rPr lang="es-ES" sz="5600" dirty="0"/>
              <a:t>¿Porque creen que Renee escogió usar pastillas anticonceptivas en vez de condones como su forma de protección?</a:t>
            </a:r>
          </a:p>
          <a:p>
            <a:r>
              <a:rPr lang="es-ES" sz="5600" dirty="0"/>
              <a:t>¿Esto tiene sentido? ¿Creen que está bien solo usar la pastilla anticonceptiva si solo tienen una pareja? ¿Porque, o porque no?</a:t>
            </a:r>
          </a:p>
          <a:p>
            <a:r>
              <a:rPr lang="es-ES" sz="5600" dirty="0"/>
              <a:t>¿Qué piensan sobre la forma que el padre de Kenrick le hablo?</a:t>
            </a:r>
          </a:p>
          <a:p>
            <a:r>
              <a:rPr lang="es-ES" sz="5600" dirty="0"/>
              <a:t>¿Qué piensan sobre la conversación que paso entre Kenrick y su madre?</a:t>
            </a:r>
          </a:p>
          <a:p>
            <a:r>
              <a:rPr lang="es-ES" sz="5600" dirty="0"/>
              <a:t>¿Cómo es diferente la conversación con su madre que con su padre?</a:t>
            </a:r>
          </a:p>
          <a:p>
            <a:r>
              <a:rPr lang="es-ES" sz="5600" dirty="0"/>
              <a:t>¿Cuáles adultos les han hablado a ustedes sobre los condones o el sexo más seguro? ¿Cómo es que los adultos en sus familias o en sus vidas manejan este tema?</a:t>
            </a:r>
          </a:p>
          <a:p>
            <a:r>
              <a:rPr lang="es-ES" sz="5600" dirty="0"/>
              <a:t>¿En quién confiarían para recibir apoyo o consejos sobre las relaciones, el sexo y el uso de protección? </a:t>
            </a:r>
          </a:p>
        </p:txBody>
      </p:sp>
    </p:spTree>
    <p:extLst>
      <p:ext uri="{BB962C8B-B14F-4D97-AF65-F5344CB8AC3E}">
        <p14:creationId xmlns:p14="http://schemas.microsoft.com/office/powerpoint/2010/main" val="2789437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M4A</a:t>
            </a:r>
          </a:p>
        </p:txBody>
      </p:sp>
      <p:sp>
        <p:nvSpPr>
          <p:cNvPr id="3" name="Content Placeholder 2"/>
          <p:cNvSpPr>
            <a:spLocks noGrp="1"/>
          </p:cNvSpPr>
          <p:nvPr>
            <p:ph idx="1"/>
          </p:nvPr>
        </p:nvSpPr>
        <p:spPr/>
        <p:txBody>
          <a:bodyPr>
            <a:normAutofit/>
          </a:bodyPr>
          <a:lstStyle/>
          <a:p>
            <a:pPr marL="0" indent="0">
              <a:buNone/>
            </a:pPr>
            <a:r>
              <a:rPr lang="es-ES" sz="2000" dirty="0"/>
              <a:t>Ahora vamos a hablar sobre los diferentes tipos de relaciones en este video. Kenrick tenia varias parejas, mientras Miguel tenía solo una pareja fija. </a:t>
            </a:r>
            <a:r>
              <a:rPr lang="es-ES" sz="2000" i="1" dirty="0"/>
              <a:t>Como se puede negociar el </a:t>
            </a:r>
            <a:r>
              <a:rPr lang="es-ES" sz="2000" b="1" i="1" dirty="0"/>
              <a:t>uso de los condones </a:t>
            </a:r>
            <a:r>
              <a:rPr lang="es-ES" sz="2000" i="1" dirty="0"/>
              <a:t>cuando</a:t>
            </a:r>
            <a:r>
              <a:rPr lang="es-ES" sz="2000" dirty="0"/>
              <a:t>: </a:t>
            </a:r>
          </a:p>
          <a:p>
            <a:r>
              <a:rPr lang="es-ES" sz="2000" dirty="0"/>
              <a:t>Uno tiene más de una pareja</a:t>
            </a:r>
          </a:p>
          <a:p>
            <a:r>
              <a:rPr lang="es-ES" sz="2000" dirty="0"/>
              <a:t>Uno tiene solo una pareja fija</a:t>
            </a:r>
          </a:p>
          <a:p>
            <a:r>
              <a:rPr lang="es-ES" sz="2000" dirty="0"/>
              <a:t>Cuando uno tiene una pareja nueva</a:t>
            </a:r>
          </a:p>
          <a:p>
            <a:pPr marL="0" indent="0">
              <a:buNone/>
            </a:pPr>
            <a:r>
              <a:rPr lang="es-ES" sz="2000" dirty="0"/>
              <a:t>¿Cuál de estos ejemplos—tener más de una pareja, una pareja fija o una pareja nueva—es más fácil o difícil y porque?</a:t>
            </a:r>
          </a:p>
          <a:p>
            <a:pPr marL="0" indent="0">
              <a:buNone/>
            </a:pPr>
            <a:r>
              <a:rPr lang="es-ES" sz="2000" dirty="0"/>
              <a:t>Hablemos sobre la amistad y conversaciones que uno tiene con sus amigos sobre estar protegidos y usar condones. ¿Creen que Kenrick y Miguel hablaron suficientemente sobre la importancia de usar condones? ¿Qué más pudieron haber dicho? ¿Qué les dirían ustedes a sus amigos? ¿Qué es lo que quisieran que sus amigos les digan a ustedes?</a:t>
            </a:r>
          </a:p>
          <a:p>
            <a:pPr marL="0" indent="0">
              <a:buNone/>
            </a:pPr>
            <a:endParaRPr lang="en-US" sz="2000" dirty="0"/>
          </a:p>
        </p:txBody>
      </p:sp>
    </p:spTree>
    <p:extLst>
      <p:ext uri="{BB962C8B-B14F-4D97-AF65-F5344CB8AC3E}">
        <p14:creationId xmlns:p14="http://schemas.microsoft.com/office/powerpoint/2010/main" val="4061359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a:t>
            </a:r>
          </a:p>
        </p:txBody>
      </p:sp>
      <p:sp>
        <p:nvSpPr>
          <p:cNvPr id="3" name="Content Placeholder 2"/>
          <p:cNvSpPr>
            <a:spLocks noGrp="1"/>
          </p:cNvSpPr>
          <p:nvPr>
            <p:ph idx="1"/>
          </p:nvPr>
        </p:nvSpPr>
        <p:spPr/>
        <p:txBody>
          <a:bodyPr>
            <a:normAutofit/>
          </a:bodyPr>
          <a:lstStyle/>
          <a:p>
            <a:pPr marL="0" indent="0">
              <a:buNone/>
            </a:pPr>
            <a:r>
              <a:rPr lang="en-US" i="1" dirty="0"/>
              <a:t>(</a:t>
            </a:r>
            <a:r>
              <a:rPr lang="es-ES" i="1" dirty="0"/>
              <a:t>para la hoja de trabajo)</a:t>
            </a:r>
          </a:p>
          <a:p>
            <a:pPr marL="0" indent="0">
              <a:buNone/>
            </a:pPr>
            <a:r>
              <a:rPr lang="es-ES" sz="2400" dirty="0"/>
              <a:t>Llamando a Koko– persona que llama #1</a:t>
            </a:r>
          </a:p>
          <a:p>
            <a:pPr marL="0" indent="0">
              <a:buNone/>
            </a:pPr>
            <a:r>
              <a:rPr lang="es-ES" sz="2400" dirty="0"/>
              <a:t>En base de lo que han aprendido, ¿que sugerencias darían a alguien que tiene inquietudes y preguntas sobre el VIH, el SIDA y los condones?</a:t>
            </a:r>
          </a:p>
          <a:p>
            <a:pPr marL="0" indent="0">
              <a:buNone/>
            </a:pPr>
            <a:r>
              <a:rPr lang="es-ES" sz="2400" dirty="0"/>
              <a:t>En esta actividad, ustedes tendrán el rol de Koko. Ella tiene una consulta telefónica por el radio para los jóvenes que se llama “Calling Koko” </a:t>
            </a:r>
            <a:r>
              <a:rPr lang="es-ES" sz="2400" i="1" dirty="0"/>
              <a:t>(“Llamando a Koko.”</a:t>
            </a:r>
            <a:r>
              <a:rPr lang="es-ES" sz="2400" dirty="0"/>
              <a:t>) Analicen la situación, decidan cual es el mejor consejo y escríbanlo. Animen a la persona llamando a tomar una decisión orgullosa y responsable. </a:t>
            </a:r>
          </a:p>
        </p:txBody>
      </p:sp>
    </p:spTree>
    <p:extLst>
      <p:ext uri="{BB962C8B-B14F-4D97-AF65-F5344CB8AC3E}">
        <p14:creationId xmlns:p14="http://schemas.microsoft.com/office/powerpoint/2010/main" val="796728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 - 1</a:t>
            </a:r>
          </a:p>
        </p:txBody>
      </p:sp>
      <p:sp>
        <p:nvSpPr>
          <p:cNvPr id="3" name="Content Placeholder 2"/>
          <p:cNvSpPr>
            <a:spLocks noGrp="1"/>
          </p:cNvSpPr>
          <p:nvPr>
            <p:ph idx="1"/>
          </p:nvPr>
        </p:nvSpPr>
        <p:spPr>
          <a:xfrm>
            <a:off x="590550" y="1797050"/>
            <a:ext cx="7886700" cy="4351338"/>
          </a:xfrm>
        </p:spPr>
        <p:txBody>
          <a:bodyPr>
            <a:normAutofit/>
          </a:bodyPr>
          <a:lstStyle/>
          <a:p>
            <a:pPr marL="0" indent="0">
              <a:buNone/>
            </a:pPr>
            <a:r>
              <a:rPr lang="es-ES" dirty="0"/>
              <a:t>Hola Koko:</a:t>
            </a:r>
          </a:p>
          <a:p>
            <a:pPr marL="0" indent="0">
              <a:buNone/>
            </a:pPr>
            <a:endParaRPr lang="es-ES" dirty="0"/>
          </a:p>
          <a:p>
            <a:pPr marL="0" indent="0">
              <a:buNone/>
            </a:pPr>
            <a:r>
              <a:rPr lang="es-ES" dirty="0"/>
              <a:t>He escuchado que los jóvenes corren el riesgo de contraer el VIH, y que la cantidad de casos del VIH entre la juventud está aumentando.  ¿Qué puedo hacer para no correr el riesgo de contraer el VIH? ¿Cuál es la forma mas segura de protegerme?</a:t>
            </a:r>
            <a:br>
              <a:rPr lang="es-ES" dirty="0"/>
            </a:br>
            <a:endParaRPr lang="en-US" dirty="0"/>
          </a:p>
          <a:p>
            <a:pPr marL="0" indent="0">
              <a:buNone/>
            </a:pPr>
            <a:r>
              <a:rPr lang="en-US" dirty="0"/>
              <a:t>				No-Chance Chris</a:t>
            </a:r>
          </a:p>
        </p:txBody>
      </p:sp>
    </p:spTree>
    <p:extLst>
      <p:ext uri="{BB962C8B-B14F-4D97-AF65-F5344CB8AC3E}">
        <p14:creationId xmlns:p14="http://schemas.microsoft.com/office/powerpoint/2010/main" val="2892259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 - 2</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s-ES" dirty="0"/>
              <a:t>Hola Koko:</a:t>
            </a:r>
          </a:p>
          <a:p>
            <a:pPr marL="0" indent="0">
              <a:buNone/>
            </a:pPr>
            <a:r>
              <a:rPr lang="es-ES" dirty="0"/>
              <a:t>Por toda la publicidad acerca del VIH, ya me preocupa mucho contraer la enfermedad. Solamente tengo relaciones sexuales con mi pareja, practicamos la monogamia, y no usamos drogas. ¿No tenemos que preocuparnos por el VIH, verdad?</a:t>
            </a:r>
          </a:p>
          <a:p>
            <a:pPr marL="0" indent="0">
              <a:buNone/>
            </a:pPr>
            <a:r>
              <a:rPr lang="en-US" dirty="0"/>
              <a:t>			</a:t>
            </a:r>
            <a:r>
              <a:rPr lang="es-ES" dirty="0"/>
              <a:t>Monógama</a:t>
            </a:r>
            <a:r>
              <a:rPr lang="en-US" dirty="0"/>
              <a:t> Monica</a:t>
            </a:r>
          </a:p>
        </p:txBody>
      </p:sp>
    </p:spTree>
    <p:extLst>
      <p:ext uri="{BB962C8B-B14F-4D97-AF65-F5344CB8AC3E}">
        <p14:creationId xmlns:p14="http://schemas.microsoft.com/office/powerpoint/2010/main" val="1030701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title" idx="4294967295"/>
          </p:nvPr>
        </p:nvSpPr>
        <p:spPr>
          <a:xfrm>
            <a:off x="628650" y="1825625"/>
            <a:ext cx="7886700" cy="43513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ES" sz="2800" b="0" i="0" u="none" strike="noStrike" kern="1200" cap="none" spc="0" normalizeH="0" baseline="0" noProof="0" dirty="0">
                <a:ln>
                  <a:noFill/>
                </a:ln>
                <a:solidFill>
                  <a:schemeClr val="tx1"/>
                </a:solidFill>
                <a:effectLst/>
                <a:uLnTx/>
                <a:uFillTx/>
                <a:latin typeface="+mn-lt"/>
                <a:ea typeface="+mn-ea"/>
                <a:cs typeface="+mn-cs"/>
              </a:rPr>
              <a:t>Nos Respetamos. Nos Protegemos.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982743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 - 3	</a:t>
            </a:r>
          </a:p>
        </p:txBody>
      </p:sp>
      <p:sp>
        <p:nvSpPr>
          <p:cNvPr id="3" name="Content Placeholder 2"/>
          <p:cNvSpPr>
            <a:spLocks noGrp="1"/>
          </p:cNvSpPr>
          <p:nvPr>
            <p:ph idx="1"/>
          </p:nvPr>
        </p:nvSpPr>
        <p:spPr/>
        <p:txBody>
          <a:bodyPr>
            <a:normAutofit/>
          </a:bodyPr>
          <a:lstStyle/>
          <a:p>
            <a:pPr marL="0" indent="0">
              <a:buNone/>
            </a:pPr>
            <a:r>
              <a:rPr lang="es-ES" sz="2400" dirty="0"/>
              <a:t>Hola Koko:</a:t>
            </a:r>
          </a:p>
          <a:p>
            <a:pPr marL="0" indent="0">
              <a:buNone/>
            </a:pPr>
            <a:r>
              <a:rPr lang="es-ES" sz="2400" dirty="0"/>
              <a:t>            	Hace 5 meses tuve relaciones sexuales por primera vez. No usamos condón. No lo disfruté mucho, y él no me volvió a llamar. Ahora tengo un novio nuevo y él quiere que tengamos sexo. ¿Es posible que he sido expuesto/a al VIH mi primera vez? Ya estoy nervioso/a que tal vez estoy infectado/a. ¿Qué le digo a mi novio? ¿Qué debo hacer?</a:t>
            </a:r>
          </a:p>
          <a:p>
            <a:pPr marL="0" indent="0">
              <a:buNone/>
            </a:pPr>
            <a:endParaRPr lang="en-US" sz="1000" dirty="0"/>
          </a:p>
          <a:p>
            <a:pPr marL="0" indent="0">
              <a:buNone/>
            </a:pPr>
            <a:r>
              <a:rPr lang="en-US" sz="2400" dirty="0"/>
              <a:t>			</a:t>
            </a:r>
            <a:r>
              <a:rPr lang="es-ES" sz="2400" dirty="0"/>
              <a:t>Ansioso/a</a:t>
            </a:r>
            <a:r>
              <a:rPr lang="en-US" sz="2400" dirty="0"/>
              <a:t> Alex</a:t>
            </a:r>
          </a:p>
        </p:txBody>
      </p:sp>
    </p:spTree>
    <p:extLst>
      <p:ext uri="{BB962C8B-B14F-4D97-AF65-F5344CB8AC3E}">
        <p14:creationId xmlns:p14="http://schemas.microsoft.com/office/powerpoint/2010/main" val="1405744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 - 4</a:t>
            </a:r>
          </a:p>
        </p:txBody>
      </p:sp>
      <p:sp>
        <p:nvSpPr>
          <p:cNvPr id="3" name="Content Placeholder 2"/>
          <p:cNvSpPr>
            <a:spLocks noGrp="1"/>
          </p:cNvSpPr>
          <p:nvPr>
            <p:ph idx="1"/>
          </p:nvPr>
        </p:nvSpPr>
        <p:spPr/>
        <p:txBody>
          <a:bodyPr>
            <a:normAutofit/>
          </a:bodyPr>
          <a:lstStyle/>
          <a:p>
            <a:pPr marL="0" indent="0">
              <a:buNone/>
            </a:pPr>
            <a:endParaRPr lang="es-ES" sz="2400" dirty="0"/>
          </a:p>
          <a:p>
            <a:pPr marL="0" indent="0">
              <a:buNone/>
            </a:pPr>
            <a:r>
              <a:rPr lang="es-ES" sz="2400" dirty="0"/>
              <a:t>Hola Koko:</a:t>
            </a:r>
          </a:p>
          <a:p>
            <a:pPr marL="0" indent="0">
              <a:buNone/>
            </a:pPr>
            <a:r>
              <a:rPr lang="es-ES" sz="2400" dirty="0"/>
              <a:t>Tengo 16 años y nunca he tenido sexo vaginal con mi novia. Sin embargo, hacemos otras cosas incluyendo el sexo oral. Antes, solo queríamos que ella no se quede embarazada. No habíamos pensado en las infecciones, como el VIH. Ahora, escucho que gente de mi edad está contrayendo enfermedades de transmisión sexual. ¿El sexo oral es seguro? ¿Cómo podemos protegernos de las ETS?</a:t>
            </a:r>
          </a:p>
          <a:p>
            <a:pPr marL="0" indent="0">
              <a:buNone/>
            </a:pPr>
            <a:r>
              <a:rPr lang="en-US" sz="2400" dirty="0"/>
              <a:t>				</a:t>
            </a:r>
            <a:r>
              <a:rPr lang="es-ES" sz="2400" dirty="0"/>
              <a:t>Cuidadoso</a:t>
            </a:r>
            <a:r>
              <a:rPr lang="en-US" sz="2400" dirty="0"/>
              <a:t> Carlos</a:t>
            </a:r>
          </a:p>
        </p:txBody>
      </p:sp>
    </p:spTree>
    <p:extLst>
      <p:ext uri="{BB962C8B-B14F-4D97-AF65-F5344CB8AC3E}">
        <p14:creationId xmlns:p14="http://schemas.microsoft.com/office/powerpoint/2010/main" val="4221513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 - 5</a:t>
            </a:r>
          </a:p>
        </p:txBody>
      </p:sp>
      <p:sp>
        <p:nvSpPr>
          <p:cNvPr id="3" name="Content Placeholder 2"/>
          <p:cNvSpPr>
            <a:spLocks noGrp="1"/>
          </p:cNvSpPr>
          <p:nvPr>
            <p:ph idx="1"/>
          </p:nvPr>
        </p:nvSpPr>
        <p:spPr/>
        <p:txBody>
          <a:bodyPr>
            <a:normAutofit fontScale="92500" lnSpcReduction="10000"/>
          </a:bodyPr>
          <a:lstStyle/>
          <a:p>
            <a:pPr marL="0" indent="0">
              <a:buNone/>
            </a:pPr>
            <a:r>
              <a:rPr lang="es-ES" dirty="0"/>
              <a:t>Hola Koko:</a:t>
            </a:r>
          </a:p>
          <a:p>
            <a:pPr marL="0" indent="0">
              <a:buNone/>
            </a:pPr>
            <a:r>
              <a:rPr lang="es-ES" dirty="0"/>
              <a:t>Acabo de enterarme de que una amiga mía tiene el VIH desde hace años. Ella es inteligente, divertida, y solamente tuvo sexo con dos personas en su vida. Ahora me da miedo tener relaciones sexuales, porque si alguien como ella puede contraer el VIH, ¿cómo puedo saber quién tiene la enfermedad y quien no la tiene? ¡Si ella tiene el VIH, cualquier persona puede! ¡Me da miedo tener una pareja! ¿Qué hago?</a:t>
            </a:r>
            <a:endParaRPr lang="en-US" dirty="0"/>
          </a:p>
          <a:p>
            <a:pPr marL="0" indent="0">
              <a:buNone/>
            </a:pPr>
            <a:endParaRPr lang="en-US" dirty="0"/>
          </a:p>
          <a:p>
            <a:pPr marL="0" indent="0">
              <a:buNone/>
            </a:pPr>
            <a:r>
              <a:rPr lang="en-US" dirty="0"/>
              <a:t>		</a:t>
            </a:r>
            <a:r>
              <a:rPr lang="es-ES" dirty="0"/>
              <a:t>Desconsolado/a</a:t>
            </a:r>
            <a:r>
              <a:rPr lang="en-US" dirty="0"/>
              <a:t> Dani</a:t>
            </a:r>
          </a:p>
        </p:txBody>
      </p:sp>
    </p:spTree>
    <p:extLst>
      <p:ext uri="{BB962C8B-B14F-4D97-AF65-F5344CB8AC3E}">
        <p14:creationId xmlns:p14="http://schemas.microsoft.com/office/powerpoint/2010/main" val="2892842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M4B - 6</a:t>
            </a:r>
          </a:p>
        </p:txBody>
      </p:sp>
      <p:sp>
        <p:nvSpPr>
          <p:cNvPr id="3" name="Content Placeholder 2"/>
          <p:cNvSpPr>
            <a:spLocks noGrp="1"/>
          </p:cNvSpPr>
          <p:nvPr>
            <p:ph idx="1"/>
          </p:nvPr>
        </p:nvSpPr>
        <p:spPr/>
        <p:txBody>
          <a:bodyPr>
            <a:normAutofit fontScale="92500"/>
          </a:bodyPr>
          <a:lstStyle/>
          <a:p>
            <a:pPr marL="0" indent="0">
              <a:buNone/>
            </a:pPr>
            <a:r>
              <a:rPr lang="es-ES" sz="2400" dirty="0"/>
              <a:t>Hola Koko:</a:t>
            </a:r>
          </a:p>
          <a:p>
            <a:pPr marL="0" indent="0">
              <a:buNone/>
            </a:pPr>
            <a:r>
              <a:rPr lang="es-ES" sz="2400" dirty="0"/>
              <a:t>Estoy en el 12 grado y el año que viene voy a la universidad, pero hice algo bien estúpido la otra noche. Fui a una fiesta, tomé un par de cervezas y luego alguien me dio un porro. Todo el mundo también estaba fumando. ¡Era súper fuerte! Yo nunca había fumado antes. De pronto me encontré en el cuarto de un futbolista que me gustaba. En fin, tuvimos sexo, pero no se si usamos protección porque estaba tan drogada que me olvidé de preguntar. Supuestamente, el hace estas cosas frecuentemente. Ahora, casi no me habla y tengo miedo que puedo estar embarazada, o infectada con una enfermedad de transmisión sexual, como el VIH. ¿Qué debo hacer? </a:t>
            </a:r>
            <a:endParaRPr lang="en-US" sz="2400" dirty="0"/>
          </a:p>
          <a:p>
            <a:pPr marL="0" indent="0">
              <a:buNone/>
            </a:pPr>
            <a:r>
              <a:rPr lang="en-US" sz="2400" dirty="0"/>
              <a:t>					</a:t>
            </a:r>
            <a:r>
              <a:rPr lang="es-ES" sz="2400" dirty="0"/>
              <a:t>Arrepentida</a:t>
            </a:r>
            <a:r>
              <a:rPr lang="en-US" sz="2400" dirty="0"/>
              <a:t> Rihanna</a:t>
            </a:r>
          </a:p>
        </p:txBody>
      </p:sp>
    </p:spTree>
    <p:extLst>
      <p:ext uri="{BB962C8B-B14F-4D97-AF65-F5344CB8AC3E}">
        <p14:creationId xmlns:p14="http://schemas.microsoft.com/office/powerpoint/2010/main" val="3202977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M5A</a:t>
            </a:r>
          </a:p>
        </p:txBody>
      </p:sp>
      <p:sp>
        <p:nvSpPr>
          <p:cNvPr id="3" name="Content Placeholder 2"/>
          <p:cNvSpPr>
            <a:spLocks noGrp="1"/>
          </p:cNvSpPr>
          <p:nvPr>
            <p:ph idx="1"/>
          </p:nvPr>
        </p:nvSpPr>
        <p:spPr/>
        <p:txBody>
          <a:bodyPr>
            <a:normAutofit/>
          </a:bodyPr>
          <a:lstStyle/>
          <a:p>
            <a:pPr marL="0" indent="0">
              <a:buNone/>
            </a:pPr>
            <a:r>
              <a:rPr lang="en-US" i="1" dirty="0"/>
              <a:t>(</a:t>
            </a:r>
            <a:r>
              <a:rPr lang="es-ES" i="1" dirty="0"/>
              <a:t>Repasar</a:t>
            </a:r>
            <a:r>
              <a:rPr lang="en-US" i="1" dirty="0"/>
              <a:t>)</a:t>
            </a:r>
          </a:p>
          <a:p>
            <a:pPr marL="0" indent="0">
              <a:buNone/>
            </a:pPr>
            <a:r>
              <a:rPr lang="es-ES" dirty="0"/>
              <a:t>Personas pueden contraer el VIH por medio de:</a:t>
            </a:r>
          </a:p>
          <a:p>
            <a:r>
              <a:rPr lang="es-ES" dirty="0"/>
              <a:t>Tener sexo (vaginal, oral, o anal) sin usar protección con una pareja infectada.</a:t>
            </a:r>
          </a:p>
          <a:p>
            <a:r>
              <a:rPr lang="es-ES" dirty="0"/>
              <a:t>Compartir jeringas/agujas para usar drogas o cualquier otra razón. </a:t>
            </a:r>
          </a:p>
          <a:p>
            <a:r>
              <a:rPr lang="es-ES" dirty="0"/>
              <a:t>La transmisión de madre a hijo durante el embarazo, o mientras que esté amamantando (dando pecho). </a:t>
            </a:r>
          </a:p>
        </p:txBody>
      </p:sp>
    </p:spTree>
    <p:extLst>
      <p:ext uri="{BB962C8B-B14F-4D97-AF65-F5344CB8AC3E}">
        <p14:creationId xmlns:p14="http://schemas.microsoft.com/office/powerpoint/2010/main" val="3933982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a:t>
            </a:r>
          </a:p>
        </p:txBody>
      </p:sp>
      <p:sp>
        <p:nvSpPr>
          <p:cNvPr id="3" name="Content Placeholder 2"/>
          <p:cNvSpPr>
            <a:spLocks noGrp="1"/>
          </p:cNvSpPr>
          <p:nvPr>
            <p:ph idx="1"/>
          </p:nvPr>
        </p:nvSpPr>
        <p:spPr/>
        <p:txBody>
          <a:bodyPr>
            <a:normAutofit fontScale="92500" lnSpcReduction="10000"/>
          </a:bodyPr>
          <a:lstStyle/>
          <a:p>
            <a:pPr marL="0" indent="0">
              <a:buNone/>
            </a:pPr>
            <a:endParaRPr lang="es-ES" sz="2400" dirty="0"/>
          </a:p>
          <a:p>
            <a:pPr marL="0" indent="0">
              <a:buNone/>
            </a:pPr>
            <a:r>
              <a:rPr lang="es-ES" sz="2400" dirty="0"/>
              <a:t>Esta actividad es diseñada para enseñarles cómo usar los condones correctamente y para que practiquen las técnicas del uso del condón. No suponemos que están teniendo sexo, tampoco les hablamos sobre el uso del condón para que tengan sexo. Solo queremos que tengan esta información para que estén preparados a hacer las decisiones orgullosas y responsables cuando sea necesario.</a:t>
            </a:r>
          </a:p>
          <a:p>
            <a:pPr marL="0" indent="0">
              <a:buNone/>
            </a:pPr>
            <a:endParaRPr lang="es-ES" sz="2400" dirty="0"/>
          </a:p>
          <a:p>
            <a:pPr marL="0" indent="0">
              <a:buNone/>
            </a:pPr>
            <a:r>
              <a:rPr lang="es-ES" sz="2400" dirty="0"/>
              <a:t>Hay gente que no cree en el uso del condón por su religión, y hay gente que no se opone. Compartimos esta información con ustedes porque queremos que tomen decisiones informadas y que sepan como se pueden proteger.</a:t>
            </a:r>
          </a:p>
          <a:p>
            <a:pPr marL="0" indent="0">
              <a:buNone/>
            </a:pPr>
            <a:endParaRPr lang="en-US" sz="2400" dirty="0"/>
          </a:p>
        </p:txBody>
      </p:sp>
    </p:spTree>
    <p:extLst>
      <p:ext uri="{BB962C8B-B14F-4D97-AF65-F5344CB8AC3E}">
        <p14:creationId xmlns:p14="http://schemas.microsoft.com/office/powerpoint/2010/main" val="1034868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a:t>
            </a:r>
          </a:p>
        </p:txBody>
      </p:sp>
      <p:sp>
        <p:nvSpPr>
          <p:cNvPr id="3" name="Content Placeholder 2"/>
          <p:cNvSpPr>
            <a:spLocks noGrp="1"/>
          </p:cNvSpPr>
          <p:nvPr>
            <p:ph idx="1"/>
          </p:nvPr>
        </p:nvSpPr>
        <p:spPr/>
        <p:txBody>
          <a:bodyPr>
            <a:normAutofit/>
          </a:bodyPr>
          <a:lstStyle/>
          <a:p>
            <a:pPr marL="0" indent="0">
              <a:buNone/>
            </a:pPr>
            <a:r>
              <a:rPr lang="es-ES" dirty="0"/>
              <a:t>¿Qué es un condón?</a:t>
            </a:r>
          </a:p>
          <a:p>
            <a:pPr marL="0" indent="0">
              <a:buNone/>
            </a:pPr>
            <a:endParaRPr lang="es-ES" dirty="0"/>
          </a:p>
          <a:p>
            <a:pPr marL="0" indent="0">
              <a:buNone/>
            </a:pPr>
            <a:r>
              <a:rPr lang="es-ES" dirty="0"/>
              <a:t>Una definición posible: </a:t>
            </a:r>
          </a:p>
          <a:p>
            <a:pPr marL="0" indent="0">
              <a:buNone/>
            </a:pPr>
            <a:r>
              <a:rPr lang="es-ES" dirty="0"/>
              <a:t>“Una forra fina de látex (goma) que se ajusta en un pene erecto e impide que el esperma entre a la vagina, la boca, o el ano durante la eyaculación. Los condones de látex o de poliuretano/</a:t>
            </a:r>
            <a:r>
              <a:rPr lang="es-ES" dirty="0" err="1"/>
              <a:t>poliisopreno</a:t>
            </a:r>
            <a:r>
              <a:rPr lang="es-ES" dirty="0"/>
              <a:t> ayudan a prevenir el embarazo, las ETS y el VIH. </a:t>
            </a:r>
          </a:p>
        </p:txBody>
      </p:sp>
    </p:spTree>
    <p:extLst>
      <p:ext uri="{BB962C8B-B14F-4D97-AF65-F5344CB8AC3E}">
        <p14:creationId xmlns:p14="http://schemas.microsoft.com/office/powerpoint/2010/main" val="39495757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a:t>
            </a:r>
          </a:p>
        </p:txBody>
      </p:sp>
      <p:sp>
        <p:nvSpPr>
          <p:cNvPr id="3" name="Content Placeholder 2"/>
          <p:cNvSpPr>
            <a:spLocks noGrp="1"/>
          </p:cNvSpPr>
          <p:nvPr>
            <p:ph idx="1"/>
          </p:nvPr>
        </p:nvSpPr>
        <p:spPr/>
        <p:txBody>
          <a:bodyPr>
            <a:normAutofit/>
          </a:bodyPr>
          <a:lstStyle/>
          <a:p>
            <a:pPr marL="0" indent="0">
              <a:buNone/>
            </a:pPr>
            <a:endParaRPr lang="es-ES" i="1" dirty="0"/>
          </a:p>
          <a:p>
            <a:pPr marL="0" indent="0">
              <a:buNone/>
            </a:pPr>
            <a:r>
              <a:rPr lang="es-ES" i="1" dirty="0"/>
              <a:t>(Resumir)</a:t>
            </a:r>
          </a:p>
          <a:p>
            <a:pPr marL="0" indent="0">
              <a:buNone/>
            </a:pPr>
            <a:endParaRPr lang="es-ES" i="1" dirty="0"/>
          </a:p>
          <a:p>
            <a:pPr marL="0" indent="0">
              <a:buNone/>
            </a:pPr>
            <a:r>
              <a:rPr lang="es-ES" i="1" dirty="0"/>
              <a:t>Vamos a aprender mucho sobre los condones. No importa como los llamen, pero asegúrense de tenerlos con ustedes y de usarlos cuando los necesiten. También asegúrense de que estén hechos de látex (o poliuretano/</a:t>
            </a:r>
            <a:r>
              <a:rPr lang="es-ES" i="1" dirty="0" err="1"/>
              <a:t>poliisopreno</a:t>
            </a:r>
            <a:r>
              <a:rPr lang="es-ES" i="1" dirty="0"/>
              <a:t>).”</a:t>
            </a:r>
          </a:p>
          <a:p>
            <a:pPr marL="0" indent="0">
              <a:buNone/>
            </a:pPr>
            <a:endParaRPr lang="es-ES" i="1" dirty="0"/>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1146125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a:t>
            </a:r>
          </a:p>
        </p:txBody>
      </p:sp>
      <p:sp>
        <p:nvSpPr>
          <p:cNvPr id="3" name="Content Placeholder 2"/>
          <p:cNvSpPr>
            <a:spLocks noGrp="1"/>
          </p:cNvSpPr>
          <p:nvPr>
            <p:ph idx="1"/>
          </p:nvPr>
        </p:nvSpPr>
        <p:spPr/>
        <p:txBody>
          <a:bodyPr>
            <a:normAutofit fontScale="92500" lnSpcReduction="10000"/>
          </a:bodyPr>
          <a:lstStyle/>
          <a:p>
            <a:pPr marL="0" indent="0">
              <a:buNone/>
            </a:pPr>
            <a:r>
              <a:rPr lang="en-US" i="1" dirty="0"/>
              <a:t>(</a:t>
            </a:r>
            <a:r>
              <a:rPr lang="es-ES" i="1" dirty="0"/>
              <a:t>Explicar</a:t>
            </a:r>
            <a:r>
              <a:rPr lang="en-US" i="1" dirty="0"/>
              <a:t>)</a:t>
            </a:r>
          </a:p>
          <a:p>
            <a:pPr marL="0" indent="0">
              <a:buNone/>
            </a:pPr>
            <a:endParaRPr lang="en-US" dirty="0"/>
          </a:p>
          <a:p>
            <a:pPr marL="0" indent="0">
              <a:buNone/>
            </a:pPr>
            <a:r>
              <a:rPr lang="es-ES" dirty="0"/>
              <a:t>Ahora vamos a aprender sobre el uso correcto del condón. Muchos de ustedes nunca han tocado un condón ni han visto uno de cerca. Vamos a practicar el uso del condón para que sepan cómo se los debe usar y cómo será cuando estén listos para usarlos.”</a:t>
            </a:r>
          </a:p>
          <a:p>
            <a:pPr marL="0" indent="0">
              <a:buNone/>
            </a:pPr>
            <a:r>
              <a:rPr lang="es-ES" dirty="0"/>
              <a:t>Parecido a cuando alguien necesita tiempo para acostumbrarse a usar lentes o zapatos nuevos, el uso del condón requiere que uno se acostumbre a una sensación nueva.</a:t>
            </a:r>
          </a:p>
          <a:p>
            <a:pPr marL="0" indent="0">
              <a:buNone/>
            </a:pPr>
            <a:endParaRPr lang="en-US" dirty="0"/>
          </a:p>
        </p:txBody>
      </p:sp>
    </p:spTree>
    <p:extLst>
      <p:ext uri="{BB962C8B-B14F-4D97-AF65-F5344CB8AC3E}">
        <p14:creationId xmlns:p14="http://schemas.microsoft.com/office/powerpoint/2010/main" val="9352307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 (</a:t>
            </a:r>
            <a:r>
              <a:rPr lang="es-ES" dirty="0"/>
              <a:t>cartel</a:t>
            </a:r>
            <a:r>
              <a:rPr lang="en-US" dirty="0"/>
              <a:t>)</a:t>
            </a:r>
          </a:p>
        </p:txBody>
      </p:sp>
      <p:sp>
        <p:nvSpPr>
          <p:cNvPr id="3" name="Content Placeholder 2"/>
          <p:cNvSpPr>
            <a:spLocks noGrp="1"/>
          </p:cNvSpPr>
          <p:nvPr>
            <p:ph idx="1"/>
          </p:nvPr>
        </p:nvSpPr>
        <p:spPr>
          <a:xfrm>
            <a:off x="628650" y="1825624"/>
            <a:ext cx="7886700" cy="4567011"/>
          </a:xfrm>
        </p:spPr>
        <p:txBody>
          <a:bodyPr>
            <a:normAutofit fontScale="70000" lnSpcReduction="20000"/>
          </a:bodyPr>
          <a:lstStyle/>
          <a:p>
            <a:pPr marL="0" indent="0">
              <a:buNone/>
            </a:pPr>
            <a:r>
              <a:rPr lang="es-ES" dirty="0"/>
              <a:t>Los pasos para el uso del condón</a:t>
            </a:r>
          </a:p>
          <a:p>
            <a:pPr marL="0" indent="0">
              <a:buNone/>
            </a:pPr>
            <a:endParaRPr lang="es-ES" b="1" dirty="0"/>
          </a:p>
          <a:p>
            <a:pPr lvl="1" fontAlgn="base"/>
            <a:r>
              <a:rPr lang="es-ES" dirty="0"/>
              <a:t>Revisa la fecha de caducidad/vencimiento y asegurarte de que el condón esté</a:t>
            </a:r>
            <a:r>
              <a:rPr lang="es-ES" b="1" dirty="0"/>
              <a:t> </a:t>
            </a:r>
            <a:r>
              <a:rPr lang="es-ES" dirty="0"/>
              <a:t>hecho de látex o poliuretano/</a:t>
            </a:r>
            <a:r>
              <a:rPr lang="es-ES" dirty="0" err="1"/>
              <a:t>poliisopreno</a:t>
            </a:r>
            <a:endParaRPr lang="es-ES" dirty="0"/>
          </a:p>
          <a:p>
            <a:pPr lvl="1" fontAlgn="base"/>
            <a:r>
              <a:rPr lang="es-ES" dirty="0"/>
              <a:t>Abre el sobre con cuidado para evitar desgarradura  </a:t>
            </a:r>
          </a:p>
          <a:p>
            <a:pPr lvl="1" fontAlgn="base"/>
            <a:r>
              <a:rPr lang="es-ES" dirty="0"/>
              <a:t>Chequea que el condón esté correctamente puesto, condones solo se desenrollan por una vía</a:t>
            </a:r>
          </a:p>
          <a:p>
            <a:pPr lvl="1" fontAlgn="base"/>
            <a:r>
              <a:rPr lang="es-ES" dirty="0"/>
              <a:t>Agarra la punta del condón para dejar espacio (como 1.5 cm) para el semen </a:t>
            </a:r>
          </a:p>
          <a:p>
            <a:pPr lvl="1" fontAlgn="base"/>
            <a:r>
              <a:rPr lang="es-ES" dirty="0"/>
              <a:t>Aplícale un poco de lubricante a dentro de la punta</a:t>
            </a:r>
          </a:p>
          <a:p>
            <a:pPr lvl="1" fontAlgn="base"/>
            <a:r>
              <a:rPr lang="es-ES" dirty="0"/>
              <a:t>Mientras que sigas pellizcando la punta, desenrolla el condón hasta la base del pene erecto. Aplica más lubricante a base de agua si deseas</a:t>
            </a:r>
          </a:p>
          <a:p>
            <a:pPr lvl="1" fontAlgn="base"/>
            <a:r>
              <a:rPr lang="es-ES" dirty="0"/>
              <a:t>Durante el sexo, mantente alerta para asegurarte que el condón no se esté resbalando </a:t>
            </a:r>
          </a:p>
          <a:p>
            <a:pPr lvl="1" fontAlgn="base"/>
            <a:r>
              <a:rPr lang="es-ES" dirty="0"/>
              <a:t>Inmediatamente después de eyacular, toma el condón firmemente por el borde en la base del pene y saca el pene lentamente y cuidadosamente mientras que todavía esté erecto</a:t>
            </a:r>
          </a:p>
          <a:p>
            <a:pPr lvl="1" fontAlgn="base"/>
            <a:r>
              <a:rPr lang="es-ES" dirty="0"/>
              <a:t>Quítate el condón enrollándolo hacia abajo y hazlo lejos del cuerpo de tu pareja. Envuélvelo en papel y desecha el condón en la basura. Nunca uses un condón más de una vez </a:t>
            </a:r>
          </a:p>
          <a:p>
            <a:pPr marL="514350" indent="-514350">
              <a:buAutoNum type="arabicPeriod"/>
            </a:pPr>
            <a:endParaRPr lang="en-US" dirty="0"/>
          </a:p>
        </p:txBody>
      </p:sp>
    </p:spTree>
    <p:extLst>
      <p:ext uri="{BB962C8B-B14F-4D97-AF65-F5344CB8AC3E}">
        <p14:creationId xmlns:p14="http://schemas.microsoft.com/office/powerpoint/2010/main" val="42915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M1C</a:t>
            </a:r>
          </a:p>
        </p:txBody>
      </p:sp>
      <p:sp>
        <p:nvSpPr>
          <p:cNvPr id="3" name="Content Placeholder 2"/>
          <p:cNvSpPr>
            <a:spLocks noGrp="1"/>
          </p:cNvSpPr>
          <p:nvPr>
            <p:ph idx="1"/>
          </p:nvPr>
        </p:nvSpPr>
        <p:spPr/>
        <p:txBody>
          <a:bodyPr>
            <a:normAutofit/>
          </a:bodyPr>
          <a:lstStyle/>
          <a:p>
            <a:r>
              <a:rPr lang="es-ES" dirty="0"/>
              <a:t>Vamos a hablar sobre la sexualidad, el VIH, y el SIDA– temas que a veces nos pueden hacer sentir incomodos o nerviosos. ¿Cuáles normas o acuerdos podemos implementar para garantizar que todos en el grupo se sientan seguros, cómodos y bien venidos a participar?</a:t>
            </a:r>
            <a:endParaRPr lang="en-US" dirty="0"/>
          </a:p>
          <a:p>
            <a:r>
              <a:rPr lang="es-ES" dirty="0"/>
              <a:t>Acuerdos del Grupo</a:t>
            </a:r>
            <a:endParaRPr lang="en-US" dirty="0"/>
          </a:p>
          <a:p>
            <a:pPr marL="0" indent="0">
              <a:buNone/>
            </a:pPr>
            <a:endParaRPr lang="en-US" dirty="0"/>
          </a:p>
        </p:txBody>
      </p:sp>
    </p:spTree>
    <p:extLst>
      <p:ext uri="{BB962C8B-B14F-4D97-AF65-F5344CB8AC3E}">
        <p14:creationId xmlns:p14="http://schemas.microsoft.com/office/powerpoint/2010/main" val="1227633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a:t>
            </a:r>
          </a:p>
        </p:txBody>
      </p:sp>
      <p:sp>
        <p:nvSpPr>
          <p:cNvPr id="3" name="Content Placeholder 2"/>
          <p:cNvSpPr>
            <a:spLocks noGrp="1"/>
          </p:cNvSpPr>
          <p:nvPr>
            <p:ph idx="1"/>
          </p:nvPr>
        </p:nvSpPr>
        <p:spPr>
          <a:xfrm>
            <a:off x="628650" y="1825624"/>
            <a:ext cx="7886700" cy="4469039"/>
          </a:xfrm>
        </p:spPr>
        <p:txBody>
          <a:bodyPr>
            <a:normAutofit fontScale="92500" lnSpcReduction="20000"/>
          </a:bodyPr>
          <a:lstStyle/>
          <a:p>
            <a:pPr marL="0" indent="0">
              <a:buNone/>
            </a:pPr>
            <a:r>
              <a:rPr lang="es-ES" i="1" dirty="0"/>
              <a:t>(Repetir)</a:t>
            </a:r>
          </a:p>
          <a:p>
            <a:r>
              <a:rPr lang="es-ES" dirty="0"/>
              <a:t>Los condones se pueden estirar para ajustarse en los penes de varios tamaños.</a:t>
            </a:r>
          </a:p>
          <a:p>
            <a:r>
              <a:rPr lang="es-ES" dirty="0"/>
              <a:t>Los condones se pueden romper si uno usa lubricantes en base de aceite, como la Vaselina o cualquier crema de cuerpo. Se debe usar solamente los lubricantes en </a:t>
            </a:r>
            <a:r>
              <a:rPr lang="es-ES" b="1" dirty="0"/>
              <a:t>base de agua, o de silicona</a:t>
            </a:r>
            <a:r>
              <a:rPr lang="es-ES" dirty="0"/>
              <a:t> (por ejemplo: el gel de K-Y, o el </a:t>
            </a:r>
            <a:r>
              <a:rPr lang="es-ES" dirty="0" err="1"/>
              <a:t>Astroglide</a:t>
            </a:r>
            <a:r>
              <a:rPr lang="es-ES" dirty="0"/>
              <a:t>).</a:t>
            </a:r>
          </a:p>
          <a:p>
            <a:r>
              <a:rPr lang="es-ES" dirty="0"/>
              <a:t>No se puede exponer los condones al calor, incluyendo su calor del cuerpo. Esta bien guardar los condones en el bolsillo, pero *solamente por un ratito.*</a:t>
            </a:r>
          </a:p>
          <a:p>
            <a:r>
              <a:rPr lang="es-ES" dirty="0"/>
              <a:t>Uno debe desechar los condones según la fecha de vencimiento/caducidad aunque aún no sean usados.</a:t>
            </a:r>
            <a:endParaRPr lang="en-US" dirty="0"/>
          </a:p>
        </p:txBody>
      </p:sp>
    </p:spTree>
    <p:extLst>
      <p:ext uri="{BB962C8B-B14F-4D97-AF65-F5344CB8AC3E}">
        <p14:creationId xmlns:p14="http://schemas.microsoft.com/office/powerpoint/2010/main" val="27819854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M5B</a:t>
            </a:r>
          </a:p>
        </p:txBody>
      </p:sp>
      <p:sp>
        <p:nvSpPr>
          <p:cNvPr id="3" name="Content Placeholder 2"/>
          <p:cNvSpPr>
            <a:spLocks noGrp="1"/>
          </p:cNvSpPr>
          <p:nvPr>
            <p:ph idx="1"/>
          </p:nvPr>
        </p:nvSpPr>
        <p:spPr/>
        <p:txBody>
          <a:bodyPr>
            <a:normAutofit fontScale="77500" lnSpcReduction="20000"/>
          </a:bodyPr>
          <a:lstStyle/>
          <a:p>
            <a:pPr marL="0" indent="0">
              <a:buNone/>
            </a:pPr>
            <a:r>
              <a:rPr lang="es-ES" dirty="0"/>
              <a:t>Para protegerse a sí mismo/a y a su pareja contra las enfermedades transmitidas sexualmente, incluyendo la infección del VIH, se debe:</a:t>
            </a:r>
          </a:p>
          <a:p>
            <a:r>
              <a:rPr lang="es-ES" dirty="0"/>
              <a:t>Usar un condón de látex (o de poliuretano/</a:t>
            </a:r>
            <a:r>
              <a:rPr lang="es-ES" dirty="0" err="1"/>
              <a:t>poliisopreno</a:t>
            </a:r>
            <a:r>
              <a:rPr lang="es-ES" dirty="0"/>
              <a:t>) cada vez que tengan sexo</a:t>
            </a:r>
          </a:p>
          <a:p>
            <a:r>
              <a:rPr lang="es-ES" dirty="0"/>
              <a:t>Tener condones disponibles a la mano </a:t>
            </a:r>
          </a:p>
          <a:p>
            <a:r>
              <a:rPr lang="es-ES" dirty="0"/>
              <a:t>Acostumbrarse al condón, para que sea natural y divertido</a:t>
            </a:r>
          </a:p>
          <a:p>
            <a:r>
              <a:rPr lang="es-ES" dirty="0"/>
              <a:t>Hablar con la pareja sobre el uso del condón</a:t>
            </a:r>
          </a:p>
          <a:p>
            <a:r>
              <a:rPr lang="es-ES" dirty="0"/>
              <a:t>Abstenerse del alcohol y de las drogas porque afectan a su juicio</a:t>
            </a:r>
          </a:p>
          <a:p>
            <a:pPr marL="0" indent="0">
              <a:buNone/>
            </a:pPr>
            <a:r>
              <a:rPr lang="es-ES" dirty="0"/>
              <a:t>Usar condones tiene sentido. Los condones ayudan a proteger a ambas parejas contra el embarazo y las ETS, incluyendo el VIH, durante el sexo vaginal, oral, o anal. Sin embargo, se tiene que usarlos correctamente cada vez que tenga sexo vaginal, oral, o anal</a:t>
            </a:r>
            <a:r>
              <a:rPr lang="es-ES" i="1" dirty="0"/>
              <a:t>.</a:t>
            </a:r>
          </a:p>
        </p:txBody>
      </p:sp>
    </p:spTree>
    <p:extLst>
      <p:ext uri="{BB962C8B-B14F-4D97-AF65-F5344CB8AC3E}">
        <p14:creationId xmlns:p14="http://schemas.microsoft.com/office/powerpoint/2010/main" val="10625176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M5C</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a:t>
            </a:r>
            <a:r>
              <a:rPr lang="es-ES" dirty="0"/>
              <a:t>Empezar</a:t>
            </a:r>
            <a:r>
              <a:rPr lang="en-US" dirty="0"/>
              <a:t>)</a:t>
            </a:r>
          </a:p>
          <a:p>
            <a:pPr marL="0" indent="0">
              <a:buNone/>
            </a:pPr>
            <a:r>
              <a:rPr lang="es-ES" dirty="0"/>
              <a:t>Frecuentemente la gente dice que el sexo no se siente tan bien usando el condón, pero nosotros vamos hablar sobre las maneras de hacer esta experiencia más placentera.</a:t>
            </a:r>
          </a:p>
          <a:p>
            <a:pPr marL="0" indent="0">
              <a:buNone/>
            </a:pPr>
            <a:endParaRPr lang="es-ES" dirty="0"/>
          </a:p>
          <a:p>
            <a:pPr marL="0" indent="0">
              <a:buNone/>
            </a:pPr>
            <a:r>
              <a:rPr lang="es-ES" dirty="0"/>
              <a:t>Recuerden que no suponemos que ya están teniendo sexo, y tampoco estamos animándoles a tener sexo ahora. Para algunos de ustedes, esta información será útil hoy en día, y para los demás, pueden guardar esta información para tenerla  en el futuro.</a:t>
            </a:r>
          </a:p>
        </p:txBody>
      </p:sp>
    </p:spTree>
    <p:extLst>
      <p:ext uri="{BB962C8B-B14F-4D97-AF65-F5344CB8AC3E}">
        <p14:creationId xmlns:p14="http://schemas.microsoft.com/office/powerpoint/2010/main" val="23682229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M5C (</a:t>
            </a:r>
            <a:r>
              <a:rPr lang="es-ES" dirty="0"/>
              <a:t>Pizarrón</a:t>
            </a:r>
            <a:r>
              <a:rPr lang="en-US" dirty="0"/>
              <a:t> o </a:t>
            </a:r>
            <a:r>
              <a:rPr lang="es-ES" dirty="0"/>
              <a:t>Papel</a:t>
            </a:r>
            <a:r>
              <a:rPr lang="en-US" dirty="0"/>
              <a:t>)</a:t>
            </a:r>
          </a:p>
        </p:txBody>
      </p:sp>
      <p:sp>
        <p:nvSpPr>
          <p:cNvPr id="3" name="Content Placeholder 2"/>
          <p:cNvSpPr>
            <a:spLocks noGrp="1"/>
          </p:cNvSpPr>
          <p:nvPr>
            <p:ph idx="1"/>
          </p:nvPr>
        </p:nvSpPr>
        <p:spPr/>
        <p:txBody>
          <a:bodyPr/>
          <a:lstStyle/>
          <a:p>
            <a:pPr marL="0" indent="0">
              <a:buNone/>
            </a:pPr>
            <a:r>
              <a:rPr lang="es-ES" b="1" dirty="0"/>
              <a:t>Formas de aumentar la espontaneidad</a:t>
            </a:r>
          </a:p>
          <a:p>
            <a:pPr marL="0" indent="0">
              <a:buNone/>
            </a:pPr>
            <a:endParaRPr lang="en-US" dirty="0"/>
          </a:p>
          <a:p>
            <a:pPr marL="0" indent="0">
              <a:buNone/>
            </a:pPr>
            <a:r>
              <a:rPr lang="es-ES" dirty="0"/>
              <a:t>Los condones pueden hacer el sexo más divertido si…</a:t>
            </a:r>
            <a:endParaRPr lang="en-US" dirty="0"/>
          </a:p>
          <a:p>
            <a:pPr marL="0" indent="0">
              <a:buNone/>
            </a:pPr>
            <a:endParaRPr lang="es-ES" dirty="0"/>
          </a:p>
          <a:p>
            <a:pPr marL="0" indent="0">
              <a:buNone/>
            </a:pPr>
            <a:endParaRPr lang="es-ES" dirty="0"/>
          </a:p>
          <a:p>
            <a:pPr marL="0" indent="0">
              <a:buNone/>
            </a:pPr>
            <a:r>
              <a:rPr lang="es-ES" dirty="0"/>
              <a:t>Los condones no arruinarían el momento si…”</a:t>
            </a:r>
          </a:p>
          <a:p>
            <a:pPr marL="0" indent="0">
              <a:buNone/>
            </a:pPr>
            <a:endParaRPr lang="en-US" dirty="0"/>
          </a:p>
        </p:txBody>
      </p:sp>
    </p:spTree>
    <p:extLst>
      <p:ext uri="{BB962C8B-B14F-4D97-AF65-F5344CB8AC3E}">
        <p14:creationId xmlns:p14="http://schemas.microsoft.com/office/powerpoint/2010/main" val="1465305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M5C</a:t>
            </a:r>
          </a:p>
        </p:txBody>
      </p:sp>
      <p:sp>
        <p:nvSpPr>
          <p:cNvPr id="3" name="Content Placeholder 2"/>
          <p:cNvSpPr>
            <a:spLocks noGrp="1"/>
          </p:cNvSpPr>
          <p:nvPr>
            <p:ph idx="1"/>
          </p:nvPr>
        </p:nvSpPr>
        <p:spPr/>
        <p:txBody>
          <a:bodyPr>
            <a:normAutofit lnSpcReduction="10000"/>
          </a:bodyPr>
          <a:lstStyle/>
          <a:p>
            <a:pPr marL="0" indent="0">
              <a:buNone/>
            </a:pPr>
            <a:r>
              <a:rPr lang="es-ES" dirty="0"/>
              <a:t>Ejemplos de formas para aumentar la espontaneidad:</a:t>
            </a:r>
          </a:p>
          <a:p>
            <a:r>
              <a:rPr lang="es-ES" dirty="0"/>
              <a:t>Asegúrense de que tengan condones antes de tener sexo </a:t>
            </a:r>
          </a:p>
          <a:p>
            <a:r>
              <a:rPr lang="es-ES" dirty="0"/>
              <a:t>Guarden los condones debajo del colchón </a:t>
            </a:r>
          </a:p>
          <a:p>
            <a:r>
              <a:rPr lang="es-ES" dirty="0"/>
              <a:t>Eroticen el uso del condón con la pareja</a:t>
            </a:r>
          </a:p>
          <a:p>
            <a:r>
              <a:rPr lang="es-ES" dirty="0"/>
              <a:t>Tengan los condones a la mano para eliminar torpeza </a:t>
            </a:r>
          </a:p>
          <a:p>
            <a:r>
              <a:rPr lang="es-ES" dirty="0"/>
              <a:t>Tengan los condones preparados/listos de antemano</a:t>
            </a:r>
          </a:p>
          <a:p>
            <a:pPr marL="0" indent="0">
              <a:buNone/>
            </a:pPr>
            <a:endParaRPr lang="en-US" dirty="0"/>
          </a:p>
        </p:txBody>
      </p:sp>
    </p:spTree>
    <p:extLst>
      <p:ext uri="{BB962C8B-B14F-4D97-AF65-F5344CB8AC3E}">
        <p14:creationId xmlns:p14="http://schemas.microsoft.com/office/powerpoint/2010/main" val="3762125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M5C</a:t>
            </a:r>
          </a:p>
        </p:txBody>
      </p:sp>
      <p:sp>
        <p:nvSpPr>
          <p:cNvPr id="3" name="Content Placeholder 2"/>
          <p:cNvSpPr>
            <a:spLocks noGrp="1"/>
          </p:cNvSpPr>
          <p:nvPr>
            <p:ph idx="1"/>
          </p:nvPr>
        </p:nvSpPr>
        <p:spPr/>
        <p:txBody>
          <a:bodyPr/>
          <a:lstStyle/>
          <a:p>
            <a:pPr marL="0" indent="0">
              <a:buNone/>
            </a:pPr>
            <a:r>
              <a:rPr lang="en-US" sz="3600" dirty="0"/>
              <a:t>¿</a:t>
            </a:r>
            <a:r>
              <a:rPr lang="es-ES" sz="3600" dirty="0"/>
              <a:t>Se sienten preparados</a:t>
            </a:r>
            <a:r>
              <a:rPr lang="en-US" sz="3600" dirty="0"/>
              <a:t>/as para </a:t>
            </a:r>
            <a:r>
              <a:rPr lang="es-ES" sz="3600" dirty="0"/>
              <a:t>usar</a:t>
            </a:r>
            <a:r>
              <a:rPr lang="en-US" sz="3600" dirty="0"/>
              <a:t> condones </a:t>
            </a:r>
            <a:r>
              <a:rPr lang="es-ES" sz="3600" dirty="0"/>
              <a:t>si</a:t>
            </a:r>
            <a:r>
              <a:rPr lang="en-US" sz="3600" dirty="0"/>
              <a:t> </a:t>
            </a:r>
            <a:r>
              <a:rPr lang="es-ES" sz="3600" dirty="0"/>
              <a:t>deciden</a:t>
            </a:r>
            <a:r>
              <a:rPr lang="en-US" sz="3600" dirty="0"/>
              <a:t> </a:t>
            </a:r>
            <a:r>
              <a:rPr lang="es-ES" sz="3600" dirty="0"/>
              <a:t>tener sexo</a:t>
            </a:r>
            <a:r>
              <a:rPr lang="en-US" sz="3600" dirty="0"/>
              <a:t>?</a:t>
            </a:r>
          </a:p>
          <a:p>
            <a:pPr marL="0" indent="0">
              <a:buNone/>
            </a:pPr>
            <a:endParaRPr lang="en-US" sz="3600" dirty="0"/>
          </a:p>
          <a:p>
            <a:pPr marL="0" indent="0">
              <a:buNone/>
            </a:pPr>
            <a:r>
              <a:rPr lang="en-US" sz="3600" dirty="0"/>
              <a:t>¿Van a </a:t>
            </a:r>
            <a:r>
              <a:rPr lang="es-ES" sz="3600" dirty="0"/>
              <a:t>usar uno</a:t>
            </a:r>
            <a:r>
              <a:rPr lang="en-US" sz="3600" dirty="0"/>
              <a:t>?</a:t>
            </a:r>
          </a:p>
          <a:p>
            <a:pPr marL="0" indent="0">
              <a:buNone/>
            </a:pPr>
            <a:endParaRPr lang="en-US" dirty="0"/>
          </a:p>
        </p:txBody>
      </p:sp>
    </p:spTree>
    <p:extLst>
      <p:ext uri="{BB962C8B-B14F-4D97-AF65-F5344CB8AC3E}">
        <p14:creationId xmlns:p14="http://schemas.microsoft.com/office/powerpoint/2010/main" val="11681565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M5c</a:t>
            </a:r>
          </a:p>
        </p:txBody>
      </p:sp>
      <p:sp>
        <p:nvSpPr>
          <p:cNvPr id="3" name="Content Placeholder 2"/>
          <p:cNvSpPr>
            <a:spLocks noGrp="1"/>
          </p:cNvSpPr>
          <p:nvPr>
            <p:ph idx="1"/>
          </p:nvPr>
        </p:nvSpPr>
        <p:spPr/>
        <p:txBody>
          <a:bodyPr>
            <a:normAutofit lnSpcReduction="10000"/>
          </a:bodyPr>
          <a:lstStyle/>
          <a:p>
            <a:pPr marL="0" indent="0">
              <a:buNone/>
            </a:pPr>
            <a:r>
              <a:rPr lang="en-US" i="1" dirty="0"/>
              <a:t>(</a:t>
            </a:r>
            <a:r>
              <a:rPr lang="es-ES" i="1" dirty="0"/>
              <a:t>Resumir</a:t>
            </a:r>
            <a:r>
              <a:rPr lang="en-US" i="1" dirty="0"/>
              <a:t>)</a:t>
            </a:r>
          </a:p>
          <a:p>
            <a:pPr marL="0" indent="0">
              <a:buNone/>
            </a:pPr>
            <a:r>
              <a:rPr lang="es-ES" dirty="0"/>
              <a:t>Ya cuando ustedes se ponen de acuerdo y deciden juntos con su pareja, tener sexo y usar condones, hagan algo divertido y positivo. Vayan a comprar los condones juntos. Compren de varios tipos, marcas y colores. Planifiquen un día especial cuando pueden experimentarlos. Simplemente hablar de como van a usar los condones puede ser estimulante. </a:t>
            </a:r>
          </a:p>
          <a:p>
            <a:pPr marL="0" indent="0">
              <a:buNone/>
            </a:pPr>
            <a:r>
              <a:rPr lang="es-ES" dirty="0"/>
              <a:t>No se olviden que la conducta responsable y orgullosa de hacer es siempre que vana tener sexo, usar condones de látex, poliuretano o </a:t>
            </a:r>
            <a:r>
              <a:rPr lang="es-ES" dirty="0" err="1"/>
              <a:t>poliisopreno</a:t>
            </a:r>
            <a:r>
              <a:rPr lang="en-US" dirty="0"/>
              <a:t>. </a:t>
            </a:r>
          </a:p>
        </p:txBody>
      </p:sp>
    </p:spTree>
    <p:extLst>
      <p:ext uri="{BB962C8B-B14F-4D97-AF65-F5344CB8AC3E}">
        <p14:creationId xmlns:p14="http://schemas.microsoft.com/office/powerpoint/2010/main" val="3555231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M5D</a:t>
            </a:r>
          </a:p>
        </p:txBody>
      </p:sp>
      <p:sp>
        <p:nvSpPr>
          <p:cNvPr id="3" name="Content Placeholder 2"/>
          <p:cNvSpPr>
            <a:spLocks noGrp="1"/>
          </p:cNvSpPr>
          <p:nvPr>
            <p:ph idx="1"/>
          </p:nvPr>
        </p:nvSpPr>
        <p:spPr/>
        <p:txBody>
          <a:bodyPr/>
          <a:lstStyle/>
          <a:p>
            <a:pPr marL="0" indent="0">
              <a:buNone/>
            </a:pPr>
            <a:r>
              <a:rPr lang="es-ES" dirty="0"/>
              <a:t>¿Cuáles son algunas barreras que impiden el uso de los condones u otras formas de protección?</a:t>
            </a:r>
            <a:endParaRPr lang="en-US" dirty="0"/>
          </a:p>
        </p:txBody>
      </p:sp>
    </p:spTree>
    <p:extLst>
      <p:ext uri="{BB962C8B-B14F-4D97-AF65-F5344CB8AC3E}">
        <p14:creationId xmlns:p14="http://schemas.microsoft.com/office/powerpoint/2010/main" val="8797888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M5D</a:t>
            </a:r>
          </a:p>
        </p:txBody>
      </p:sp>
      <p:sp>
        <p:nvSpPr>
          <p:cNvPr id="3" name="Content Placeholder 2"/>
          <p:cNvSpPr>
            <a:spLocks noGrp="1"/>
          </p:cNvSpPr>
          <p:nvPr>
            <p:ph idx="1"/>
          </p:nvPr>
        </p:nvSpPr>
        <p:spPr/>
        <p:txBody>
          <a:bodyPr>
            <a:normAutofit fontScale="62500" lnSpcReduction="20000"/>
          </a:bodyPr>
          <a:lstStyle/>
          <a:p>
            <a:pPr marL="0" indent="0">
              <a:buNone/>
            </a:pPr>
            <a:r>
              <a:rPr lang="en-US" i="1" dirty="0"/>
              <a:t>(</a:t>
            </a:r>
            <a:r>
              <a:rPr lang="es-US" i="1" dirty="0"/>
              <a:t>resumir</a:t>
            </a:r>
            <a:r>
              <a:rPr lang="en-US" i="1" dirty="0"/>
              <a:t>)</a:t>
            </a:r>
          </a:p>
          <a:p>
            <a:pPr marL="0" indent="0">
              <a:buNone/>
            </a:pPr>
            <a:r>
              <a:rPr lang="es-ES" b="1" dirty="0"/>
              <a:t>Para protegerse a sí mismo y su pareja contra la infección del VIH:</a:t>
            </a:r>
          </a:p>
          <a:p>
            <a:r>
              <a:rPr lang="es-ES" dirty="0"/>
              <a:t>No tengan sexo (vaginal, anal, u oral) y nunca compartan jeringas por cualquier razón.</a:t>
            </a:r>
          </a:p>
          <a:p>
            <a:pPr marL="0" indent="0">
              <a:buNone/>
            </a:pPr>
            <a:endParaRPr lang="es-ES" i="1" dirty="0"/>
          </a:p>
          <a:p>
            <a:pPr marL="0" indent="0">
              <a:buNone/>
            </a:pPr>
            <a:r>
              <a:rPr lang="es-ES" b="1" dirty="0"/>
              <a:t>Si uno escoge tener sexo, tiene que:</a:t>
            </a:r>
          </a:p>
          <a:p>
            <a:r>
              <a:rPr lang="es-ES" dirty="0"/>
              <a:t>Practicar el sexo más seguro y usar los condones y otras formas de protección cada vez.</a:t>
            </a:r>
          </a:p>
          <a:p>
            <a:r>
              <a:rPr lang="es-ES" dirty="0"/>
              <a:t>Hablar con su pareja sobre el VIH.</a:t>
            </a:r>
          </a:p>
          <a:p>
            <a:r>
              <a:rPr lang="es-ES" dirty="0"/>
              <a:t>Jamás compartir jeringas/agujas.</a:t>
            </a:r>
          </a:p>
          <a:p>
            <a:r>
              <a:rPr lang="es-ES" dirty="0"/>
              <a:t>Elegir actividades sexuales aparte de la penetración .</a:t>
            </a:r>
          </a:p>
          <a:p>
            <a:r>
              <a:rPr lang="es-ES" dirty="0"/>
              <a:t>Tener condones disponibles a la mano.</a:t>
            </a:r>
          </a:p>
          <a:p>
            <a:r>
              <a:rPr lang="es-ES" dirty="0"/>
              <a:t>Acostumbrarse al condón, para que sea natural y divertido.</a:t>
            </a:r>
          </a:p>
          <a:p>
            <a:r>
              <a:rPr lang="es-ES" dirty="0"/>
              <a:t>Evitar tomar alcohol o usar otras drogas que puedan nublar el juicio.</a:t>
            </a:r>
          </a:p>
          <a:p>
            <a:pPr marL="0" indent="0">
              <a:buNone/>
            </a:pPr>
            <a:endParaRPr lang="en-US" i="1" dirty="0"/>
          </a:p>
        </p:txBody>
      </p:sp>
    </p:spTree>
    <p:extLst>
      <p:ext uri="{BB962C8B-B14F-4D97-AF65-F5344CB8AC3E}">
        <p14:creationId xmlns:p14="http://schemas.microsoft.com/office/powerpoint/2010/main" val="1509838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M5E</a:t>
            </a:r>
          </a:p>
        </p:txBody>
      </p:sp>
      <p:sp>
        <p:nvSpPr>
          <p:cNvPr id="3" name="Content Placeholder 2"/>
          <p:cNvSpPr>
            <a:spLocks noGrp="1"/>
          </p:cNvSpPr>
          <p:nvPr>
            <p:ph idx="1"/>
          </p:nvPr>
        </p:nvSpPr>
        <p:spPr/>
        <p:txBody>
          <a:bodyPr>
            <a:normAutofit fontScale="92500" lnSpcReduction="20000"/>
          </a:bodyPr>
          <a:lstStyle/>
          <a:p>
            <a:pPr marL="0" indent="0">
              <a:buNone/>
            </a:pPr>
            <a:r>
              <a:rPr lang="en-US" i="1" dirty="0"/>
              <a:t>(</a:t>
            </a:r>
            <a:r>
              <a:rPr lang="es-US" i="1" dirty="0"/>
              <a:t>empezar</a:t>
            </a:r>
            <a:r>
              <a:rPr lang="en-US" i="1" dirty="0"/>
              <a:t>)</a:t>
            </a:r>
          </a:p>
          <a:p>
            <a:pPr marL="0" indent="0">
              <a:buNone/>
            </a:pPr>
            <a:r>
              <a:rPr lang="es-ES" dirty="0"/>
              <a:t>Estamos enfocándonos en los condones porque los condones ayudan a prevenir las ETS, especialmente el VIH. Esta actividad les va a ayudar a usar los condones correctamente si se escogen tener relaciones sexuales. Hay varias razones que por las cuales la gente usa condones o no los usa. Las razones para usarlos se llaman “pros,” y las razones para no usarlos se llaman “contras,” o barreras al uso del condón.”</a:t>
            </a:r>
          </a:p>
          <a:p>
            <a:pPr marL="0" indent="0">
              <a:buNone/>
            </a:pPr>
            <a:endParaRPr lang="en-US" dirty="0"/>
          </a:p>
          <a:p>
            <a:pPr marL="0" indent="0">
              <a:buNone/>
            </a:pPr>
            <a:endParaRPr lang="en-US" dirty="0"/>
          </a:p>
          <a:p>
            <a:pPr marL="0" indent="0">
              <a:buNone/>
            </a:pPr>
            <a:r>
              <a:rPr lang="en-US" dirty="0"/>
              <a:t>Pros		Contra</a:t>
            </a:r>
          </a:p>
        </p:txBody>
      </p:sp>
    </p:spTree>
    <p:extLst>
      <p:ext uri="{BB962C8B-B14F-4D97-AF65-F5344CB8AC3E}">
        <p14:creationId xmlns:p14="http://schemas.microsoft.com/office/powerpoint/2010/main" val="4019507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M1D</a:t>
            </a:r>
          </a:p>
        </p:txBody>
      </p:sp>
      <p:sp>
        <p:nvSpPr>
          <p:cNvPr id="3" name="Content Placeholder 2"/>
          <p:cNvSpPr>
            <a:spLocks noGrp="1"/>
          </p:cNvSpPr>
          <p:nvPr>
            <p:ph idx="1"/>
          </p:nvPr>
        </p:nvSpPr>
        <p:spPr/>
        <p:txBody>
          <a:bodyPr/>
          <a:lstStyle/>
          <a:p>
            <a:pPr marL="0" indent="0">
              <a:buNone/>
            </a:pPr>
            <a:r>
              <a:rPr lang="en-US" i="1" dirty="0"/>
              <a:t>(</a:t>
            </a:r>
            <a:r>
              <a:rPr lang="es-ES" i="1" dirty="0"/>
              <a:t>porción</a:t>
            </a:r>
            <a:r>
              <a:rPr lang="en-US" i="1" dirty="0"/>
              <a:t> del Video: The Subject is HIV: </a:t>
            </a:r>
            <a:r>
              <a:rPr lang="en-US" sz="2000" i="1" dirty="0"/>
              <a:t>El </a:t>
            </a:r>
            <a:r>
              <a:rPr lang="es-US" sz="2000" i="1" dirty="0"/>
              <a:t>Tema</a:t>
            </a:r>
            <a:r>
              <a:rPr lang="en-US" sz="2000" i="1" dirty="0"/>
              <a:t> </a:t>
            </a:r>
            <a:r>
              <a:rPr lang="es-US" sz="2000" i="1" dirty="0"/>
              <a:t>es</a:t>
            </a:r>
            <a:r>
              <a:rPr lang="en-US" sz="2000" i="1" dirty="0"/>
              <a:t> VIH </a:t>
            </a:r>
            <a:r>
              <a:rPr lang="en-US" i="1" dirty="0"/>
              <a:t>)</a:t>
            </a:r>
          </a:p>
          <a:p>
            <a:pPr marL="0" indent="0">
              <a:buNone/>
            </a:pPr>
            <a:endParaRPr lang="en-US" dirty="0"/>
          </a:p>
          <a:p>
            <a:pPr marL="0" indent="0">
              <a:buNone/>
            </a:pPr>
            <a:endParaRPr lang="es-ES" sz="3600" dirty="0"/>
          </a:p>
          <a:p>
            <a:pPr marL="457200" lvl="1" indent="0" fontAlgn="base">
              <a:buNone/>
            </a:pPr>
            <a:r>
              <a:rPr lang="es-ES" sz="3200" dirty="0"/>
              <a:t>Hoy vamos a empezar la conversación sobre el VIH y SIDA. Vamos a repasar lo que ya saben y aprender aún más.</a:t>
            </a:r>
          </a:p>
        </p:txBody>
      </p:sp>
    </p:spTree>
    <p:extLst>
      <p:ext uri="{BB962C8B-B14F-4D97-AF65-F5344CB8AC3E}">
        <p14:creationId xmlns:p14="http://schemas.microsoft.com/office/powerpoint/2010/main" val="37780306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M5E</a:t>
            </a:r>
          </a:p>
        </p:txBody>
      </p:sp>
      <p:sp>
        <p:nvSpPr>
          <p:cNvPr id="3" name="Content Placeholder 2"/>
          <p:cNvSpPr>
            <a:spLocks noGrp="1"/>
          </p:cNvSpPr>
          <p:nvPr>
            <p:ph idx="1"/>
          </p:nvPr>
        </p:nvSpPr>
        <p:spPr/>
        <p:txBody>
          <a:bodyPr/>
          <a:lstStyle/>
          <a:p>
            <a:pPr marL="0" indent="0">
              <a:buNone/>
            </a:pPr>
            <a:r>
              <a:rPr lang="en-US" i="1" dirty="0"/>
              <a:t>(</a:t>
            </a:r>
            <a:r>
              <a:rPr lang="es-ES" i="1" dirty="0"/>
              <a:t>explicar</a:t>
            </a:r>
            <a:r>
              <a:rPr lang="en-US" i="1" dirty="0"/>
              <a:t>)</a:t>
            </a:r>
          </a:p>
          <a:p>
            <a:pPr marL="0" indent="0">
              <a:buNone/>
            </a:pPr>
            <a:r>
              <a:rPr lang="es-ES" dirty="0"/>
              <a:t>Por el hecho de que ustedes son jóvenes orgullosos y responsables quien se respetan y se quieren proteger, ahora cambiamos estos “contras” a “pros”</a:t>
            </a:r>
            <a:endParaRPr lang="en-US" dirty="0"/>
          </a:p>
        </p:txBody>
      </p:sp>
    </p:spTree>
    <p:extLst>
      <p:ext uri="{BB962C8B-B14F-4D97-AF65-F5344CB8AC3E}">
        <p14:creationId xmlns:p14="http://schemas.microsoft.com/office/powerpoint/2010/main" val="1259911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M5F</a:t>
            </a:r>
          </a:p>
        </p:txBody>
      </p:sp>
      <p:sp>
        <p:nvSpPr>
          <p:cNvPr id="3" name="Content Placeholder 2"/>
          <p:cNvSpPr>
            <a:spLocks noGrp="1"/>
          </p:cNvSpPr>
          <p:nvPr>
            <p:ph idx="1"/>
          </p:nvPr>
        </p:nvSpPr>
        <p:spPr/>
        <p:txBody>
          <a:bodyPr/>
          <a:lstStyle/>
          <a:p>
            <a:pPr marL="0" indent="0">
              <a:buNone/>
            </a:pPr>
            <a:r>
              <a:rPr lang="en-US" i="1" dirty="0"/>
              <a:t>(directions)</a:t>
            </a:r>
          </a:p>
          <a:p>
            <a:pPr marL="0" indent="0">
              <a:buNone/>
            </a:pPr>
            <a:r>
              <a:rPr lang="es-ES" dirty="0"/>
              <a:t>Estas tarjetas representan los pasos para el uso correcto del condón. Ustedes tienen que ponerlas en orden. Tienen un minuto para hacerlo.</a:t>
            </a:r>
            <a:endParaRPr lang="en-US" dirty="0"/>
          </a:p>
        </p:txBody>
      </p:sp>
    </p:spTree>
    <p:extLst>
      <p:ext uri="{BB962C8B-B14F-4D97-AF65-F5344CB8AC3E}">
        <p14:creationId xmlns:p14="http://schemas.microsoft.com/office/powerpoint/2010/main" val="4019249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M5F  (</a:t>
            </a:r>
            <a:r>
              <a:rPr lang="es-ES" sz="2800" dirty="0"/>
              <a:t>Los pasos a seguir para el uso del condón</a:t>
            </a:r>
            <a:r>
              <a:rPr lang="es-ES" dirty="0"/>
              <a:t>)</a:t>
            </a:r>
            <a:endParaRPr lang="en-US" sz="2800"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s-ES" dirty="0"/>
              <a:t>Comprar condones y revisar la fecha de vencimiento/caducidad</a:t>
            </a:r>
          </a:p>
          <a:p>
            <a:pPr marL="514350" indent="-514350">
              <a:buFont typeface="+mj-lt"/>
              <a:buAutoNum type="arabicPeriod"/>
            </a:pPr>
            <a:r>
              <a:rPr lang="es-ES" dirty="0"/>
              <a:t>Excitación </a:t>
            </a:r>
          </a:p>
          <a:p>
            <a:pPr marL="514350" indent="-514350">
              <a:buFont typeface="+mj-lt"/>
              <a:buAutoNum type="arabicPeriod"/>
            </a:pPr>
            <a:r>
              <a:rPr lang="es-ES" dirty="0"/>
              <a:t>Erección </a:t>
            </a:r>
          </a:p>
          <a:p>
            <a:pPr marL="514350" indent="-514350">
              <a:buFont typeface="+mj-lt"/>
              <a:buAutoNum type="arabicPeriod"/>
            </a:pPr>
            <a:r>
              <a:rPr lang="es-ES" dirty="0"/>
              <a:t>Sacar el condón del sobre con cuidado</a:t>
            </a:r>
          </a:p>
          <a:p>
            <a:pPr marL="514350" indent="-514350">
              <a:buFont typeface="+mj-lt"/>
              <a:buAutoNum type="arabicPeriod"/>
            </a:pPr>
            <a:r>
              <a:rPr lang="es-ES" dirty="0"/>
              <a:t>Poner lubricante (a base de agua/silicona) en el pene o dentro del condón </a:t>
            </a:r>
          </a:p>
          <a:p>
            <a:pPr marL="514350" indent="-514350">
              <a:buFont typeface="+mj-lt"/>
              <a:buAutoNum type="arabicPeriod"/>
            </a:pPr>
            <a:r>
              <a:rPr lang="es-ES" dirty="0"/>
              <a:t>Sacar cualquier burbuja de aire de la punta del condón y dejar espacio para la eyaculación</a:t>
            </a:r>
          </a:p>
          <a:p>
            <a:pPr marL="514350" indent="-514350">
              <a:buFont typeface="+mj-lt"/>
              <a:buAutoNum type="arabicPeriod"/>
            </a:pPr>
            <a:r>
              <a:rPr lang="es-ES" dirty="0"/>
              <a:t>Desenrollar el condón sobre el pene</a:t>
            </a:r>
          </a:p>
          <a:p>
            <a:pPr marL="514350" indent="-514350">
              <a:buFont typeface="+mj-lt"/>
              <a:buAutoNum type="arabicPeriod"/>
            </a:pPr>
            <a:r>
              <a:rPr lang="es-ES" dirty="0"/>
              <a:t>Tener sexo</a:t>
            </a:r>
          </a:p>
          <a:p>
            <a:pPr marL="514350" indent="-514350">
              <a:buFont typeface="+mj-lt"/>
              <a:buAutoNum type="arabicPeriod"/>
            </a:pPr>
            <a:r>
              <a:rPr lang="es-ES" dirty="0"/>
              <a:t>Orgasmo/ eyaculación </a:t>
            </a:r>
          </a:p>
          <a:p>
            <a:pPr marL="514350" indent="-514350">
              <a:buFont typeface="+mj-lt"/>
              <a:buAutoNum type="arabicPeriod"/>
            </a:pPr>
            <a:r>
              <a:rPr lang="es-ES" dirty="0"/>
              <a:t>Agarrar el borde del condón y sacar el pene </a:t>
            </a:r>
          </a:p>
          <a:p>
            <a:pPr marL="514350" indent="-514350">
              <a:buFont typeface="+mj-lt"/>
              <a:buAutoNum type="arabicPeriod"/>
            </a:pPr>
            <a:r>
              <a:rPr lang="es-ES" dirty="0"/>
              <a:t>Quitarse el condón y desecharlo </a:t>
            </a:r>
          </a:p>
          <a:p>
            <a:pPr marL="514350" indent="-514350">
              <a:buFont typeface="+mj-lt"/>
              <a:buAutoNum type="arabicPeriod"/>
            </a:pPr>
            <a:r>
              <a:rPr lang="es-ES" dirty="0"/>
              <a:t>Perder la erección </a:t>
            </a:r>
          </a:p>
          <a:p>
            <a:pPr marL="514350" indent="-514350">
              <a:buFont typeface="+mj-lt"/>
              <a:buAutoNum type="arabicPeriod"/>
            </a:pPr>
            <a:r>
              <a:rPr lang="es-ES" dirty="0"/>
              <a:t>Relajarse </a:t>
            </a:r>
          </a:p>
        </p:txBody>
      </p:sp>
    </p:spTree>
    <p:extLst>
      <p:ext uri="{BB962C8B-B14F-4D97-AF65-F5344CB8AC3E}">
        <p14:creationId xmlns:p14="http://schemas.microsoft.com/office/powerpoint/2010/main" val="32645526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M5F</a:t>
            </a:r>
          </a:p>
        </p:txBody>
      </p:sp>
      <p:sp>
        <p:nvSpPr>
          <p:cNvPr id="3" name="Content Placeholder 2"/>
          <p:cNvSpPr>
            <a:spLocks noGrp="1"/>
          </p:cNvSpPr>
          <p:nvPr>
            <p:ph idx="1"/>
          </p:nvPr>
        </p:nvSpPr>
        <p:spPr/>
        <p:txBody>
          <a:bodyPr>
            <a:normAutofit fontScale="92500" lnSpcReduction="20000"/>
          </a:bodyPr>
          <a:lstStyle/>
          <a:p>
            <a:pPr marL="0" indent="0">
              <a:buNone/>
            </a:pPr>
            <a:r>
              <a:rPr lang="en-US" i="1" dirty="0"/>
              <a:t>(</a:t>
            </a:r>
            <a:r>
              <a:rPr lang="es-ES" i="1" dirty="0"/>
              <a:t>preguntas</a:t>
            </a:r>
            <a:r>
              <a:rPr lang="en-US" i="1" dirty="0"/>
              <a:t> para </a:t>
            </a:r>
            <a:r>
              <a:rPr lang="es-ES" i="1" dirty="0"/>
              <a:t>tratar</a:t>
            </a:r>
            <a:r>
              <a:rPr lang="en-US" i="1" dirty="0"/>
              <a:t>)</a:t>
            </a:r>
          </a:p>
          <a:p>
            <a:r>
              <a:rPr lang="es-ES" dirty="0"/>
              <a:t>¿Cuales pasos de este proceso podrían involucrar a una pareja?</a:t>
            </a:r>
            <a:endParaRPr lang="en-US" dirty="0"/>
          </a:p>
          <a:p>
            <a:r>
              <a:rPr lang="es-ES" dirty="0"/>
              <a:t>¿Si hay una pérdida de la erección después de ponerse el condón, pero antes de tener sexo, que puede hacer la pareja?</a:t>
            </a:r>
            <a:endParaRPr lang="en-US" dirty="0"/>
          </a:p>
          <a:p>
            <a:r>
              <a:rPr lang="es-ES" dirty="0"/>
              <a:t>¿Cuales partes de este proceso se sienten lo mismo sin importar si hay condón o no? </a:t>
            </a:r>
            <a:endParaRPr lang="en-US" dirty="0"/>
          </a:p>
          <a:p>
            <a:r>
              <a:rPr lang="es-ES" dirty="0"/>
              <a:t>A veces la gente no sabe que los condones pueden ser una parte buena de la experiencia sexual porque son algo nuevo. ¿Cómo es que la gente puede hacer que los condones se sientan bien y sean divertidos?</a:t>
            </a:r>
            <a:endParaRPr lang="en-US" dirty="0"/>
          </a:p>
        </p:txBody>
      </p:sp>
    </p:spTree>
    <p:extLst>
      <p:ext uri="{BB962C8B-B14F-4D97-AF65-F5344CB8AC3E}">
        <p14:creationId xmlns:p14="http://schemas.microsoft.com/office/powerpoint/2010/main" val="36731027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M6A</a:t>
            </a:r>
          </a:p>
        </p:txBody>
      </p:sp>
      <p:sp>
        <p:nvSpPr>
          <p:cNvPr id="3" name="Content Placeholder 2"/>
          <p:cNvSpPr>
            <a:spLocks noGrp="1"/>
          </p:cNvSpPr>
          <p:nvPr>
            <p:ph idx="1"/>
          </p:nvPr>
        </p:nvSpPr>
        <p:spPr/>
        <p:txBody>
          <a:bodyPr>
            <a:normAutofit/>
          </a:bodyPr>
          <a:lstStyle/>
          <a:p>
            <a:pPr marL="0" indent="0">
              <a:buNone/>
            </a:pPr>
            <a:r>
              <a:rPr lang="en-US" i="1" dirty="0"/>
              <a:t>(</a:t>
            </a:r>
            <a:r>
              <a:rPr lang="es-US" i="1" dirty="0"/>
              <a:t>empezar</a:t>
            </a:r>
            <a:r>
              <a:rPr lang="en-US" i="1" dirty="0"/>
              <a:t>)</a:t>
            </a:r>
          </a:p>
          <a:p>
            <a:pPr marL="0" indent="0">
              <a:buNone/>
            </a:pPr>
            <a:endParaRPr lang="en-US" i="1" dirty="0"/>
          </a:p>
          <a:p>
            <a:pPr marL="0" indent="0">
              <a:buNone/>
            </a:pPr>
            <a:r>
              <a:rPr lang="es-ES" dirty="0"/>
              <a:t>Hoy vamos a continuar el enfoque de las habilidades de prevenir el VIH y negociar el uso del condón o de abstenerse de sexo. ¿Que piensan y sienten sobre cómo usar condones o como uno puede hacer más placentero el uso del condón? ¿Cuales reacciones o preguntas tienen?</a:t>
            </a:r>
            <a:endParaRPr lang="en-US" dirty="0"/>
          </a:p>
        </p:txBody>
      </p:sp>
    </p:spTree>
    <p:extLst>
      <p:ext uri="{BB962C8B-B14F-4D97-AF65-F5344CB8AC3E}">
        <p14:creationId xmlns:p14="http://schemas.microsoft.com/office/powerpoint/2010/main" val="33923373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M6B</a:t>
            </a:r>
          </a:p>
        </p:txBody>
      </p:sp>
      <p:sp>
        <p:nvSpPr>
          <p:cNvPr id="3" name="Content Placeholder 2"/>
          <p:cNvSpPr>
            <a:spLocks noGrp="1"/>
          </p:cNvSpPr>
          <p:nvPr>
            <p:ph idx="1"/>
          </p:nvPr>
        </p:nvSpPr>
        <p:spPr/>
        <p:txBody>
          <a:bodyPr>
            <a:normAutofit/>
          </a:bodyPr>
          <a:lstStyle/>
          <a:p>
            <a:pPr marL="0" indent="0">
              <a:buNone/>
            </a:pPr>
            <a:r>
              <a:rPr lang="en-US" i="1" dirty="0"/>
              <a:t>(</a:t>
            </a:r>
            <a:r>
              <a:rPr lang="es-US" i="1" dirty="0"/>
              <a:t>en</a:t>
            </a:r>
            <a:r>
              <a:rPr lang="en-US" i="1" dirty="0"/>
              <a:t> el cartel)</a:t>
            </a:r>
          </a:p>
          <a:p>
            <a:pPr marL="0" indent="0">
              <a:buNone/>
            </a:pPr>
            <a:r>
              <a:rPr lang="es-ES" dirty="0"/>
              <a:t>Las excusas que parejas sexuales dan para NO usar condones</a:t>
            </a:r>
            <a:endParaRPr lang="en-US" dirty="0"/>
          </a:p>
          <a:p>
            <a:pPr marL="0" indent="0">
              <a:buNone/>
            </a:pPr>
            <a:endParaRPr lang="en-US" dirty="0"/>
          </a:p>
          <a:p>
            <a:pPr marL="0" indent="0">
              <a:buNone/>
            </a:pPr>
            <a:r>
              <a:rPr lang="en-US" i="1" dirty="0"/>
              <a:t>(</a:t>
            </a:r>
            <a:r>
              <a:rPr lang="es-US" i="1" dirty="0"/>
              <a:t>preguntar</a:t>
            </a:r>
            <a:r>
              <a:rPr lang="en-US" i="1" dirty="0"/>
              <a:t>)</a:t>
            </a:r>
          </a:p>
          <a:p>
            <a:pPr marL="0" indent="0">
              <a:buNone/>
            </a:pPr>
            <a:r>
              <a:rPr lang="es-ES" dirty="0"/>
              <a:t>Ahora vamos a cambiar cada excusa de no usar un condón a una buena razón para usar un condón. Mejor dicho, ¿Cómo pueden responder a una pareja sexual que les dice lo siguiente?</a:t>
            </a:r>
          </a:p>
          <a:p>
            <a:pPr marL="0" indent="0">
              <a:buNone/>
            </a:pPr>
            <a:endParaRPr lang="en-US" dirty="0"/>
          </a:p>
        </p:txBody>
      </p:sp>
    </p:spTree>
    <p:extLst>
      <p:ext uri="{BB962C8B-B14F-4D97-AF65-F5344CB8AC3E}">
        <p14:creationId xmlns:p14="http://schemas.microsoft.com/office/powerpoint/2010/main" val="156417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M6B</a:t>
            </a:r>
          </a:p>
        </p:txBody>
      </p:sp>
      <p:sp>
        <p:nvSpPr>
          <p:cNvPr id="3" name="Content Placeholder 2"/>
          <p:cNvSpPr>
            <a:spLocks noGrp="1"/>
          </p:cNvSpPr>
          <p:nvPr>
            <p:ph idx="1"/>
          </p:nvPr>
        </p:nvSpPr>
        <p:spPr/>
        <p:txBody>
          <a:bodyPr>
            <a:normAutofit/>
          </a:bodyPr>
          <a:lstStyle/>
          <a:p>
            <a:pPr marL="0" indent="0">
              <a:buNone/>
            </a:pPr>
            <a:r>
              <a:rPr lang="en-US" i="1" dirty="0"/>
              <a:t>(</a:t>
            </a:r>
            <a:r>
              <a:rPr lang="es-US" i="1" dirty="0"/>
              <a:t>resumir</a:t>
            </a:r>
            <a:r>
              <a:rPr lang="en-US" i="1" dirty="0"/>
              <a:t>)</a:t>
            </a:r>
          </a:p>
          <a:p>
            <a:pPr marL="0" indent="0">
              <a:buNone/>
            </a:pPr>
            <a:r>
              <a:rPr lang="es-ES" dirty="0"/>
              <a:t>Esas fueron buenas respuestas. Vamos a usar esta información mientras practicamos por medio de actuación. Recuerden, cualquier excusa que les de sus parejas, ustedes tienen que estar listos para dar una respuesta que  les ayuda a hacer la decisión orgullosa y responsable de no tener sexo o de usar un condón de látex (o poliuretano/</a:t>
            </a:r>
            <a:r>
              <a:rPr lang="es-ES" dirty="0" err="1"/>
              <a:t>poliisopreno</a:t>
            </a:r>
            <a:r>
              <a:rPr lang="es-ES" dirty="0"/>
              <a:t>) cada vez que tienen sexo.”</a:t>
            </a:r>
          </a:p>
          <a:p>
            <a:pPr marL="0" indent="0">
              <a:buNone/>
            </a:pPr>
            <a:endParaRPr lang="en-US" dirty="0"/>
          </a:p>
          <a:p>
            <a:endParaRPr lang="en-US" dirty="0"/>
          </a:p>
        </p:txBody>
      </p:sp>
    </p:spTree>
    <p:extLst>
      <p:ext uri="{BB962C8B-B14F-4D97-AF65-F5344CB8AC3E}">
        <p14:creationId xmlns:p14="http://schemas.microsoft.com/office/powerpoint/2010/main" val="103770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M6B</a:t>
            </a:r>
          </a:p>
        </p:txBody>
      </p:sp>
      <p:sp>
        <p:nvSpPr>
          <p:cNvPr id="3" name="Content Placeholder 2"/>
          <p:cNvSpPr>
            <a:spLocks noGrp="1"/>
          </p:cNvSpPr>
          <p:nvPr>
            <p:ph idx="1"/>
          </p:nvPr>
        </p:nvSpPr>
        <p:spPr/>
        <p:txBody>
          <a:bodyPr>
            <a:normAutofit fontScale="70000" lnSpcReduction="20000"/>
          </a:bodyPr>
          <a:lstStyle/>
          <a:p>
            <a:pPr marL="0" indent="0">
              <a:buNone/>
            </a:pPr>
            <a:r>
              <a:rPr lang="en-US" i="1" dirty="0"/>
              <a:t>(</a:t>
            </a:r>
            <a:r>
              <a:rPr lang="es-US" i="1" dirty="0"/>
              <a:t>Empezar</a:t>
            </a:r>
            <a:r>
              <a:rPr lang="en-US" i="1" dirty="0"/>
              <a:t>)</a:t>
            </a:r>
          </a:p>
          <a:p>
            <a:pPr marL="0" indent="0">
              <a:buNone/>
            </a:pPr>
            <a:r>
              <a:rPr lang="es-ES" i="1" dirty="0"/>
              <a:t>Saber</a:t>
            </a:r>
            <a:r>
              <a:rPr lang="es-ES" dirty="0"/>
              <a:t> </a:t>
            </a:r>
            <a:r>
              <a:rPr lang="es-ES" i="1" dirty="0"/>
              <a:t>que</a:t>
            </a:r>
            <a:r>
              <a:rPr lang="es-ES" dirty="0"/>
              <a:t> es lo mejor para ti y tu salud y </a:t>
            </a:r>
            <a:r>
              <a:rPr lang="es-ES" i="1" dirty="0"/>
              <a:t>actuar</a:t>
            </a:r>
            <a:r>
              <a:rPr lang="es-ES" dirty="0"/>
              <a:t> de tal manera son dos cosas distintas. Aunque usar condones puede prevenir la transmisión del VIH y otras ETS, hablar con la pareja de uno sobre este tema puede ser difícil. Sin embargo, es muy importante hablar sobre los condones y el sexo más seguro. Tener comunicación honesta y abierta les puede proteger a los dos y corregir a los malentendidos que existen sobre las ETS y VIH.”</a:t>
            </a:r>
          </a:p>
          <a:p>
            <a:pPr marL="0" indent="0">
              <a:buNone/>
            </a:pPr>
            <a:r>
              <a:rPr lang="es-ES" dirty="0"/>
              <a:t>En la actividad anterior, respondieron a excusas que las parejas podrían dar para no usar condones. En la actividad siguiente van a practicar las técnicas que han aprendido en este programa. Van a actuar en situaciones en las que tienen que negociar sobre el sexo más seguro con sus parejas.</a:t>
            </a:r>
          </a:p>
          <a:p>
            <a:pPr marL="0" indent="0">
              <a:buNone/>
            </a:pPr>
            <a:r>
              <a:rPr lang="es-ES" dirty="0"/>
              <a:t>En la actividad de improvisación, van a usar la técnica </a:t>
            </a:r>
            <a:r>
              <a:rPr lang="es-ES" dirty="0" err="1"/>
              <a:t>DiRAS</a:t>
            </a:r>
            <a:r>
              <a:rPr lang="es-ES" dirty="0"/>
              <a:t>. Es un método que consiste de 4 pasos que facilitan hablar con sus parejas sobre el uso de los condones de látex o sobre la abstinencia, sin discutir o pelear. Ahora vamos a repasar los cuatro pasos porque necesitarán usarlos en las actuaciones.”</a:t>
            </a:r>
          </a:p>
          <a:p>
            <a:pPr marL="0" indent="0">
              <a:buNone/>
            </a:pPr>
            <a:endParaRPr lang="en-US" dirty="0"/>
          </a:p>
        </p:txBody>
      </p:sp>
    </p:spTree>
    <p:extLst>
      <p:ext uri="{BB962C8B-B14F-4D97-AF65-F5344CB8AC3E}">
        <p14:creationId xmlns:p14="http://schemas.microsoft.com/office/powerpoint/2010/main" val="11571959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M6D</a:t>
            </a:r>
          </a:p>
        </p:txBody>
      </p:sp>
      <p:sp>
        <p:nvSpPr>
          <p:cNvPr id="3" name="Content Placeholder 2"/>
          <p:cNvSpPr>
            <a:spLocks noGrp="1"/>
          </p:cNvSpPr>
          <p:nvPr>
            <p:ph idx="1"/>
          </p:nvPr>
        </p:nvSpPr>
        <p:spPr/>
        <p:txBody>
          <a:bodyPr>
            <a:normAutofit/>
          </a:bodyPr>
          <a:lstStyle/>
          <a:p>
            <a:pPr marL="0" indent="0">
              <a:buNone/>
            </a:pPr>
            <a:r>
              <a:rPr lang="en-US" i="1" dirty="0"/>
              <a:t>(</a:t>
            </a:r>
            <a:r>
              <a:rPr lang="es-US" i="1" dirty="0"/>
              <a:t>empezar</a:t>
            </a:r>
            <a:r>
              <a:rPr lang="en-US" i="1" dirty="0"/>
              <a:t>)</a:t>
            </a:r>
          </a:p>
          <a:p>
            <a:pPr marL="0" indent="0">
              <a:buNone/>
            </a:pPr>
            <a:r>
              <a:rPr lang="es-ES" sz="2400" dirty="0"/>
              <a:t>Ahora vamos a hacer unas actuaciones/juegos de rol, como hicimos en la última actividad. Trata de incluir todo lo que discutimos en este programa, sobre todo las estrategias para usar condones  para hacerlos más divertidos y placenteros. Sean creativos y apoyen a sus compañeros en la actuación y eviten culpar a los demás. Incorporen los principios de respeto propio y el respeto hacia sus parejas y el hecho que tienen planes y metas para sus futuros. También recuerden que quieren hacer decisiones orgullosas y ser responsables por sus decisiones de tener sexo más seguro.”</a:t>
            </a:r>
            <a:endParaRPr lang="en-US" sz="2400" dirty="0"/>
          </a:p>
        </p:txBody>
      </p:sp>
    </p:spTree>
    <p:extLst>
      <p:ext uri="{BB962C8B-B14F-4D97-AF65-F5344CB8AC3E}">
        <p14:creationId xmlns:p14="http://schemas.microsoft.com/office/powerpoint/2010/main" val="6379590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M6D</a:t>
            </a:r>
          </a:p>
        </p:txBody>
      </p:sp>
      <p:sp>
        <p:nvSpPr>
          <p:cNvPr id="3" name="Content Placeholder 2"/>
          <p:cNvSpPr>
            <a:spLocks noGrp="1"/>
          </p:cNvSpPr>
          <p:nvPr>
            <p:ph idx="1"/>
          </p:nvPr>
        </p:nvSpPr>
        <p:spPr/>
        <p:txBody>
          <a:bodyPr>
            <a:normAutofit/>
          </a:bodyPr>
          <a:lstStyle/>
          <a:p>
            <a:pPr marL="0" indent="0">
              <a:buNone/>
            </a:pPr>
            <a:r>
              <a:rPr lang="en-US" i="1" dirty="0"/>
              <a:t>(</a:t>
            </a:r>
            <a:r>
              <a:rPr lang="es-US" i="1" dirty="0"/>
              <a:t>definir</a:t>
            </a:r>
            <a:r>
              <a:rPr lang="en-US" i="1" dirty="0"/>
              <a:t> </a:t>
            </a:r>
            <a:r>
              <a:rPr lang="es-US" i="1" dirty="0"/>
              <a:t>juego</a:t>
            </a:r>
            <a:r>
              <a:rPr lang="en-US" i="1" dirty="0"/>
              <a:t> de </a:t>
            </a:r>
            <a:r>
              <a:rPr lang="es-US" i="1" dirty="0"/>
              <a:t>rol</a:t>
            </a:r>
            <a:r>
              <a:rPr lang="en-US" i="1" dirty="0"/>
              <a:t>)</a:t>
            </a:r>
          </a:p>
          <a:p>
            <a:pPr marL="0" indent="0">
              <a:buNone/>
            </a:pPr>
            <a:endParaRPr lang="en-US" i="1" dirty="0"/>
          </a:p>
          <a:p>
            <a:pPr marL="0" indent="0">
              <a:buNone/>
            </a:pPr>
            <a:r>
              <a:rPr lang="es-ES" sz="2400" dirty="0"/>
              <a:t>Hacer juego de rol (o improvisación) es una técnica que nos ayuda a aprender cómo es ser otra persona y como se siente manejar una situación que es difícil o estresante. Actúen en la forma que sus personajes lo harían. Pórtense como esas personas se portarían y hablen como esas personas hablarían. Los juegos de rol son parecidos a la actuación, pero las situaciones son más realistas y tienen el objetivo de aprender y ayudar a los demás a aprender contigo. Es importante seguir las reglas generales de los juegos de rol.</a:t>
            </a:r>
            <a:endParaRPr lang="en-US" sz="2400" dirty="0"/>
          </a:p>
        </p:txBody>
      </p:sp>
    </p:spTree>
    <p:extLst>
      <p:ext uri="{BB962C8B-B14F-4D97-AF65-F5344CB8AC3E}">
        <p14:creationId xmlns:p14="http://schemas.microsoft.com/office/powerpoint/2010/main" val="2466442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M1D  Palabras Clave</a:t>
            </a:r>
            <a:endParaRPr lang="en-US" i="1" dirty="0"/>
          </a:p>
        </p:txBody>
      </p:sp>
      <p:sp>
        <p:nvSpPr>
          <p:cNvPr id="3" name="Content Placeholder 2"/>
          <p:cNvSpPr>
            <a:spLocks noGrp="1"/>
          </p:cNvSpPr>
          <p:nvPr>
            <p:ph idx="1"/>
          </p:nvPr>
        </p:nvSpPr>
        <p:spPr/>
        <p:txBody>
          <a:bodyPr/>
          <a:lstStyle/>
          <a:p>
            <a:r>
              <a:rPr lang="es-ES" dirty="0"/>
              <a:t>El VIH: El Virus de Inmunodeficiencia Humana</a:t>
            </a:r>
            <a:endParaRPr lang="en-US" dirty="0"/>
          </a:p>
          <a:p>
            <a:r>
              <a:rPr lang="es-ES" dirty="0"/>
              <a:t>El SIDA: El Síndrome de Inmunodeficiencia Adquirida</a:t>
            </a:r>
            <a:endParaRPr lang="en-US" dirty="0"/>
          </a:p>
          <a:p>
            <a:r>
              <a:rPr lang="es-ES" dirty="0"/>
              <a:t>El Sistema Inmunológico/Inmune</a:t>
            </a:r>
            <a:endParaRPr lang="en-US" dirty="0"/>
          </a:p>
          <a:p>
            <a:r>
              <a:rPr lang="es-ES" dirty="0"/>
              <a:t>Las Prueba del VIH</a:t>
            </a:r>
            <a:endParaRPr lang="en-US" dirty="0"/>
          </a:p>
          <a:p>
            <a:r>
              <a:rPr lang="es-ES" dirty="0"/>
              <a:t>Los Condones de Látex</a:t>
            </a:r>
            <a:endParaRPr lang="en-US" dirty="0"/>
          </a:p>
          <a:p>
            <a:r>
              <a:rPr lang="es-ES" dirty="0"/>
              <a:t>El Periodo</a:t>
            </a:r>
            <a:r>
              <a:rPr lang="en-US" dirty="0"/>
              <a:t> de </a:t>
            </a:r>
            <a:r>
              <a:rPr lang="es-ES" dirty="0"/>
              <a:t>Ventana</a:t>
            </a:r>
            <a:endParaRPr lang="en-US" dirty="0"/>
          </a:p>
          <a:p>
            <a:r>
              <a:rPr lang="es-ES" dirty="0"/>
              <a:t>El Tratamiento</a:t>
            </a:r>
            <a:endParaRPr lang="en-US" dirty="0"/>
          </a:p>
          <a:p>
            <a:pPr marL="0" indent="0">
              <a:buNone/>
            </a:pPr>
            <a:endParaRPr lang="en-US" dirty="0"/>
          </a:p>
        </p:txBody>
      </p:sp>
    </p:spTree>
    <p:extLst>
      <p:ext uri="{BB962C8B-B14F-4D97-AF65-F5344CB8AC3E}">
        <p14:creationId xmlns:p14="http://schemas.microsoft.com/office/powerpoint/2010/main" val="5513952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M6D</a:t>
            </a:r>
          </a:p>
        </p:txBody>
      </p:sp>
      <p:sp>
        <p:nvSpPr>
          <p:cNvPr id="3" name="Content Placeholder 2"/>
          <p:cNvSpPr>
            <a:spLocks noGrp="1"/>
          </p:cNvSpPr>
          <p:nvPr>
            <p:ph idx="1"/>
          </p:nvPr>
        </p:nvSpPr>
        <p:spPr/>
        <p:txBody>
          <a:bodyPr>
            <a:normAutofit fontScale="62500" lnSpcReduction="20000"/>
          </a:bodyPr>
          <a:lstStyle/>
          <a:p>
            <a:pPr marL="0" indent="0">
              <a:buNone/>
            </a:pPr>
            <a:r>
              <a:rPr lang="en-US" i="1" dirty="0"/>
              <a:t>(</a:t>
            </a:r>
            <a:r>
              <a:rPr lang="es-US" i="1" dirty="0"/>
              <a:t>resumir</a:t>
            </a:r>
            <a:r>
              <a:rPr lang="en-US" i="1" dirty="0"/>
              <a:t>)</a:t>
            </a:r>
          </a:p>
          <a:p>
            <a:pPr marL="0" indent="0">
              <a:buNone/>
            </a:pPr>
            <a:r>
              <a:rPr lang="es-ES" dirty="0"/>
              <a:t>¡Han aprendido muchísimo en este programa! En estas improvisaciones tuvieron la oportunidad de practicar la negociación de situaciones riesgosas en un ambiente seguro con sus compañeros. A través de las improvisaciones que hicieron, han demostrado que de veras han aprendido técnicas para comportarse con orgullo y responsabilidad en sus decisiones sexuales. </a:t>
            </a:r>
          </a:p>
          <a:p>
            <a:pPr marL="0" indent="0">
              <a:buNone/>
            </a:pPr>
            <a:endParaRPr lang="es-ES" dirty="0"/>
          </a:p>
          <a:p>
            <a:pPr marL="0" indent="0">
              <a:buNone/>
            </a:pPr>
            <a:r>
              <a:rPr lang="es-ES" dirty="0"/>
              <a:t>No importa si la relación es entre un hombre y mujer, dos mujeres o dos hombres. Todas las parejas deben saber a comunicar y a negociar el comportamiento saludable dentro de sus relaciones. Igualmente, todas las parejas que deciden tener sexo, tienen que tomar los pasos para evitar las consecuencias negativas o inesperadas. En una relación saludable en la cual te importa tu pareja es más fácil hablar del sexo más seguro. Es importante escoger relaciones en las cuales les importa las metas de cada uno y su salud y valores.</a:t>
            </a:r>
          </a:p>
          <a:p>
            <a:pPr marL="0" indent="0">
              <a:buNone/>
            </a:pPr>
            <a:endParaRPr lang="es-ES" dirty="0"/>
          </a:p>
          <a:p>
            <a:pPr marL="0" indent="0">
              <a:buNone/>
            </a:pPr>
            <a:r>
              <a:rPr lang="es-ES" dirty="0"/>
              <a:t>Recuerden que participar en comportamiento orgulloso y responsable les ayudará a hacer decisiones que les ayudará a alcanzar sus metas para el futuro.”</a:t>
            </a:r>
          </a:p>
          <a:p>
            <a:pPr marL="0" indent="0">
              <a:buNone/>
            </a:pPr>
            <a:endParaRPr lang="es-ES" dirty="0"/>
          </a:p>
        </p:txBody>
      </p:sp>
    </p:spTree>
    <p:extLst>
      <p:ext uri="{BB962C8B-B14F-4D97-AF65-F5344CB8AC3E}">
        <p14:creationId xmlns:p14="http://schemas.microsoft.com/office/powerpoint/2010/main" val="16453262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M6F</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a:t>
            </a:r>
            <a:r>
              <a:rPr lang="es-US" dirty="0"/>
              <a:t>reglas</a:t>
            </a:r>
            <a:r>
              <a:rPr lang="en-US" dirty="0"/>
              <a:t>)</a:t>
            </a:r>
          </a:p>
          <a:p>
            <a:pPr marL="0" indent="0">
              <a:buNone/>
            </a:pPr>
            <a:endParaRPr lang="en-US" dirty="0"/>
          </a:p>
          <a:p>
            <a:r>
              <a:rPr lang="es-ES" dirty="0"/>
              <a:t>Cada equipo tendrá la oportunidad de responder una pregunta</a:t>
            </a:r>
          </a:p>
          <a:p>
            <a:r>
              <a:rPr lang="es-ES" dirty="0"/>
              <a:t>Cada miembro del equipo tendrá la posibilidad de dar una respuesta cuando sea su turno.</a:t>
            </a:r>
          </a:p>
          <a:p>
            <a:r>
              <a:rPr lang="es-ES" dirty="0"/>
              <a:t>Los miembros del equipo pueden ayudar, pero tienen que tener una respuesta dentro de 10 segundos.</a:t>
            </a:r>
          </a:p>
          <a:p>
            <a:r>
              <a:rPr lang="es-ES" dirty="0"/>
              <a:t>Los puntos solo se dan a la respuesta correcta y valen 2 o 3 puntos.</a:t>
            </a:r>
          </a:p>
          <a:p>
            <a:r>
              <a:rPr lang="es-ES" dirty="0"/>
              <a:t>El equipo puede escoger si quieren una pregunta que vale 2 o 3 puntos.</a:t>
            </a:r>
          </a:p>
          <a:p>
            <a:r>
              <a:rPr lang="es-ES" dirty="0"/>
              <a:t>Si no tienen respuesta, no la tienen dentro de 10 segundos, o si no es correcta, yo les daré la respuesta y el otro equipo tendrá la oportunidad de responder a una pregunta “tiro libre” que vale 1 punto.</a:t>
            </a:r>
          </a:p>
          <a:p>
            <a:r>
              <a:rPr lang="es-ES" dirty="0"/>
              <a:t>Si alguien responde cuando no es su turno, el otro equipo tiene un “tiro libre” que vale 1 punto.”</a:t>
            </a:r>
          </a:p>
        </p:txBody>
      </p:sp>
    </p:spTree>
    <p:extLst>
      <p:ext uri="{BB962C8B-B14F-4D97-AF65-F5344CB8AC3E}">
        <p14:creationId xmlns:p14="http://schemas.microsoft.com/office/powerpoint/2010/main" val="269987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M1D	HIV/AIDS </a:t>
            </a:r>
            <a:r>
              <a:rPr lang="es-US" dirty="0"/>
              <a:t>Repaso</a:t>
            </a:r>
          </a:p>
        </p:txBody>
      </p:sp>
      <p:sp>
        <p:nvSpPr>
          <p:cNvPr id="3" name="Content Placeholder 2"/>
          <p:cNvSpPr>
            <a:spLocks noGrp="1"/>
          </p:cNvSpPr>
          <p:nvPr>
            <p:ph idx="1"/>
          </p:nvPr>
        </p:nvSpPr>
        <p:spPr/>
        <p:txBody>
          <a:bodyPr/>
          <a:lstStyle/>
          <a:p>
            <a:r>
              <a:rPr lang="es-ES" dirty="0"/>
              <a:t>¿Cómo se contrae el VIH? (3 maneras)</a:t>
            </a:r>
            <a:endParaRPr lang="en-US" dirty="0"/>
          </a:p>
          <a:p>
            <a:r>
              <a:rPr lang="es-ES" dirty="0"/>
              <a:t>¿Cuáles son los fluidos corporales que pueden transmitir el VIH? </a:t>
            </a:r>
            <a:endParaRPr lang="en-US" dirty="0"/>
          </a:p>
          <a:p>
            <a:r>
              <a:rPr lang="es-ES" dirty="0"/>
              <a:t>¿Cuáles comportamientos NO transmiten el VIH?</a:t>
            </a:r>
            <a:endParaRPr lang="en-US" dirty="0"/>
          </a:p>
          <a:p>
            <a:r>
              <a:rPr lang="es-ES" dirty="0"/>
              <a:t>¿Quién corre riesgo de contraer el VIH?</a:t>
            </a:r>
            <a:endParaRPr lang="en-US" dirty="0"/>
          </a:p>
          <a:p>
            <a:r>
              <a:rPr lang="es-ES" dirty="0"/>
              <a:t>¿Cómo se puede prevenir el VIH?</a:t>
            </a:r>
            <a:endParaRPr lang="en-US" dirty="0"/>
          </a:p>
          <a:p>
            <a:r>
              <a:rPr lang="es-ES" dirty="0"/>
              <a:t>¿Cómo es que uno puede reducir su riesgo de contraer el VIH?</a:t>
            </a:r>
            <a:endParaRPr lang="en-US" dirty="0"/>
          </a:p>
          <a:p>
            <a:pPr marL="0" indent="0">
              <a:buNone/>
            </a:pPr>
            <a:endParaRPr lang="en-US" dirty="0"/>
          </a:p>
        </p:txBody>
      </p:sp>
    </p:spTree>
    <p:extLst>
      <p:ext uri="{BB962C8B-B14F-4D97-AF65-F5344CB8AC3E}">
        <p14:creationId xmlns:p14="http://schemas.microsoft.com/office/powerpoint/2010/main" val="18162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M1D</a:t>
            </a:r>
            <a:endParaRPr lang="en-US" i="1" dirty="0"/>
          </a:p>
        </p:txBody>
      </p:sp>
      <p:sp>
        <p:nvSpPr>
          <p:cNvPr id="3" name="Content Placeholder 2"/>
          <p:cNvSpPr>
            <a:spLocks noGrp="1"/>
          </p:cNvSpPr>
          <p:nvPr>
            <p:ph idx="1"/>
          </p:nvPr>
        </p:nvSpPr>
        <p:spPr/>
        <p:txBody>
          <a:bodyPr>
            <a:normAutofit/>
          </a:bodyPr>
          <a:lstStyle/>
          <a:p>
            <a:pPr marL="0" indent="0">
              <a:buNone/>
            </a:pPr>
            <a:r>
              <a:rPr lang="es-ES" dirty="0"/>
              <a:t>Después de haber aprendido sobre el VIH, ¿ustedes creen que corren el riesgo de contraer la enfermedad?  </a:t>
            </a:r>
            <a:endParaRPr lang="en-US" dirty="0"/>
          </a:p>
        </p:txBody>
      </p:sp>
    </p:spTree>
    <p:extLst>
      <p:ext uri="{BB962C8B-B14F-4D97-AF65-F5344CB8AC3E}">
        <p14:creationId xmlns:p14="http://schemas.microsoft.com/office/powerpoint/2010/main" val="3385989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M1E</a:t>
            </a:r>
          </a:p>
        </p:txBody>
      </p:sp>
      <p:sp>
        <p:nvSpPr>
          <p:cNvPr id="3" name="Content Placeholder 2"/>
          <p:cNvSpPr>
            <a:spLocks noGrp="1"/>
          </p:cNvSpPr>
          <p:nvPr>
            <p:ph idx="1"/>
          </p:nvPr>
        </p:nvSpPr>
        <p:spPr/>
        <p:txBody>
          <a:bodyPr>
            <a:normAutofit/>
          </a:bodyPr>
          <a:lstStyle/>
          <a:p>
            <a:pPr marL="0" indent="0">
              <a:buNone/>
            </a:pPr>
            <a:r>
              <a:rPr lang="es-ES" dirty="0"/>
              <a:t>Cuando yo les diga una frase, caminen hacia uno de los dos carteles en la pared que dice “De Acuerdo” o “No De Acuerdo” según sus creencias sobre la frase.</a:t>
            </a:r>
          </a:p>
          <a:p>
            <a:pPr marL="0" indent="0">
              <a:buNone/>
            </a:pPr>
            <a:br>
              <a:rPr lang="es-ES" dirty="0"/>
            </a:br>
            <a:endParaRPr lang="en-US" dirty="0"/>
          </a:p>
        </p:txBody>
      </p:sp>
    </p:spTree>
    <p:extLst>
      <p:ext uri="{BB962C8B-B14F-4D97-AF65-F5344CB8AC3E}">
        <p14:creationId xmlns:p14="http://schemas.microsoft.com/office/powerpoint/2010/main" val="11495860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16953</TotalTime>
  <Words>5149</Words>
  <Application>Microsoft Office PowerPoint</Application>
  <PresentationFormat>On-screen Show (4:3)</PresentationFormat>
  <Paragraphs>357</Paragraphs>
  <Slides>61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61</vt:i4>
      </vt:variant>
    </vt:vector>
  </HeadingPairs>
  <TitlesOfParts>
    <vt:vector size="65" baseType="lpstr">
      <vt:lpstr>Arial</vt:lpstr>
      <vt:lpstr>Calibri</vt:lpstr>
      <vt:lpstr>Calibri Light</vt:lpstr>
      <vt:lpstr>Office Theme</vt:lpstr>
      <vt:lpstr>¡Sean Orgullosos!  ¡Sean Responsables!</vt:lpstr>
      <vt:lpstr>M1A Questions</vt:lpstr>
      <vt:lpstr>Nos Respetamos. Nos Protegemos. </vt:lpstr>
      <vt:lpstr>M1C</vt:lpstr>
      <vt:lpstr>M1D</vt:lpstr>
      <vt:lpstr>M1D  Palabras Clave</vt:lpstr>
      <vt:lpstr>M1D HIV/AIDS Repaso</vt:lpstr>
      <vt:lpstr>M1D</vt:lpstr>
      <vt:lpstr>M1E</vt:lpstr>
      <vt:lpstr>M1E</vt:lpstr>
      <vt:lpstr>Modulo 2B</vt:lpstr>
      <vt:lpstr>M2B</vt:lpstr>
      <vt:lpstr>M2C</vt:lpstr>
      <vt:lpstr>Module 3A</vt:lpstr>
      <vt:lpstr>M3A</vt:lpstr>
      <vt:lpstr>M3A</vt:lpstr>
      <vt:lpstr>M3A</vt:lpstr>
      <vt:lpstr>M3B</vt:lpstr>
      <vt:lpstr>M3B</vt:lpstr>
      <vt:lpstr>M3B</vt:lpstr>
      <vt:lpstr>M3C</vt:lpstr>
      <vt:lpstr>M3C</vt:lpstr>
      <vt:lpstr>M3D</vt:lpstr>
      <vt:lpstr>Module 4A</vt:lpstr>
      <vt:lpstr>M4A</vt:lpstr>
      <vt:lpstr>M4A</vt:lpstr>
      <vt:lpstr>M4B</vt:lpstr>
      <vt:lpstr>M4B - 1</vt:lpstr>
      <vt:lpstr>M4B - 2</vt:lpstr>
      <vt:lpstr>M4B - 3 </vt:lpstr>
      <vt:lpstr>M4B - 4</vt:lpstr>
      <vt:lpstr>M4B - 5</vt:lpstr>
      <vt:lpstr>M4B - 6</vt:lpstr>
      <vt:lpstr>M5A</vt:lpstr>
      <vt:lpstr>M5B</vt:lpstr>
      <vt:lpstr>M5B</vt:lpstr>
      <vt:lpstr>M5B</vt:lpstr>
      <vt:lpstr>M5B</vt:lpstr>
      <vt:lpstr>M5B (cartel)</vt:lpstr>
      <vt:lpstr>M5B</vt:lpstr>
      <vt:lpstr>M5B</vt:lpstr>
      <vt:lpstr>M5C</vt:lpstr>
      <vt:lpstr>M5C (Pizarrón o Papel)</vt:lpstr>
      <vt:lpstr>M5C</vt:lpstr>
      <vt:lpstr>M5C</vt:lpstr>
      <vt:lpstr>M5c</vt:lpstr>
      <vt:lpstr>M5D</vt:lpstr>
      <vt:lpstr>M5D</vt:lpstr>
      <vt:lpstr>M5E</vt:lpstr>
      <vt:lpstr>M5E</vt:lpstr>
      <vt:lpstr>M5F</vt:lpstr>
      <vt:lpstr>M5F  (Los pasos a seguir para el uso del condón)</vt:lpstr>
      <vt:lpstr>M5F</vt:lpstr>
      <vt:lpstr>M6A</vt:lpstr>
      <vt:lpstr>M6B</vt:lpstr>
      <vt:lpstr>M6B</vt:lpstr>
      <vt:lpstr>M6B</vt:lpstr>
      <vt:lpstr>M6D</vt:lpstr>
      <vt:lpstr>M6D</vt:lpstr>
      <vt:lpstr>M6D</vt:lpstr>
      <vt:lpstr>M6F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Sean Orgullosos! Sean Responsables! </dc:title>
  <dc:creator>Jutta Dotterweich</dc:creator>
  <cp:keywords>BPBR; Spanish; Planned Parenthood of Nassau County</cp:keywords>
  <cp:lastModifiedBy>Karen Schantz</cp:lastModifiedBy>
  <cp:revision>127</cp:revision>
  <dcterms:created xsi:type="dcterms:W3CDTF">2017-07-23T14:12:14Z</dcterms:created>
  <dcterms:modified xsi:type="dcterms:W3CDTF">2023-03-29T19:40:40Z</dcterms:modified>
</cp:coreProperties>
</file>