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2" r:id="rId2"/>
    <p:sldId id="279" r:id="rId3"/>
    <p:sldId id="275" r:id="rId4"/>
    <p:sldId id="256" r:id="rId5"/>
    <p:sldId id="281" r:id="rId6"/>
    <p:sldId id="282" r:id="rId7"/>
    <p:sldId id="283" r:id="rId8"/>
    <p:sldId id="276" r:id="rId9"/>
    <p:sldId id="284" r:id="rId10"/>
    <p:sldId id="268" r:id="rId11"/>
    <p:sldId id="261" r:id="rId12"/>
    <p:sldId id="262" r:id="rId13"/>
    <p:sldId id="285" r:id="rId14"/>
    <p:sldId id="264" r:id="rId15"/>
    <p:sldId id="265" r:id="rId16"/>
    <p:sldId id="267" r:id="rId17"/>
    <p:sldId id="260" r:id="rId18"/>
    <p:sldId id="271" r:id="rId19"/>
    <p:sldId id="266" r:id="rId20"/>
  </p:sldIdLst>
  <p:sldSz cx="6858000" cy="9144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156" autoAdjust="0"/>
    <p:restoredTop sz="94604" autoAdjust="0"/>
  </p:normalViewPr>
  <p:slideViewPr>
    <p:cSldViewPr>
      <p:cViewPr varScale="1">
        <p:scale>
          <a:sx n="80" d="100"/>
          <a:sy n="80" d="100"/>
        </p:scale>
        <p:origin x="103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34"/>
    </p:cViewPr>
  </p:sorterViewPr>
  <p:notesViewPr>
    <p:cSldViewPr>
      <p:cViewPr varScale="1">
        <p:scale>
          <a:sx n="84" d="100"/>
          <a:sy n="84" d="100"/>
        </p:scale>
        <p:origin x="-196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99269C-8493-ED00-6F28-7FAA0BBFD1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7DDD9-B136-CB2E-B03E-D53D809A3D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FCDE091-B94B-42E8-913E-A9F0BD31F9E3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680FAFE-E61E-67D4-1081-9845660494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62993A5-6BA7-66BE-3D7C-0984B7BA9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A414E-69AF-FC27-C2EA-0D2229AA5EF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B29EC4-8778-0BBB-0CD3-7CFEEDAB0D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1463D96-8DDE-4FC5-885E-7FE78CB0B79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5B710-BFBC-8A76-E136-CE8416A8E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11274-96BF-4E4B-87A8-3496B8D44EE2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86B0F-EBA6-76D2-3EEC-BDCFABBEF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85888-C57D-08A5-0720-FD7DEC82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EB7B4-D4FC-44C9-85D8-643C0A1BDD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54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00036-5D9E-2E3A-60B6-182FE0001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D9BE8-E8CA-4666-99C2-BBD8DE5D9D37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B7CB0-FD11-921C-D085-7788D88AC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367AD-2A0E-8299-3334-4493E9092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581BF-F2C9-4E71-A25A-61062FF8D3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91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9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7E58D-24F8-D3CC-7A09-F1C36F5BA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FA550-2945-40AD-8022-AB9C3C18EE53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D7AEC-B731-2B91-245B-13BB74DF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B6099-3033-CFEC-F6DF-0C29A794F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1F5E9-BCDB-43EA-8DD8-B0522B556A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26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61BE4-9128-8A71-46A0-A0A72131F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21885-39ED-4852-A2D5-9B6CCAC085DF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121AF-7947-41F5-F8F5-B27C7883D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C2750-73F3-B0F2-3925-CB852C429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62C42-A820-4EF4-BFF7-E9D068634E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46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FC241-013F-17E2-1452-9653D604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B43EF-C304-4681-84B1-48CA6193B9A7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91C52-CB0E-A037-E55C-5F4AB7DBA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B710A-FD71-529F-5ACC-64BE57091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CE995-FBB0-44FF-9DD0-63B7DD2C21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53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D3B5B6A-E047-E28A-A144-553278409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23F7E-71FD-4733-881A-2D1017F5F023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FB6F4A-F861-9E48-F08C-033A01210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62F76B-4B8B-0FB6-4BDD-6734E1C07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7C638-12EA-43A8-B4AA-112B9FA8BE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043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54F1CF-8C9E-B2E7-B6F0-EF1C34C7B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30282-41ED-4490-A40F-ADD28E1A70AD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4DFD671-51F3-A7D6-6121-B220C99AF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8B9AC8-0A28-005C-CDF6-D5F011F47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7E0A9-D81F-423A-852F-988514238B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90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3B03293-326F-5DA7-FBDF-D7257090A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C277D-B919-402B-97B6-719DF0BD6B40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2D5786E-604C-CA17-C909-B73EE267D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DD21E0F-BBB1-B1C2-B252-FC420075E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81689-870B-4ECD-AE0A-432019B5EE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35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70FD99-BCB3-1406-CAA5-CD95FD93C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F6BB9-C1AE-4C3F-B36E-A2152FB4D5A5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1E4E388-BC9C-A9F7-9123-1150D5580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7BD3930-29C3-4CB9-1410-F81CA15B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76D42-6122-4AF0-961D-ED0BD13C00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97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614EBB-6667-53B9-7848-230D3A74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E66E7-ABF0-4621-BE3D-55B4C2D306F5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C70840-F362-F55A-3CD5-9FBEEF88B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1D34D2-4658-115B-F5DE-90DD9B351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49481-A0D9-434A-B348-5570C1444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0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77EBBD-83E8-70EC-C1FD-79B80D4DE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34051-B506-488C-92E4-CC908712BB5D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A1B74F-68B4-3FC2-2416-C385597D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62DED8-A6CF-0832-533F-AA8280B95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A60DD-C334-4D00-A0D4-0304DBA5B0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58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7E96461-B617-6B22-F47C-5E722C03591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11B3B72-9C6C-4480-2AC2-FAE062599D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0AB7B-009E-F92F-9B28-A566097BE8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AA36F3-2CF9-4D1E-826E-D4C014783203}" type="datetimeFigureOut">
              <a:rPr lang="en-US"/>
              <a:pPr>
                <a:defRPr/>
              </a:pPr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AD0A3-D893-C0EA-ED7B-861BFEA5C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8F0F4-074A-F3ED-EDC2-A5F79B6AC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673C46F-65D7-4F92-976B-834B2F04E0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Box 6">
            <a:extLst>
              <a:ext uri="{FF2B5EF4-FFF2-40B4-BE49-F238E27FC236}">
                <a16:creationId xmlns:a16="http://schemas.microsoft.com/office/drawing/2014/main" id="{0B80E388-D3DA-F278-DAF9-6E55682BAB0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60350" y="8759825"/>
            <a:ext cx="29543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Calibri" pitchFamily="34" charset="0"/>
              </a:rPr>
              <a:t>Be Proud! Be Responsible! </a:t>
            </a:r>
            <a:r>
              <a:rPr lang="en-US" sz="1400">
                <a:solidFill>
                  <a:srgbClr val="7F7F7F"/>
                </a:solidFill>
                <a:latin typeface="Calibri" pitchFamily="34" charset="0"/>
              </a:rPr>
              <a:t>Curriculum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3556-580C-E437-991F-16B4D09669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914400"/>
            <a:ext cx="5753100" cy="4648200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en-US" dirty="0"/>
              <a:t>BE PROUD!</a:t>
            </a:r>
            <a:br>
              <a:rPr lang="en-US" dirty="0"/>
            </a:br>
            <a:r>
              <a:rPr lang="en-US" dirty="0"/>
              <a:t>BE RESPONSIBLE!</a:t>
            </a:r>
            <a:br>
              <a:rPr lang="en-US" dirty="0"/>
            </a:br>
            <a:r>
              <a:rPr lang="en-US" dirty="0"/>
              <a:t>2016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Posters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1FD1F2-44FD-FC9E-93F9-30718D97F28B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7579E0-199C-7E8B-B130-D671AD02F708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1" name="TextBox 4">
            <a:extLst>
              <a:ext uri="{FF2B5EF4-FFF2-40B4-BE49-F238E27FC236}">
                <a16:creationId xmlns:a16="http://schemas.microsoft.com/office/drawing/2014/main" id="{D6EA8EE2-CABF-C3A2-9EFE-883E5C2BC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SWAT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508BC4-0807-BC90-0671-1A925F763D25}"/>
              </a:ext>
            </a:extLst>
          </p:cNvPr>
          <p:cNvSpPr txBox="1"/>
          <p:nvPr/>
        </p:nvSpPr>
        <p:spPr>
          <a:xfrm>
            <a:off x="304800" y="1295400"/>
            <a:ext cx="6172200" cy="830263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S = Say “NO”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</a:rPr>
              <a:t>REFUSE THE UNSAFE BEHAVIOR.</a:t>
            </a:r>
          </a:p>
        </p:txBody>
      </p:sp>
      <p:sp>
        <p:nvSpPr>
          <p:cNvPr id="12293" name="TextBox 8">
            <a:extLst>
              <a:ext uri="{FF2B5EF4-FFF2-40B4-BE49-F238E27FC236}">
                <a16:creationId xmlns:a16="http://schemas.microsoft.com/office/drawing/2014/main" id="{9D7E33BF-E19E-B654-B356-4A3E4CA81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484438"/>
            <a:ext cx="6172200" cy="175418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W = Explain why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OFFER A GOOD EXPLANATION AS TO WHY YOU WANT TO BE SAFE. EXPLAINING WHY HELPS YOUR PARTNER HEAR AND UNDERSTAND YOUR REAL CONCERNS AND PREVENTS NEGATIVE REACTIONS.</a:t>
            </a:r>
          </a:p>
        </p:txBody>
      </p:sp>
      <p:sp>
        <p:nvSpPr>
          <p:cNvPr id="12294" name="TextBox 10">
            <a:extLst>
              <a:ext uri="{FF2B5EF4-FFF2-40B4-BE49-F238E27FC236}">
                <a16:creationId xmlns:a16="http://schemas.microsoft.com/office/drawing/2014/main" id="{FFDBBB33-7308-80A6-6158-FD19890FE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95813"/>
            <a:ext cx="6196013" cy="144621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A = Provide alternatives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PROVIDE SAFE ALTERNATIVES TO SHOW THAT YOU STILL WANT TO BE INTIMATE AND HAVE A RELATIONSHIP WITH THIS PERSON, AS LONG AS IT CAN BE SAFE.</a:t>
            </a:r>
          </a:p>
        </p:txBody>
      </p:sp>
      <p:sp>
        <p:nvSpPr>
          <p:cNvPr id="12295" name="TextBox 13">
            <a:extLst>
              <a:ext uri="{FF2B5EF4-FFF2-40B4-BE49-F238E27FC236}">
                <a16:creationId xmlns:a16="http://schemas.microsoft.com/office/drawing/2014/main" id="{FD9E9615-604F-D8E4-E27E-C54848DBD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400800"/>
            <a:ext cx="6196013" cy="113823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T = Talk it out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TALK OPENLY ABOUT EACH OTHER’S FEELINGS TO HELP THE RELATIONSHIP GROW AND EASE ANY TENSION.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F6B96A4-2ED1-56D5-FDF2-589EF54CD110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5" name="TextBox 4">
            <a:extLst>
              <a:ext uri="{FF2B5EF4-FFF2-40B4-BE49-F238E27FC236}">
                <a16:creationId xmlns:a16="http://schemas.microsoft.com/office/drawing/2014/main" id="{EC85B0A2-2159-0900-AE52-797E24F43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NEGOTIATION AND REFUSAL SKILLS – CHART 1A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HOW TO SAY “NO” EFFECTIVELY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49CC4B-0ADB-8AC1-87A5-E1BE0639F2D3}"/>
              </a:ext>
            </a:extLst>
          </p:cNvPr>
          <p:cNvSpPr txBox="1"/>
          <p:nvPr/>
        </p:nvSpPr>
        <p:spPr>
          <a:xfrm>
            <a:off x="260350" y="8759825"/>
            <a:ext cx="2711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</a:rPr>
              <a:t>Making Proud Choices!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Curriculum</a:t>
            </a:r>
          </a:p>
        </p:txBody>
      </p:sp>
      <p:sp>
        <p:nvSpPr>
          <p:cNvPr id="13317" name="TextBox 6">
            <a:extLst>
              <a:ext uri="{FF2B5EF4-FFF2-40B4-BE49-F238E27FC236}">
                <a16:creationId xmlns:a16="http://schemas.microsoft.com/office/drawing/2014/main" id="{B0238837-726C-2356-C83F-1A2C8A564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6172200" cy="554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800" b="1"/>
              <a:t>CHARACTERISTICS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Use and repeat the word “no” often.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Send a strong nonverbal “no” with your body language, e.g., use hand and body gestures to emphasize the point.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Project a strong, serious tone of voice.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Look directly at the person’s face and eyes.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Stand straight and tall.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Use a serious facial expression.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Don’t send mixed signals.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F1D2E9-4714-E8D0-0C31-FB26947833A3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39" name="TextBox 4">
            <a:extLst>
              <a:ext uri="{FF2B5EF4-FFF2-40B4-BE49-F238E27FC236}">
                <a16:creationId xmlns:a16="http://schemas.microsoft.com/office/drawing/2014/main" id="{B18BBF76-505C-B5B6-7708-7617CA2CB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NEGOTIATION AND REFUSAL SKILLS – CHART 1B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EXAMPLES OF A STRONG “NO”</a:t>
            </a:r>
          </a:p>
        </p:txBody>
      </p:sp>
      <p:sp>
        <p:nvSpPr>
          <p:cNvPr id="14340" name="TextBox 6">
            <a:extLst>
              <a:ext uri="{FF2B5EF4-FFF2-40B4-BE49-F238E27FC236}">
                <a16:creationId xmlns:a16="http://schemas.microsoft.com/office/drawing/2014/main" id="{892C9E8E-4B09-3226-11A8-B17390F66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28800"/>
            <a:ext cx="6324600" cy="52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800" b="1"/>
              <a:t>EXAMPLES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I’m not ready to have sex yet!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 won’t have sex without a condom!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 don’t want to touch you there!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Stop touching me like that!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Stop trying to unbutton my pants!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I’m not going to have sex with you!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 really mean ‘NO’!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No! I want to protect myself. We have to use a condom.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742FC9-19C8-AC57-C3DF-2819CDBE7CF5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3" name="TextBox 4">
            <a:extLst>
              <a:ext uri="{FF2B5EF4-FFF2-40B4-BE49-F238E27FC236}">
                <a16:creationId xmlns:a16="http://schemas.microsoft.com/office/drawing/2014/main" id="{CC1387C5-00F9-DBE5-7151-C9B2D214B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NEGOTIATION AND REFUSAL SKILLS – CHART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EXPLAIN WHY</a:t>
            </a:r>
          </a:p>
        </p:txBody>
      </p:sp>
      <p:sp>
        <p:nvSpPr>
          <p:cNvPr id="14340" name="TextBox 6">
            <a:extLst>
              <a:ext uri="{FF2B5EF4-FFF2-40B4-BE49-F238E27FC236}">
                <a16:creationId xmlns:a16="http://schemas.microsoft.com/office/drawing/2014/main" id="{544F3070-245D-2C32-BEC9-DB450747A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58674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ts val="800"/>
              </a:spcBef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Give clear reasons to support your choice.</a:t>
            </a:r>
          </a:p>
          <a:p>
            <a:pPr eaLnBrk="1" hangingPunct="1">
              <a:spcBef>
                <a:spcPts val="800"/>
              </a:spcBef>
              <a:defRPr/>
            </a:pPr>
            <a:r>
              <a:rPr lang="en-US" altLang="en-US" sz="2800" b="1" dirty="0">
                <a:latin typeface="Calibri" panose="020F0502020204030204" pitchFamily="34" charset="0"/>
              </a:rPr>
              <a:t>EXAMPLES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I want to protect myself with a condom every time I have sex.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No, I won’t risk my future goals by having unprotected sex.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Condoms help prevent unplanned pregnancy, and STDs or HIV infection.</a:t>
            </a:r>
          </a:p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I am not ready to be a parent yet.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6C6DF5-029B-9D57-DA65-E68E85285526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87" name="TextBox 4">
            <a:extLst>
              <a:ext uri="{FF2B5EF4-FFF2-40B4-BE49-F238E27FC236}">
                <a16:creationId xmlns:a16="http://schemas.microsoft.com/office/drawing/2014/main" id="{1C5E7E47-7C81-3A07-34C1-EE1DA24D2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NEGOTIATION AND REFUSAL SKILLS – CHART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PROVIDE ALTERNATIVES</a:t>
            </a:r>
          </a:p>
        </p:txBody>
      </p:sp>
      <p:sp>
        <p:nvSpPr>
          <p:cNvPr id="16388" name="TextBox 6">
            <a:extLst>
              <a:ext uri="{FF2B5EF4-FFF2-40B4-BE49-F238E27FC236}">
                <a16:creationId xmlns:a16="http://schemas.microsoft.com/office/drawing/2014/main" id="{A8B13958-B1F2-A7B3-5E67-06B41683B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2239963"/>
            <a:ext cx="63246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800" b="1"/>
              <a:t>EXAMPLES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Let’s go buy some condoms right now.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Let’s get out of the bedroom. It makes me feel uncomfortable.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If you’re willing to use a condom, then we can have sex.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Let’s do something else that will feel good for both of us, since we don’t have a condom.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Let’s go get something to eat.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Let’s go see a movie.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D53C97-4E4E-0653-BB8D-0819514A2AEA}"/>
              </a:ext>
            </a:extLst>
          </p:cNvPr>
          <p:cNvSpPr txBox="1"/>
          <p:nvPr/>
        </p:nvSpPr>
        <p:spPr>
          <a:xfrm>
            <a:off x="219075" y="1450975"/>
            <a:ext cx="3632200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</a:rPr>
              <a:t>Suggest another action.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157813-F90F-A347-EE46-5A3602541EA8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1" name="TextBox 4">
            <a:extLst>
              <a:ext uri="{FF2B5EF4-FFF2-40B4-BE49-F238E27FC236}">
                <a16:creationId xmlns:a16="http://schemas.microsoft.com/office/drawing/2014/main" id="{48A33BCA-5341-220C-AD1F-6E17BF8B0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NEGOTIATION AND REFUSAL SKILLS – CHART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TALK IT OUT</a:t>
            </a:r>
          </a:p>
        </p:txBody>
      </p:sp>
      <p:sp>
        <p:nvSpPr>
          <p:cNvPr id="17412" name="TextBox 6">
            <a:extLst>
              <a:ext uri="{FF2B5EF4-FFF2-40B4-BE49-F238E27FC236}">
                <a16:creationId xmlns:a16="http://schemas.microsoft.com/office/drawing/2014/main" id="{0610AE8E-D9A0-2E3E-C064-C207C9B59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5867400" cy="715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400"/>
              <a:t>Discuss your feelings.</a:t>
            </a: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800" b="1"/>
              <a:t>EXAMPLES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I feel like you don’t really care about me when you pressure me like this.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I’m not ready to have a baby. I would feel better if we use a condom.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I’m glad you agreed to use condoms. I feel like you really care about me.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You really turn me on when you touch me, but I won’t have sexual intercourse without a condom.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If you can’t respect my feelings, then I’m prepared to end this relationship.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400"/>
              <a:t>Our future goals and dreams are more important than a moment of unsafe pleasure, so I’m glad we decided to use condoms.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FC10A4F-A798-F332-BF27-407F02F75493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1905000"/>
          <a:ext cx="6248400" cy="6059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790"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Skills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Present?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Said “NO”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32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Refused to engage</a:t>
                      </a:r>
                      <a:r>
                        <a:rPr lang="en-US" sz="1900" baseline="0" dirty="0">
                          <a:solidFill>
                            <a:schemeClr val="tx1"/>
                          </a:solidFill>
                        </a:rPr>
                        <a:t> in unsafe behavior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Repeated</a:t>
                      </a:r>
                      <a:r>
                        <a:rPr lang="en-US" sz="1900" baseline="0" dirty="0">
                          <a:solidFill>
                            <a:schemeClr val="tx1"/>
                          </a:solidFill>
                        </a:rPr>
                        <a:t> refusal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Body language said “NO”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Explained why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Gave clear reasons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Provided alternatives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Gave reasons why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97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Talked it out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0548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Discussed feelings and used language that protected the relationship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70548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Seemed prepared</a:t>
                      </a:r>
                      <a:r>
                        <a:rPr lang="en-US" sz="1900" baseline="0" dirty="0">
                          <a:solidFill>
                            <a:schemeClr val="tx1"/>
                          </a:solidFill>
                        </a:rPr>
                        <a:t> to leave a potentially unsafe situation.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Y/N</a:t>
                      </a:r>
                    </a:p>
                  </a:txBody>
                  <a:tcPr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D9FBEA0-AE23-11CF-575C-72F17BF5F3B4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73" name="TextBox 4">
            <a:extLst>
              <a:ext uri="{FF2B5EF4-FFF2-40B4-BE49-F238E27FC236}">
                <a16:creationId xmlns:a16="http://schemas.microsoft.com/office/drawing/2014/main" id="{E669AC03-DBEC-8E70-5D25-4A30BBE01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OBSERVER CHECKLIST</a:t>
            </a:r>
          </a:p>
        </p:txBody>
      </p:sp>
      <p:sp>
        <p:nvSpPr>
          <p:cNvPr id="18474" name="TextBox 11">
            <a:extLst>
              <a:ext uri="{FF2B5EF4-FFF2-40B4-BE49-F238E27FC236}">
                <a16:creationId xmlns:a16="http://schemas.microsoft.com/office/drawing/2014/main" id="{7AF1580A-FEE0-542C-996C-83A8D5B62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6242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Pay attention to each skill you see demonstrated in the role-play.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554FBD5-CD9B-67FD-5468-61D80F19BB91}"/>
              </a:ext>
            </a:extLst>
          </p:cNvPr>
          <p:cNvSpPr/>
          <p:nvPr/>
        </p:nvSpPr>
        <p:spPr>
          <a:xfrm>
            <a:off x="304800" y="2438400"/>
            <a:ext cx="616585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70ADA4-6EB4-64E9-3869-A2CD61D33ECF}"/>
              </a:ext>
            </a:extLst>
          </p:cNvPr>
          <p:cNvSpPr/>
          <p:nvPr/>
        </p:nvSpPr>
        <p:spPr>
          <a:xfrm>
            <a:off x="304800" y="4187825"/>
            <a:ext cx="616585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C339E0-9980-90FE-796E-9F07A43763FE}"/>
              </a:ext>
            </a:extLst>
          </p:cNvPr>
          <p:cNvSpPr/>
          <p:nvPr/>
        </p:nvSpPr>
        <p:spPr>
          <a:xfrm>
            <a:off x="304800" y="5334000"/>
            <a:ext cx="616585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85FD7A-403A-3E19-1E28-7F928FF07D0F}"/>
              </a:ext>
            </a:extLst>
          </p:cNvPr>
          <p:cNvSpPr/>
          <p:nvPr/>
        </p:nvSpPr>
        <p:spPr>
          <a:xfrm>
            <a:off x="304800" y="6248400"/>
            <a:ext cx="616585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B80ECD-872A-3802-1138-F39F4655CD74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59" name="TextBox 4">
            <a:extLst>
              <a:ext uri="{FF2B5EF4-FFF2-40B4-BE49-F238E27FC236}">
                <a16:creationId xmlns:a16="http://schemas.microsoft.com/office/drawing/2014/main" id="{268DBAAC-E516-4E69-26DE-9B00D59DC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ROLE-PLAYING GUIDELINES</a:t>
            </a:r>
          </a:p>
        </p:txBody>
      </p:sp>
      <p:sp>
        <p:nvSpPr>
          <p:cNvPr id="19460" name="TextBox 6">
            <a:extLst>
              <a:ext uri="{FF2B5EF4-FFF2-40B4-BE49-F238E27FC236}">
                <a16:creationId xmlns:a16="http://schemas.microsoft.com/office/drawing/2014/main" id="{2B696104-DFF3-5E57-04FC-5C4E6FB9B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922338"/>
            <a:ext cx="6381750" cy="729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</a:pPr>
            <a:r>
              <a:rPr lang="en-US" altLang="en-US" sz="2800"/>
              <a:t>Read your role carefully and think about how that person would really behave.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Do your best to stay in character through the whole role-play.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Don’t let comments and laughter distract you.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Really try to feel and act like the person you are playing.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Try things that you might not do, just to see how it feels.</a:t>
            </a:r>
          </a:p>
          <a:p>
            <a:pPr eaLnBrk="1" hangingPunct="1">
              <a:spcBef>
                <a:spcPts val="800"/>
              </a:spcBef>
            </a:pPr>
            <a:r>
              <a:rPr lang="en-US" altLang="en-US" sz="2800"/>
              <a:t>Use SWAT:</a:t>
            </a:r>
          </a:p>
          <a:p>
            <a:pPr lvl="1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000" b="1"/>
              <a:t>Say NO. </a:t>
            </a:r>
            <a:r>
              <a:rPr lang="en-US" altLang="en-US" sz="2000"/>
              <a:t>Repeat it. Use strong body language.</a:t>
            </a:r>
          </a:p>
          <a:p>
            <a:pPr lvl="1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000"/>
              <a:t>Explain </a:t>
            </a:r>
            <a:r>
              <a:rPr lang="en-US" altLang="en-US" sz="2000" b="1"/>
              <a:t>why</a:t>
            </a:r>
            <a:r>
              <a:rPr lang="en-US" altLang="en-US" sz="2000"/>
              <a:t> you don’t want to engage in unsafe behavior.</a:t>
            </a:r>
          </a:p>
          <a:p>
            <a:pPr lvl="1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000"/>
              <a:t>Provide </a:t>
            </a:r>
            <a:r>
              <a:rPr lang="en-US" altLang="en-US" sz="2000" b="1"/>
              <a:t>alternatives</a:t>
            </a:r>
            <a:r>
              <a:rPr lang="en-US" altLang="en-US" sz="2000"/>
              <a:t>.</a:t>
            </a:r>
          </a:p>
          <a:p>
            <a:pPr lvl="1"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2000" b="1"/>
              <a:t>Talk it out.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5B34DA-87C3-3811-59DC-1ACFF2598646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83" name="TextBox 4">
            <a:extLst>
              <a:ext uri="{FF2B5EF4-FFF2-40B4-BE49-F238E27FC236}">
                <a16:creationId xmlns:a16="http://schemas.microsoft.com/office/drawing/2014/main" id="{54FDA081-D446-EBB0-0B02-95B750E1B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UTERUS</a:t>
            </a:r>
          </a:p>
        </p:txBody>
      </p:sp>
      <p:pic>
        <p:nvPicPr>
          <p:cNvPr id="20484" name="Picture 2" descr="http://images.medicinenet.com/images/illustrations/female_structures.jpg">
            <a:extLst>
              <a:ext uri="{FF2B5EF4-FFF2-40B4-BE49-F238E27FC236}">
                <a16:creationId xmlns:a16="http://schemas.microsoft.com/office/drawing/2014/main" id="{C077DA6E-F63A-C5D6-E8B0-C6D976D09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5778500" cy="52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Box 8">
            <a:extLst>
              <a:ext uri="{FF2B5EF4-FFF2-40B4-BE49-F238E27FC236}">
                <a16:creationId xmlns:a16="http://schemas.microsoft.com/office/drawing/2014/main" id="{1CB401C1-A52A-1498-2625-FC6F8A13B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962400"/>
            <a:ext cx="12192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latin typeface="Arial" panose="020B0604020202020204" pitchFamily="34" charset="0"/>
              </a:rPr>
              <a:t>Fallopian tubes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D77505-FDF7-9918-08B4-9C84A9A714B3}"/>
              </a:ext>
            </a:extLst>
          </p:cNvPr>
          <p:cNvCxnSpPr/>
          <p:nvPr/>
        </p:nvCxnSpPr>
        <p:spPr>
          <a:xfrm>
            <a:off x="2362200" y="4191000"/>
            <a:ext cx="3810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7" name="TextBox 13">
            <a:extLst>
              <a:ext uri="{FF2B5EF4-FFF2-40B4-BE49-F238E27FC236}">
                <a16:creationId xmlns:a16="http://schemas.microsoft.com/office/drawing/2014/main" id="{5D2DF555-F1C8-ACED-935C-F96154A3D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810000"/>
            <a:ext cx="12192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latin typeface="Arial" panose="020B0604020202020204" pitchFamily="34" charset="0"/>
              </a:rPr>
              <a:t>Fallopian tubes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1BAB6B-E00D-A694-2972-390B19C0EB41}"/>
              </a:ext>
            </a:extLst>
          </p:cNvPr>
          <p:cNvCxnSpPr/>
          <p:nvPr/>
        </p:nvCxnSpPr>
        <p:spPr>
          <a:xfrm flipH="1">
            <a:off x="3886200" y="4038600"/>
            <a:ext cx="7620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E034027-5D1C-73F8-EF7F-586BA13093FC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07" name="TextBox 4">
            <a:extLst>
              <a:ext uri="{FF2B5EF4-FFF2-40B4-BE49-F238E27FC236}">
                <a16:creationId xmlns:a16="http://schemas.microsoft.com/office/drawing/2014/main" id="{BF1F975E-F1A6-C6A1-06B0-AA7EF2228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CONTRACEPTIVES</a:t>
            </a:r>
          </a:p>
        </p:txBody>
      </p:sp>
      <p:grpSp>
        <p:nvGrpSpPr>
          <p:cNvPr id="21508" name="Group 1">
            <a:extLst>
              <a:ext uri="{FF2B5EF4-FFF2-40B4-BE49-F238E27FC236}">
                <a16:creationId xmlns:a16="http://schemas.microsoft.com/office/drawing/2014/main" id="{69F111DC-768B-CC5A-9287-C14AECD1CE5C}"/>
              </a:ext>
            </a:extLst>
          </p:cNvPr>
          <p:cNvGrpSpPr>
            <a:grpSpLocks/>
          </p:cNvGrpSpPr>
          <p:nvPr/>
        </p:nvGrpSpPr>
        <p:grpSpPr bwMode="auto">
          <a:xfrm>
            <a:off x="728663" y="6967538"/>
            <a:ext cx="2012950" cy="1828800"/>
            <a:chOff x="577850" y="954088"/>
            <a:chExt cx="2012950" cy="1828800"/>
          </a:xfrm>
        </p:grpSpPr>
        <p:pic>
          <p:nvPicPr>
            <p:cNvPr id="21534" name="Picture 6">
              <a:extLst>
                <a:ext uri="{FF2B5EF4-FFF2-40B4-BE49-F238E27FC236}">
                  <a16:creationId xmlns:a16="http://schemas.microsoft.com/office/drawing/2014/main" id="{2169679A-5079-608E-A801-2F12DB2E98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891" b="8836"/>
            <a:stretch>
              <a:fillRect/>
            </a:stretch>
          </p:blipFill>
          <p:spPr bwMode="auto">
            <a:xfrm>
              <a:off x="622300" y="954088"/>
              <a:ext cx="1922463" cy="152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35" name="TextBox 18">
              <a:extLst>
                <a:ext uri="{FF2B5EF4-FFF2-40B4-BE49-F238E27FC236}">
                  <a16:creationId xmlns:a16="http://schemas.microsoft.com/office/drawing/2014/main" id="{20177829-109E-6F84-BD72-6291B92447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850" y="2382838"/>
              <a:ext cx="20129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MALE CONDOMS</a:t>
              </a:r>
            </a:p>
          </p:txBody>
        </p:sp>
      </p:grpSp>
      <p:grpSp>
        <p:nvGrpSpPr>
          <p:cNvPr id="21509" name="Group 5">
            <a:extLst>
              <a:ext uri="{FF2B5EF4-FFF2-40B4-BE49-F238E27FC236}">
                <a16:creationId xmlns:a16="http://schemas.microsoft.com/office/drawing/2014/main" id="{1303A2AA-9217-1352-2DA6-1F6985A48E85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123950"/>
            <a:ext cx="1389063" cy="1619250"/>
            <a:chOff x="3886200" y="7010400"/>
            <a:chExt cx="1389063" cy="1619250"/>
          </a:xfrm>
        </p:grpSpPr>
        <p:pic>
          <p:nvPicPr>
            <p:cNvPr id="21532" name="Picture 15">
              <a:extLst>
                <a:ext uri="{FF2B5EF4-FFF2-40B4-BE49-F238E27FC236}">
                  <a16:creationId xmlns:a16="http://schemas.microsoft.com/office/drawing/2014/main" id="{D0529C02-1682-8F25-7A41-B0DAE489E4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2400" y="7010400"/>
              <a:ext cx="1295400" cy="1195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33" name="TextBox 19">
              <a:extLst>
                <a:ext uri="{FF2B5EF4-FFF2-40B4-BE49-F238E27FC236}">
                  <a16:creationId xmlns:a16="http://schemas.microsoft.com/office/drawing/2014/main" id="{CC167A99-68F1-3F71-8604-7E0D7EA6EB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6200" y="8229600"/>
              <a:ext cx="138906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IMPLANON</a:t>
              </a:r>
            </a:p>
          </p:txBody>
        </p:sp>
      </p:grpSp>
      <p:grpSp>
        <p:nvGrpSpPr>
          <p:cNvPr id="21510" name="Group 8">
            <a:extLst>
              <a:ext uri="{FF2B5EF4-FFF2-40B4-BE49-F238E27FC236}">
                <a16:creationId xmlns:a16="http://schemas.microsoft.com/office/drawing/2014/main" id="{D382CA15-F00A-D67D-A6FA-6A7EC17BB795}"/>
              </a:ext>
            </a:extLst>
          </p:cNvPr>
          <p:cNvGrpSpPr>
            <a:grpSpLocks/>
          </p:cNvGrpSpPr>
          <p:nvPr/>
        </p:nvGrpSpPr>
        <p:grpSpPr bwMode="auto">
          <a:xfrm>
            <a:off x="733425" y="3167063"/>
            <a:ext cx="1882775" cy="1636712"/>
            <a:chOff x="1089025" y="7086600"/>
            <a:chExt cx="1882775" cy="1636713"/>
          </a:xfrm>
        </p:grpSpPr>
        <p:pic>
          <p:nvPicPr>
            <p:cNvPr id="21530" name="Picture 14">
              <a:extLst>
                <a:ext uri="{FF2B5EF4-FFF2-40B4-BE49-F238E27FC236}">
                  <a16:creationId xmlns:a16="http://schemas.microsoft.com/office/drawing/2014/main" id="{E30965D9-6C93-D670-A4E1-4331B41BE8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7086600"/>
              <a:ext cx="1390650" cy="1050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31" name="TextBox 20">
              <a:extLst>
                <a:ext uri="{FF2B5EF4-FFF2-40B4-BE49-F238E27FC236}">
                  <a16:creationId xmlns:a16="http://schemas.microsoft.com/office/drawing/2014/main" id="{E22422EA-2090-6F6D-2DA7-39D5CF75F5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9025" y="8077200"/>
              <a:ext cx="1882775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DEPO-PROVERA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/>
                <a:t>(THE SHOT)</a:t>
              </a:r>
            </a:p>
          </p:txBody>
        </p:sp>
      </p:grpSp>
      <p:grpSp>
        <p:nvGrpSpPr>
          <p:cNvPr id="21511" name="Group 4">
            <a:extLst>
              <a:ext uri="{FF2B5EF4-FFF2-40B4-BE49-F238E27FC236}">
                <a16:creationId xmlns:a16="http://schemas.microsoft.com/office/drawing/2014/main" id="{C2CEDE84-B6ED-34C2-9087-F8AC74FA5645}"/>
              </a:ext>
            </a:extLst>
          </p:cNvPr>
          <p:cNvGrpSpPr>
            <a:grpSpLocks/>
          </p:cNvGrpSpPr>
          <p:nvPr/>
        </p:nvGrpSpPr>
        <p:grpSpPr bwMode="auto">
          <a:xfrm>
            <a:off x="379413" y="1071563"/>
            <a:ext cx="2592387" cy="1636712"/>
            <a:chOff x="3651250" y="5105400"/>
            <a:chExt cx="2592388" cy="1636713"/>
          </a:xfrm>
        </p:grpSpPr>
        <p:pic>
          <p:nvPicPr>
            <p:cNvPr id="21528" name="Picture 13">
              <a:extLst>
                <a:ext uri="{FF2B5EF4-FFF2-40B4-BE49-F238E27FC236}">
                  <a16:creationId xmlns:a16="http://schemas.microsoft.com/office/drawing/2014/main" id="{074AEF39-090E-0CE2-A23C-D7956EFBF3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0375" y="5105400"/>
              <a:ext cx="1352550" cy="1109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29" name="TextBox 21">
              <a:extLst>
                <a:ext uri="{FF2B5EF4-FFF2-40B4-BE49-F238E27FC236}">
                  <a16:creationId xmlns:a16="http://schemas.microsoft.com/office/drawing/2014/main" id="{6F8E7A60-B0F0-0A30-EFF4-FA03BC8DE2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250" y="6096000"/>
              <a:ext cx="2592388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IUD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/>
                <a:t>(PARAGUARD AND MIRENA)</a:t>
              </a:r>
            </a:p>
          </p:txBody>
        </p:sp>
      </p:grpSp>
      <p:grpSp>
        <p:nvGrpSpPr>
          <p:cNvPr id="21512" name="Group 9">
            <a:extLst>
              <a:ext uri="{FF2B5EF4-FFF2-40B4-BE49-F238E27FC236}">
                <a16:creationId xmlns:a16="http://schemas.microsoft.com/office/drawing/2014/main" id="{9C884EAD-B181-DC9E-DA72-D21F14E8D66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210175"/>
            <a:ext cx="2208213" cy="1636713"/>
            <a:chOff x="609600" y="5105400"/>
            <a:chExt cx="2208213" cy="1636713"/>
          </a:xfrm>
        </p:grpSpPr>
        <p:pic>
          <p:nvPicPr>
            <p:cNvPr id="21525" name="Picture 11">
              <a:extLst>
                <a:ext uri="{FF2B5EF4-FFF2-40B4-BE49-F238E27FC236}">
                  <a16:creationId xmlns:a16="http://schemas.microsoft.com/office/drawing/2014/main" id="{E7798BF4-BC40-AF53-7BE1-A359447122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5145088"/>
              <a:ext cx="1081088" cy="800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26" name="Picture 12">
              <a:extLst>
                <a:ext uri="{FF2B5EF4-FFF2-40B4-BE49-F238E27FC236}">
                  <a16:creationId xmlns:a16="http://schemas.microsoft.com/office/drawing/2014/main" id="{D48FF4FE-D405-7A48-EDEA-A93B511F45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647"/>
            <a:stretch>
              <a:fillRect/>
            </a:stretch>
          </p:blipFill>
          <p:spPr bwMode="auto">
            <a:xfrm>
              <a:off x="1752600" y="5105400"/>
              <a:ext cx="1065213" cy="881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27" name="TextBox 22">
              <a:extLst>
                <a:ext uri="{FF2B5EF4-FFF2-40B4-BE49-F238E27FC236}">
                  <a16:creationId xmlns:a16="http://schemas.microsoft.com/office/drawing/2014/main" id="{E3CB8494-DA65-F02A-B5BB-D3BB97F26B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" y="6096000"/>
              <a:ext cx="1912938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BIRTH CONTROL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/>
                <a:t>PATCH AND RING</a:t>
              </a:r>
            </a:p>
          </p:txBody>
        </p:sp>
      </p:grpSp>
      <p:grpSp>
        <p:nvGrpSpPr>
          <p:cNvPr id="21513" name="Group 7">
            <a:extLst>
              <a:ext uri="{FF2B5EF4-FFF2-40B4-BE49-F238E27FC236}">
                <a16:creationId xmlns:a16="http://schemas.microsoft.com/office/drawing/2014/main" id="{E0E92B58-D41F-5355-FABD-DCB3E04BE986}"/>
              </a:ext>
            </a:extLst>
          </p:cNvPr>
          <p:cNvGrpSpPr>
            <a:grpSpLocks/>
          </p:cNvGrpSpPr>
          <p:nvPr/>
        </p:nvGrpSpPr>
        <p:grpSpPr bwMode="auto">
          <a:xfrm>
            <a:off x="3889375" y="3021013"/>
            <a:ext cx="2514600" cy="1919287"/>
            <a:chOff x="3962400" y="2971800"/>
            <a:chExt cx="2514600" cy="1919288"/>
          </a:xfrm>
        </p:grpSpPr>
        <p:pic>
          <p:nvPicPr>
            <p:cNvPr id="21523" name="Picture 10">
              <a:extLst>
                <a:ext uri="{FF2B5EF4-FFF2-40B4-BE49-F238E27FC236}">
                  <a16:creationId xmlns:a16="http://schemas.microsoft.com/office/drawing/2014/main" id="{37797CF4-9318-39F4-5396-BAED86A685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910"/>
            <a:stretch>
              <a:fillRect/>
            </a:stretch>
          </p:blipFill>
          <p:spPr bwMode="auto">
            <a:xfrm>
              <a:off x="4343400" y="2971800"/>
              <a:ext cx="1438275" cy="153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24" name="TextBox 23">
              <a:extLst>
                <a:ext uri="{FF2B5EF4-FFF2-40B4-BE49-F238E27FC236}">
                  <a16:creationId xmlns:a16="http://schemas.microsoft.com/office/drawing/2014/main" id="{538DB2E9-9800-94B8-0C6C-4613B2FD12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0" y="4491038"/>
              <a:ext cx="2514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BIRTH CONTROL PILLS</a:t>
              </a:r>
            </a:p>
          </p:txBody>
        </p:sp>
      </p:grpSp>
      <p:grpSp>
        <p:nvGrpSpPr>
          <p:cNvPr id="21514" name="Group 6">
            <a:extLst>
              <a:ext uri="{FF2B5EF4-FFF2-40B4-BE49-F238E27FC236}">
                <a16:creationId xmlns:a16="http://schemas.microsoft.com/office/drawing/2014/main" id="{1C30C503-C5B4-7309-6160-2659516A9C47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919663"/>
            <a:ext cx="3019425" cy="1909762"/>
            <a:chOff x="228600" y="2981325"/>
            <a:chExt cx="3019425" cy="1909763"/>
          </a:xfrm>
        </p:grpSpPr>
        <p:pic>
          <p:nvPicPr>
            <p:cNvPr id="21521" name="Picture 9">
              <a:extLst>
                <a:ext uri="{FF2B5EF4-FFF2-40B4-BE49-F238E27FC236}">
                  <a16:creationId xmlns:a16="http://schemas.microsoft.com/office/drawing/2014/main" id="{F9707293-FB12-E0A2-CF1D-B697FAA61A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075" y="2981325"/>
              <a:ext cx="1514475" cy="151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22" name="TextBox 24">
              <a:extLst>
                <a:ext uri="{FF2B5EF4-FFF2-40B4-BE49-F238E27FC236}">
                  <a16:creationId xmlns:a16="http://schemas.microsoft.com/office/drawing/2014/main" id="{CF4999EE-8DD9-6391-5F80-7F3BCAF37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4491038"/>
              <a:ext cx="301942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CONTRACEPTIVE SPONGES</a:t>
              </a:r>
            </a:p>
          </p:txBody>
        </p:sp>
      </p:grpSp>
      <p:grpSp>
        <p:nvGrpSpPr>
          <p:cNvPr id="21515" name="Group 2">
            <a:extLst>
              <a:ext uri="{FF2B5EF4-FFF2-40B4-BE49-F238E27FC236}">
                <a16:creationId xmlns:a16="http://schemas.microsoft.com/office/drawing/2014/main" id="{37F651DF-97D2-F4C6-31B4-446FD2B98B64}"/>
              </a:ext>
            </a:extLst>
          </p:cNvPr>
          <p:cNvGrpSpPr>
            <a:grpSpLocks/>
          </p:cNvGrpSpPr>
          <p:nvPr/>
        </p:nvGrpSpPr>
        <p:grpSpPr bwMode="auto">
          <a:xfrm>
            <a:off x="3833813" y="6986588"/>
            <a:ext cx="2255837" cy="1828800"/>
            <a:chOff x="3962400" y="954088"/>
            <a:chExt cx="2255838" cy="1828800"/>
          </a:xfrm>
        </p:grpSpPr>
        <p:pic>
          <p:nvPicPr>
            <p:cNvPr id="21519" name="Picture 5">
              <a:extLst>
                <a:ext uri="{FF2B5EF4-FFF2-40B4-BE49-F238E27FC236}">
                  <a16:creationId xmlns:a16="http://schemas.microsoft.com/office/drawing/2014/main" id="{ED80D214-F808-7AA0-551A-CDE20FC6F0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9413" y="954088"/>
              <a:ext cx="1800225" cy="1355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20" name="TextBox 25">
              <a:extLst>
                <a:ext uri="{FF2B5EF4-FFF2-40B4-BE49-F238E27FC236}">
                  <a16:creationId xmlns:a16="http://schemas.microsoft.com/office/drawing/2014/main" id="{71E4FEC2-A7EA-87DF-BE09-75AB124401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0" y="2382838"/>
              <a:ext cx="225583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FEMALE CONDOMS</a:t>
              </a:r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8419B48-65D7-FF00-D3E9-33BD3C3F27AB}"/>
              </a:ext>
            </a:extLst>
          </p:cNvPr>
          <p:cNvCxnSpPr/>
          <p:nvPr/>
        </p:nvCxnSpPr>
        <p:spPr>
          <a:xfrm>
            <a:off x="457200" y="2859088"/>
            <a:ext cx="579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5CE4EBB-8586-591A-1F4E-39F44D7FEF99}"/>
              </a:ext>
            </a:extLst>
          </p:cNvPr>
          <p:cNvCxnSpPr/>
          <p:nvPr/>
        </p:nvCxnSpPr>
        <p:spPr>
          <a:xfrm>
            <a:off x="609600" y="4953000"/>
            <a:ext cx="579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DF55C70-606C-6BEA-B2AD-48407D12BD26}"/>
              </a:ext>
            </a:extLst>
          </p:cNvPr>
          <p:cNvCxnSpPr/>
          <p:nvPr/>
        </p:nvCxnSpPr>
        <p:spPr>
          <a:xfrm>
            <a:off x="533400" y="6894513"/>
            <a:ext cx="579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913CA3-B36F-8C92-42C8-64B8B8166FA1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99" name="TextBox 4">
            <a:extLst>
              <a:ext uri="{FF2B5EF4-FFF2-40B4-BE49-F238E27FC236}">
                <a16:creationId xmlns:a16="http://schemas.microsoft.com/office/drawing/2014/main" id="{0C88B56C-6BDE-28F1-0E21-FCBD78641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KEY WORDS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EC9A65-407F-51F4-1CA1-1F68D58D186D}"/>
              </a:ext>
            </a:extLst>
          </p:cNvPr>
          <p:cNvSpPr txBox="1"/>
          <p:nvPr/>
        </p:nvSpPr>
        <p:spPr>
          <a:xfrm>
            <a:off x="327025" y="1295400"/>
            <a:ext cx="6172200" cy="830263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HIV: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</a:rPr>
              <a:t>Human Immunodeficiency Virus</a:t>
            </a:r>
          </a:p>
        </p:txBody>
      </p:sp>
      <p:sp>
        <p:nvSpPr>
          <p:cNvPr id="4101" name="TextBox 8">
            <a:extLst>
              <a:ext uri="{FF2B5EF4-FFF2-40B4-BE49-F238E27FC236}">
                <a16:creationId xmlns:a16="http://schemas.microsoft.com/office/drawing/2014/main" id="{6E99D4B0-5D2C-8FD0-8F65-6E3C2ACFA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2368550"/>
            <a:ext cx="6172200" cy="830263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AIDS: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Acquired Immunodeficiency Syndrome</a:t>
            </a:r>
          </a:p>
        </p:txBody>
      </p:sp>
      <p:sp>
        <p:nvSpPr>
          <p:cNvPr id="4102" name="TextBox 10">
            <a:extLst>
              <a:ext uri="{FF2B5EF4-FFF2-40B4-BE49-F238E27FC236}">
                <a16:creationId xmlns:a16="http://schemas.microsoft.com/office/drawing/2014/main" id="{C4BFD196-84A9-301D-9C0B-8CE802CA6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3440113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Immune System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  <p:sp>
        <p:nvSpPr>
          <p:cNvPr id="4103" name="TextBox 10">
            <a:extLst>
              <a:ext uri="{FF2B5EF4-FFF2-40B4-BE49-F238E27FC236}">
                <a16:creationId xmlns:a16="http://schemas.microsoft.com/office/drawing/2014/main" id="{FA9B6B26-B049-F074-C536-6DF524673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4513263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HIV Test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  <p:sp>
        <p:nvSpPr>
          <p:cNvPr id="4104" name="TextBox 10">
            <a:extLst>
              <a:ext uri="{FF2B5EF4-FFF2-40B4-BE49-F238E27FC236}">
                <a16:creationId xmlns:a16="http://schemas.microsoft.com/office/drawing/2014/main" id="{D653DC6C-789A-C0FE-4692-7CBDAADB8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5586413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Latex Condoms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  <p:sp>
        <p:nvSpPr>
          <p:cNvPr id="4105" name="TextBox 10">
            <a:extLst>
              <a:ext uri="{FF2B5EF4-FFF2-40B4-BE49-F238E27FC236}">
                <a16:creationId xmlns:a16="http://schemas.microsoft.com/office/drawing/2014/main" id="{04748B57-092A-57F5-CD7B-21C77CCFB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6659563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Window Period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  <p:sp>
        <p:nvSpPr>
          <p:cNvPr id="4106" name="TextBox 10">
            <a:extLst>
              <a:ext uri="{FF2B5EF4-FFF2-40B4-BE49-F238E27FC236}">
                <a16:creationId xmlns:a16="http://schemas.microsoft.com/office/drawing/2014/main" id="{4684996F-BF09-DC92-0136-230A4BB48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3" y="7732713"/>
            <a:ext cx="6196012" cy="8318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Treatment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322A154-8210-7A08-9169-091790AA4A8E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3" name="TextBox 4">
            <a:extLst>
              <a:ext uri="{FF2B5EF4-FFF2-40B4-BE49-F238E27FC236}">
                <a16:creationId xmlns:a16="http://schemas.microsoft.com/office/drawing/2014/main" id="{358BBF5A-0C15-9A6E-EC25-A385CC253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HIV/AIDS REVIEW</a:t>
            </a:r>
          </a:p>
        </p:txBody>
      </p:sp>
      <p:sp>
        <p:nvSpPr>
          <p:cNvPr id="5124" name="TextBox 6">
            <a:extLst>
              <a:ext uri="{FF2B5EF4-FFF2-40B4-BE49-F238E27FC236}">
                <a16:creationId xmlns:a16="http://schemas.microsoft.com/office/drawing/2014/main" id="{DB8067EB-A4D7-057E-92EC-EF84FD7BE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6396038" cy="551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600" b="1"/>
              <a:t>How do people get HIV? (3 ways)</a:t>
            </a:r>
          </a:p>
          <a:p>
            <a:pPr eaLnBrk="1" hangingPunct="1">
              <a:spcBef>
                <a:spcPts val="800"/>
              </a:spcBef>
              <a:buFontTx/>
              <a:buNone/>
            </a:pPr>
            <a:endParaRPr lang="en-US" altLang="en-US" sz="2600" b="1"/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600" b="1"/>
              <a:t>What common body fluids can transmit HIV?</a:t>
            </a:r>
          </a:p>
          <a:p>
            <a:pPr eaLnBrk="1" hangingPunct="1">
              <a:spcBef>
                <a:spcPts val="800"/>
              </a:spcBef>
              <a:buFontTx/>
              <a:buNone/>
            </a:pPr>
            <a:endParaRPr lang="en-US" altLang="en-US" sz="2600" b="1"/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600" b="1"/>
              <a:t>How is HIV </a:t>
            </a:r>
            <a:r>
              <a:rPr lang="en-US" altLang="en-US" sz="2600" b="1" i="1"/>
              <a:t>not</a:t>
            </a:r>
            <a:r>
              <a:rPr lang="en-US" altLang="en-US" sz="2600" b="1"/>
              <a:t> transmitted?</a:t>
            </a:r>
          </a:p>
          <a:p>
            <a:pPr eaLnBrk="1" hangingPunct="1">
              <a:spcBef>
                <a:spcPts val="800"/>
              </a:spcBef>
              <a:buFontTx/>
              <a:buNone/>
            </a:pPr>
            <a:endParaRPr lang="en-US" altLang="en-US" sz="2600" b="1"/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600" b="1"/>
              <a:t>Who is at risk?</a:t>
            </a:r>
          </a:p>
          <a:p>
            <a:pPr eaLnBrk="1" hangingPunct="1">
              <a:spcBef>
                <a:spcPts val="800"/>
              </a:spcBef>
              <a:buFontTx/>
              <a:buNone/>
            </a:pPr>
            <a:endParaRPr lang="en-US" altLang="en-US" sz="2600" b="1"/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600" b="1"/>
              <a:t>How can you prevent HIV?</a:t>
            </a:r>
          </a:p>
          <a:p>
            <a:pPr eaLnBrk="1" hangingPunct="1">
              <a:spcBef>
                <a:spcPts val="800"/>
              </a:spcBef>
              <a:buFontTx/>
              <a:buNone/>
            </a:pPr>
            <a:endParaRPr lang="en-US" altLang="en-US" sz="2600" b="1"/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en-US" sz="2600" b="1"/>
              <a:t>How can you reduce the risk of HIV?</a:t>
            </a:r>
            <a:endParaRPr lang="en-US" altLang="en-US" sz="260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D35FA20-0AA7-664A-9413-F8DA9BEABF25}"/>
              </a:ext>
            </a:extLst>
          </p:cNvPr>
          <p:cNvCxnSpPr/>
          <p:nvPr/>
        </p:nvCxnSpPr>
        <p:spPr>
          <a:xfrm>
            <a:off x="1295400" y="2133600"/>
            <a:ext cx="403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F9A69A7-AEA9-EFA0-7949-CE2DE0A49FE1}"/>
              </a:ext>
            </a:extLst>
          </p:cNvPr>
          <p:cNvCxnSpPr/>
          <p:nvPr/>
        </p:nvCxnSpPr>
        <p:spPr>
          <a:xfrm>
            <a:off x="1295400" y="5181600"/>
            <a:ext cx="403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F9C587-3643-E8ED-E5EB-D28630ADF17D}"/>
              </a:ext>
            </a:extLst>
          </p:cNvPr>
          <p:cNvCxnSpPr/>
          <p:nvPr/>
        </p:nvCxnSpPr>
        <p:spPr>
          <a:xfrm>
            <a:off x="1295400" y="3124200"/>
            <a:ext cx="403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7C6CCB-234D-2E8F-BC05-3C007E0A5496}"/>
              </a:ext>
            </a:extLst>
          </p:cNvPr>
          <p:cNvCxnSpPr/>
          <p:nvPr/>
        </p:nvCxnSpPr>
        <p:spPr>
          <a:xfrm>
            <a:off x="1295400" y="4267200"/>
            <a:ext cx="403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C9E9675-78AB-B40F-5198-468723152E75}"/>
              </a:ext>
            </a:extLst>
          </p:cNvPr>
          <p:cNvCxnSpPr/>
          <p:nvPr/>
        </p:nvCxnSpPr>
        <p:spPr>
          <a:xfrm>
            <a:off x="1295400" y="6172200"/>
            <a:ext cx="403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17285F-693E-C958-F144-CC5208394866}"/>
              </a:ext>
            </a:extLst>
          </p:cNvPr>
          <p:cNvCxnSpPr/>
          <p:nvPr/>
        </p:nvCxnSpPr>
        <p:spPr>
          <a:xfrm>
            <a:off x="1295400" y="7315200"/>
            <a:ext cx="403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65BC9D-A950-AAD2-0D14-49493940059A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47" name="TextBox 4">
            <a:extLst>
              <a:ext uri="{FF2B5EF4-FFF2-40B4-BE49-F238E27FC236}">
                <a16:creationId xmlns:a16="http://schemas.microsoft.com/office/drawing/2014/main" id="{8599D3E2-3A63-A3AF-832C-F1851354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F40E541-AFFF-42C4-3073-F1E8D5088891}"/>
              </a:ext>
            </a:extLst>
          </p:cNvPr>
          <p:cNvGraphicFramePr>
            <a:graphicFrameLocks noGrp="1"/>
          </p:cNvGraphicFramePr>
          <p:nvPr/>
        </p:nvGraphicFramePr>
        <p:xfrm>
          <a:off x="490538" y="3814763"/>
          <a:ext cx="5867400" cy="153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398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5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AGREE</a:t>
                      </a:r>
                    </a:p>
                  </a:txBody>
                  <a:tcPr marT="45748" marB="457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048F83C-24CC-0A37-5248-F5B1290C908E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1" name="TextBox 4">
            <a:extLst>
              <a:ext uri="{FF2B5EF4-FFF2-40B4-BE49-F238E27FC236}">
                <a16:creationId xmlns:a16="http://schemas.microsoft.com/office/drawing/2014/main" id="{245FBBD4-14A4-BE19-3537-D4CE6FFD3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6461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4AEE09-ED90-ED3B-2CDB-8EA7C07AE17B}"/>
              </a:ext>
            </a:extLst>
          </p:cNvPr>
          <p:cNvGraphicFramePr>
            <a:graphicFrameLocks noGrp="1"/>
          </p:cNvGraphicFramePr>
          <p:nvPr/>
        </p:nvGraphicFramePr>
        <p:xfrm>
          <a:off x="490538" y="3814763"/>
          <a:ext cx="5867400" cy="153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398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95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DISAGREE</a:t>
                      </a:r>
                    </a:p>
                  </a:txBody>
                  <a:tcPr marT="45748" marB="457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5B1B2E-C003-AF4A-46B2-CC43620F2301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95" name="TextBox 4">
            <a:extLst>
              <a:ext uri="{FF2B5EF4-FFF2-40B4-BE49-F238E27FC236}">
                <a16:creationId xmlns:a16="http://schemas.microsoft.com/office/drawing/2014/main" id="{1ACC72AC-679B-721C-8F76-FFAB7BF1C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RISK CONTINUUM</a:t>
            </a:r>
          </a:p>
        </p:txBody>
      </p:sp>
      <p:sp>
        <p:nvSpPr>
          <p:cNvPr id="7172" name="TextBox 6">
            <a:extLst>
              <a:ext uri="{FF2B5EF4-FFF2-40B4-BE49-F238E27FC236}">
                <a16:creationId xmlns:a16="http://schemas.microsoft.com/office/drawing/2014/main" id="{CD5842B7-9C8D-E5A9-685B-FA5C6E71C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6172200" cy="588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6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SOME RISK</a:t>
            </a:r>
          </a:p>
          <a:p>
            <a:pPr algn="ctr" eaLnBrk="1" hangingPunct="1">
              <a:spcBef>
                <a:spcPts val="800"/>
              </a:spcBef>
              <a:defRPr/>
            </a:pPr>
            <a:endParaRPr lang="en-US" altLang="en-US" sz="54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6600" b="1" dirty="0">
                <a:solidFill>
                  <a:srgbClr val="FFCC00"/>
                </a:solidFill>
                <a:latin typeface="Calibri" panose="020F0502020204030204" pitchFamily="34" charset="0"/>
              </a:rPr>
              <a:t>YELLOW LIGHT</a:t>
            </a:r>
          </a:p>
          <a:p>
            <a:pPr algn="ctr" eaLnBrk="1" hangingPunct="1">
              <a:spcBef>
                <a:spcPts val="800"/>
              </a:spcBef>
              <a:defRPr/>
            </a:pPr>
            <a:endParaRPr lang="en-US" altLang="en-US" sz="54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55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(PROCEED WITH CAUTION)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D178A60-A942-AA04-EBB7-83C8034CAFAF}"/>
              </a:ext>
            </a:extLst>
          </p:cNvPr>
          <p:cNvCxnSpPr/>
          <p:nvPr/>
        </p:nvCxnSpPr>
        <p:spPr>
          <a:xfrm>
            <a:off x="2038350" y="32004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73FDF5-F9F4-3265-9722-895E5A357B96}"/>
              </a:ext>
            </a:extLst>
          </p:cNvPr>
          <p:cNvCxnSpPr/>
          <p:nvPr/>
        </p:nvCxnSpPr>
        <p:spPr>
          <a:xfrm>
            <a:off x="2038350" y="52578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3ECC73-3B74-2BB8-E346-61BBC8E4799E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19" name="TextBox 4">
            <a:extLst>
              <a:ext uri="{FF2B5EF4-FFF2-40B4-BE49-F238E27FC236}">
                <a16:creationId xmlns:a16="http://schemas.microsoft.com/office/drawing/2014/main" id="{83CE82C2-74BD-8C1A-DF59-EA0CEA271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RISK CONTINUUM</a:t>
            </a:r>
          </a:p>
        </p:txBody>
      </p:sp>
      <p:sp>
        <p:nvSpPr>
          <p:cNvPr id="8196" name="TextBox 6">
            <a:extLst>
              <a:ext uri="{FF2B5EF4-FFF2-40B4-BE49-F238E27FC236}">
                <a16:creationId xmlns:a16="http://schemas.microsoft.com/office/drawing/2014/main" id="{10DCFBFF-B0C6-C299-6936-27CFD1B87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6172200" cy="502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6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HIGH RISK</a:t>
            </a:r>
          </a:p>
          <a:p>
            <a:pPr algn="ctr" eaLnBrk="1" hangingPunct="1">
              <a:spcBef>
                <a:spcPts val="800"/>
              </a:spcBef>
              <a:defRPr/>
            </a:pPr>
            <a:endParaRPr lang="en-US" altLang="en-US" sz="54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6600" b="1" dirty="0">
                <a:solidFill>
                  <a:srgbClr val="FF0000"/>
                </a:solidFill>
                <a:latin typeface="Calibri" panose="020F0502020204030204" pitchFamily="34" charset="0"/>
              </a:rPr>
              <a:t>RED LIGHT</a:t>
            </a:r>
          </a:p>
          <a:p>
            <a:pPr algn="ctr" eaLnBrk="1" hangingPunct="1">
              <a:spcBef>
                <a:spcPts val="800"/>
              </a:spcBef>
              <a:defRPr/>
            </a:pPr>
            <a:endParaRPr lang="en-US" altLang="en-US" sz="5400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ts val="800"/>
              </a:spcBef>
              <a:defRPr/>
            </a:pPr>
            <a:r>
              <a:rPr lang="en-US" altLang="en-US" sz="5500" b="1" dirty="0">
                <a:latin typeface="Calibri" panose="020F0502020204030204" pitchFamily="34" charset="0"/>
              </a:rPr>
              <a:t>(UNSAFE)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13B7D5-C0F0-4F83-0773-BF7A9848ED12}"/>
              </a:ext>
            </a:extLst>
          </p:cNvPr>
          <p:cNvCxnSpPr/>
          <p:nvPr/>
        </p:nvCxnSpPr>
        <p:spPr>
          <a:xfrm>
            <a:off x="2038350" y="32004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7ABD70-CE9B-1BEA-4298-A4E774382AA9}"/>
              </a:ext>
            </a:extLst>
          </p:cNvPr>
          <p:cNvCxnSpPr/>
          <p:nvPr/>
        </p:nvCxnSpPr>
        <p:spPr>
          <a:xfrm>
            <a:off x="2038350" y="52578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25A3E7-C2AC-BE66-764F-F16A00602503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43" name="TextBox 4">
            <a:extLst>
              <a:ext uri="{FF2B5EF4-FFF2-40B4-BE49-F238E27FC236}">
                <a16:creationId xmlns:a16="http://schemas.microsoft.com/office/drawing/2014/main" id="{3EB249F2-2769-F6FD-86FF-617102CB3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RISK CONTINUUM</a:t>
            </a:r>
          </a:p>
        </p:txBody>
      </p:sp>
      <p:sp>
        <p:nvSpPr>
          <p:cNvPr id="10244" name="TextBox 6">
            <a:extLst>
              <a:ext uri="{FF2B5EF4-FFF2-40B4-BE49-F238E27FC236}">
                <a16:creationId xmlns:a16="http://schemas.microsoft.com/office/drawing/2014/main" id="{D60626E7-81F5-BE46-8627-D9C103ECE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6172200" cy="558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buFontTx/>
              <a:buNone/>
            </a:pPr>
            <a:r>
              <a:rPr lang="en-US" altLang="en-US" sz="6600" b="1">
                <a:solidFill>
                  <a:schemeClr val="tx2"/>
                </a:solidFill>
              </a:rPr>
              <a:t>NO RISK</a:t>
            </a:r>
          </a:p>
          <a:p>
            <a:pPr algn="ctr" eaLnBrk="1" hangingPunct="1">
              <a:spcBef>
                <a:spcPts val="800"/>
              </a:spcBef>
              <a:buFontTx/>
              <a:buNone/>
            </a:pPr>
            <a:endParaRPr lang="en-US" altLang="en-US" sz="6600"/>
          </a:p>
          <a:p>
            <a:pPr algn="ctr" eaLnBrk="1" hangingPunct="1">
              <a:spcBef>
                <a:spcPts val="800"/>
              </a:spcBef>
              <a:buFontTx/>
              <a:buNone/>
            </a:pPr>
            <a:r>
              <a:rPr lang="en-US" altLang="en-US" sz="6600" b="1">
                <a:solidFill>
                  <a:srgbClr val="00B050"/>
                </a:solidFill>
              </a:rPr>
              <a:t>GREEN LIGHT</a:t>
            </a:r>
          </a:p>
          <a:p>
            <a:pPr algn="ctr" eaLnBrk="1" hangingPunct="1">
              <a:spcBef>
                <a:spcPts val="800"/>
              </a:spcBef>
              <a:buFontTx/>
              <a:buNone/>
            </a:pPr>
            <a:endParaRPr lang="en-US" altLang="en-US" sz="6600"/>
          </a:p>
          <a:p>
            <a:pPr algn="ctr" eaLnBrk="1" hangingPunct="1">
              <a:spcBef>
                <a:spcPts val="800"/>
              </a:spcBef>
              <a:buFontTx/>
              <a:buNone/>
            </a:pPr>
            <a:r>
              <a:rPr lang="en-US" altLang="en-US" sz="5500" b="1">
                <a:solidFill>
                  <a:schemeClr val="tx2"/>
                </a:solidFill>
              </a:rPr>
              <a:t>(SAFE)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2B07249-2162-D6A7-C628-C9E8E37EB524}"/>
              </a:ext>
            </a:extLst>
          </p:cNvPr>
          <p:cNvCxnSpPr/>
          <p:nvPr/>
        </p:nvCxnSpPr>
        <p:spPr>
          <a:xfrm>
            <a:off x="2038350" y="32004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943701A-C90E-1777-0EE0-A071EA9D8A76}"/>
              </a:ext>
            </a:extLst>
          </p:cNvPr>
          <p:cNvCxnSpPr/>
          <p:nvPr/>
        </p:nvCxnSpPr>
        <p:spPr>
          <a:xfrm>
            <a:off x="2038350" y="52578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BD20BE-38B4-1CF4-4D78-18B5ED41FFB0}"/>
              </a:ext>
            </a:extLst>
          </p:cNvPr>
          <p:cNvSpPr/>
          <p:nvPr/>
        </p:nvSpPr>
        <p:spPr>
          <a:xfrm>
            <a:off x="152400" y="228600"/>
            <a:ext cx="6548438" cy="853440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67" name="TextBox 4">
            <a:extLst>
              <a:ext uri="{FF2B5EF4-FFF2-40B4-BE49-F238E27FC236}">
                <a16:creationId xmlns:a16="http://schemas.microsoft.com/office/drawing/2014/main" id="{EF99C326-FAD3-5109-D100-535667F62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257175"/>
            <a:ext cx="6505575" cy="584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</a:rPr>
              <a:t>STEPS FOR USING A CONDOM</a:t>
            </a:r>
          </a:p>
        </p:txBody>
      </p:sp>
      <p:sp>
        <p:nvSpPr>
          <p:cNvPr id="11268" name="TextBox 6">
            <a:extLst>
              <a:ext uri="{FF2B5EF4-FFF2-40B4-BE49-F238E27FC236}">
                <a16:creationId xmlns:a16="http://schemas.microsoft.com/office/drawing/2014/main" id="{D025CF3D-6CD9-715D-BED5-EFB76BAB4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6175"/>
            <a:ext cx="6324600" cy="700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Check the expiration date and make sure the condoms are latex or polyurethane/polyisoprene.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Open the package carefully to avoid tearing.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Make sure condom is on the proper side to roll down correctly.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Pinch the tip of the condom to create space (1/2 inch) for semen.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Squeeze a few drops of water-based lubricant inside the tip.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Continuing to squeeze the tip, roll the condom down to the base of the penis.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Check during intercourse to make sure the condom isn’t slipping.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Immediately after ejaculation, hold the condom firmly at the base of the penis and pull the penis out before it gets soft.</a:t>
            </a:r>
          </a:p>
          <a:p>
            <a:pPr eaLnBrk="1" hangingPunct="1">
              <a:spcBef>
                <a:spcPts val="800"/>
              </a:spcBef>
              <a:buFont typeface="Calibri" panose="020F0502020204030204" pitchFamily="34" charset="0"/>
              <a:buAutoNum type="arabicPeriod"/>
            </a:pPr>
            <a:r>
              <a:rPr lang="en-US" altLang="en-US" sz="2200"/>
              <a:t>Roll off the condom away from your partner. Wrap in tissue and throw it away. </a:t>
            </a:r>
            <a:r>
              <a:rPr lang="en-US" altLang="en-US" sz="2200" b="1"/>
              <a:t>Do not re-use.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1031</Words>
  <Application>Microsoft Office PowerPoint</Application>
  <PresentationFormat>On-screen Show (4:3)</PresentationFormat>
  <Paragraphs>164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BE PROUD! BE RESPONSIBLE! 2016  Posters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Human Ecology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of BPBR 2016 Posters</dc:title>
  <dc:creator>Amy Breese</dc:creator>
  <cp:lastModifiedBy>Karen Schantz</cp:lastModifiedBy>
  <cp:revision>55</cp:revision>
  <dcterms:created xsi:type="dcterms:W3CDTF">2012-08-29T13:17:49Z</dcterms:created>
  <dcterms:modified xsi:type="dcterms:W3CDTF">2023-06-13T21:38:37Z</dcterms:modified>
</cp:coreProperties>
</file>