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2" r:id="rId2"/>
    <p:sldId id="279" r:id="rId3"/>
    <p:sldId id="286" r:id="rId4"/>
    <p:sldId id="287" r:id="rId5"/>
    <p:sldId id="283" r:id="rId6"/>
    <p:sldId id="282" r:id="rId7"/>
    <p:sldId id="276" r:id="rId8"/>
    <p:sldId id="288" r:id="rId9"/>
    <p:sldId id="289" r:id="rId10"/>
    <p:sldId id="284" r:id="rId11"/>
    <p:sldId id="256" r:id="rId12"/>
    <p:sldId id="281" r:id="rId13"/>
    <p:sldId id="266" r:id="rId14"/>
    <p:sldId id="268" r:id="rId15"/>
    <p:sldId id="261" r:id="rId16"/>
    <p:sldId id="262" r:id="rId17"/>
    <p:sldId id="285" r:id="rId18"/>
    <p:sldId id="264" r:id="rId19"/>
    <p:sldId id="265" r:id="rId20"/>
    <p:sldId id="260" r:id="rId21"/>
    <p:sldId id="267" r:id="rId22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4F81B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7" autoAdjust="0"/>
    <p:restoredTop sz="94604" autoAdjust="0"/>
  </p:normalViewPr>
  <p:slideViewPr>
    <p:cSldViewPr>
      <p:cViewPr varScale="1">
        <p:scale>
          <a:sx n="80" d="100"/>
          <a:sy n="80" d="100"/>
        </p:scale>
        <p:origin x="133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34"/>
    </p:cViewPr>
  </p:sorterViewPr>
  <p:notesViewPr>
    <p:cSldViewPr>
      <p:cViewPr varScale="1">
        <p:scale>
          <a:sx n="84" d="100"/>
          <a:sy n="84" d="100"/>
        </p:scale>
        <p:origin x="-196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D36456-5A20-2D43-D148-B9490F5E16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06084-5621-3D48-A268-F3C0F45289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81FDFA-E3FC-4FA1-9BBB-B0F23C445F73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69524-3202-B309-7740-0E5206C8FD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0A018-09B6-F9CB-E186-7035D6C41C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0827F0-A23B-4B6A-998F-37CB1AB58C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A6AC25-584F-781A-EF4A-CA25E1E38E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1CDE1-4A4D-6374-4E03-41A91C1326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8ED2E3F-8A41-4888-B264-206CCB978538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0625FB-10C2-E798-1FEE-E4A2FFFC80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C4F018-C903-570D-DABF-ABAB46E0D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571C3-23C1-87CB-67E3-D8491F8EA9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20224-F6E6-A494-A0C3-58D6A42E1C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916B7DB-A7DD-48E3-91DD-30D31C12F6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80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F4921-0C73-705D-82C8-CA663F5B7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295E5-91E5-4B33-A00D-20ECB49B7320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087D1-F128-07A0-12A1-CA5D1A9B8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4B02B-CD61-EBF2-D19E-8C70415C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EFBB1-0551-46BA-B1F6-F8CAEFA653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21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8E310-DA6B-EAFC-AB0B-02436A09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8732C-BBC4-45B1-8511-1CEC75C83E22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40BEC-6DD3-2D53-EAA2-D29295FAC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3E355-5953-6052-2A33-AC5E9719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0AEF-5F0B-40C8-BE84-408A94D515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5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3C0DF-51CF-7EE9-0E48-5F9FD0C6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D89E-CD47-4532-B6B4-7B362087F18B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C912B-117F-9EFC-7B20-9D1C0B08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F1DFF-5458-C8CB-528F-557DF032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C72EA-7861-46D9-9C99-42087D4859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14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934BF-0FC2-E4FA-5669-B5628738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5600" y="8475663"/>
            <a:ext cx="1600200" cy="485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848F1-E8EA-412B-9205-FB736BDEB1E5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C7807-E584-DAC0-ABA3-DAA436C68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00635-1796-C0AC-CE9F-3FD48196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21566-216E-4EB5-8F21-C07F8F0958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4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1DD29B-2434-566B-9986-DC4D836C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1163D-9D87-467D-9AFF-BB34E6B9CA49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B63B08-8B96-A8CE-963C-7A583C7D1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6FBCBF-109B-D579-5FD2-09F896AB9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F2F4D-9142-4BF5-92E9-18A260EB1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66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34C0B2-06FA-CB19-C7AF-0E694C29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7E103-B4F0-4F2C-9AD7-EBDC5F58890D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52E145-9972-66C3-B575-3F0787B4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6C27BF-3701-EE7C-9DFA-3B8A49A2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072FD-F038-4BE1-8ED6-A259F55C8B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84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4F7798-B1C5-05C0-C37F-8BE3C7DF7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54687-853E-48D1-9054-16DB7C443A53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FE5577-3DAA-6FE3-95FC-725532D1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21D9A74-5E66-C8A5-D4B9-B6750F91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85F62-9032-49C3-B970-8A0D47BE3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67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B741DF5-EF5C-5A14-CC83-DEB53CB7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3B58F-2133-4904-91FA-786A00C48A16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0F1D9E-B612-E075-3279-5CDB68B6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A38746-17B0-0E56-36CC-998B7C61F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C01D-BBF8-4092-AB9C-534376066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0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2EE4D5-6CC6-21B2-FECE-9844BF632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D039-D34B-4B85-8B4D-F9F1ED26D60F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B8F861-051B-C256-44A6-2762BF7B2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2937F9-4F49-7105-C7CE-88C25C09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15BD3-2BD0-46DB-A227-680B1EE0E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6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E0BD1C-4B06-7CA1-9837-3E1DA445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6FFB1-D9E4-4BB1-9CEC-4719EE658A94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63E204-79CB-1825-8931-97148FB7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130704-56E9-B18B-6333-DB567224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A1AAD-E413-4D36-BE09-E698EBB48B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07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ECFA975-FCC4-CE50-E75B-B973FE49F63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28360B3-4D37-064C-089F-CDB9F3D24C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D675-23AB-6657-2D5D-7255DAD68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7F7B28-C712-48C6-8F68-86227DF3D8D9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A8ACE-8B0C-06F3-0DC0-C4C00FEA5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53B5F-4E7E-5D2C-EBD0-E5087E983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DA35AEF-2031-4686-A416-A05A62D9AB2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Box 6">
            <a:extLst>
              <a:ext uri="{FF2B5EF4-FFF2-40B4-BE49-F238E27FC236}">
                <a16:creationId xmlns:a16="http://schemas.microsoft.com/office/drawing/2014/main" id="{374B9BC4-B5D3-DD35-7FC7-DE06EBCB22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60350" y="8759825"/>
            <a:ext cx="2654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latin typeface="Calibri" pitchFamily="34" charset="0"/>
              </a:rPr>
              <a:t>Making Proud Choices </a:t>
            </a:r>
            <a:r>
              <a:rPr lang="en-US" sz="1400" dirty="0">
                <a:solidFill>
                  <a:srgbClr val="7F7F7F"/>
                </a:solidFill>
                <a:latin typeface="Calibri" pitchFamily="34" charset="0"/>
              </a:rPr>
              <a:t>Curriculum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8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F9884-8245-5704-0398-233DCA13E1E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50863" y="914400"/>
            <a:ext cx="5753100" cy="464820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defRPr/>
            </a:pPr>
            <a:br>
              <a:rPr lang="en-US" dirty="0"/>
            </a:br>
            <a:r>
              <a:rPr lang="en-US" dirty="0"/>
              <a:t>Making Proud Choices</a:t>
            </a:r>
            <a:br>
              <a:rPr lang="en-US" dirty="0"/>
            </a:br>
            <a:r>
              <a:rPr lang="en-US" dirty="0"/>
              <a:t>Posters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A1510B8-9242-67AE-3A87-83079F195802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D3B4B9-3FD9-2B4A-97B6-9695B4D98151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TextBox 4">
            <a:extLst>
              <a:ext uri="{FF2B5EF4-FFF2-40B4-BE49-F238E27FC236}">
                <a16:creationId xmlns:a16="http://schemas.microsoft.com/office/drawing/2014/main" id="{6A77333E-2461-5E39-284E-BA41493D9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STEPS FOR USING A CONDOM</a:t>
            </a:r>
          </a:p>
        </p:txBody>
      </p:sp>
      <p:sp>
        <p:nvSpPr>
          <p:cNvPr id="15364" name="TextBox 6">
            <a:extLst>
              <a:ext uri="{FF2B5EF4-FFF2-40B4-BE49-F238E27FC236}">
                <a16:creationId xmlns:a16="http://schemas.microsoft.com/office/drawing/2014/main" id="{B3CB8123-DE85-0ED5-09D4-BA6E69232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6175"/>
            <a:ext cx="6324600" cy="700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Check the expiration date and make sure the condoms are latex or polyurethane/polyisoprene.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Open the package carefully to avoid tearing.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Make sure condom is on the proper side to roll down correctly.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Pinch the tip of the condom to create space (1/2 inch) for semen.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Squeeze a few drops of water-based lubricant inside the tip.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Continuing to squeeze the tip, roll the condom down to the base of the penis.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Check during intercourse to make sure the condom isn’t slipping.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Immediately after ejaculation, hold the condom firmly at the base of the penis and pull the penis out before it gets soft.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Roll off the condom away from your partner. Wrap in tissue and throw it away. </a:t>
            </a:r>
            <a:r>
              <a:rPr lang="en-US" altLang="en-US" sz="2200" b="1"/>
              <a:t>Do not re-use.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BB2943-F5CC-93AA-DD40-A30DC528B0B9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87" name="TextBox 4">
            <a:extLst>
              <a:ext uri="{FF2B5EF4-FFF2-40B4-BE49-F238E27FC236}">
                <a16:creationId xmlns:a16="http://schemas.microsoft.com/office/drawing/2014/main" id="{D31BC612-50C9-9373-CE5D-99C267F73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BE4B09-DDDA-9211-AE71-2AB39227657F}"/>
              </a:ext>
            </a:extLst>
          </p:cNvPr>
          <p:cNvGraphicFramePr>
            <a:graphicFrameLocks noGrp="1"/>
          </p:cNvGraphicFramePr>
          <p:nvPr/>
        </p:nvGraphicFramePr>
        <p:xfrm>
          <a:off x="490538" y="3814763"/>
          <a:ext cx="5867400" cy="153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398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5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AGREE</a:t>
                      </a:r>
                    </a:p>
                  </a:txBody>
                  <a:tcPr marT="45748" marB="457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22811B-20F3-8D9D-4077-264FA198C318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1" name="TextBox 4">
            <a:extLst>
              <a:ext uri="{FF2B5EF4-FFF2-40B4-BE49-F238E27FC236}">
                <a16:creationId xmlns:a16="http://schemas.microsoft.com/office/drawing/2014/main" id="{99BC9620-3226-23DB-60F1-214856DB5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5979E9-0C94-8D7D-E0E4-8B72185AADE6}"/>
              </a:ext>
            </a:extLst>
          </p:cNvPr>
          <p:cNvGraphicFramePr>
            <a:graphicFrameLocks noGrp="1"/>
          </p:cNvGraphicFramePr>
          <p:nvPr/>
        </p:nvGraphicFramePr>
        <p:xfrm>
          <a:off x="490538" y="3814763"/>
          <a:ext cx="5867400" cy="153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398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5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DISAGREE</a:t>
                      </a:r>
                    </a:p>
                  </a:txBody>
                  <a:tcPr marT="45748" marB="457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41ABCF-8CE2-810B-9BF3-27BA0C5BD459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F02CD52D-A4FE-7F07-0CA5-010D4302C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BIRTH CONTROL CHOICES</a:t>
            </a:r>
          </a:p>
        </p:txBody>
      </p:sp>
      <p:sp>
        <p:nvSpPr>
          <p:cNvPr id="18436" name="TextBox 18">
            <a:extLst>
              <a:ext uri="{FF2B5EF4-FFF2-40B4-BE49-F238E27FC236}">
                <a16:creationId xmlns:a16="http://schemas.microsoft.com/office/drawing/2014/main" id="{C83DDFF2-E773-8BD2-A85F-F2E42893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0" y="6248400"/>
            <a:ext cx="24336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MALE CONDOM 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FEMALE CONDOM</a:t>
            </a:r>
          </a:p>
        </p:txBody>
      </p:sp>
      <p:sp>
        <p:nvSpPr>
          <p:cNvPr id="18437" name="TextBox 19">
            <a:extLst>
              <a:ext uri="{FF2B5EF4-FFF2-40B4-BE49-F238E27FC236}">
                <a16:creationId xmlns:a16="http://schemas.microsoft.com/office/drawing/2014/main" id="{D710A264-686C-2B0E-6BF6-27ED6CC90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2419350"/>
            <a:ext cx="1522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ABSTINENCE</a:t>
            </a:r>
          </a:p>
        </p:txBody>
      </p:sp>
      <p:pic>
        <p:nvPicPr>
          <p:cNvPr id="18438" name="Picture 14">
            <a:extLst>
              <a:ext uri="{FF2B5EF4-FFF2-40B4-BE49-F238E27FC236}">
                <a16:creationId xmlns:a16="http://schemas.microsoft.com/office/drawing/2014/main" id="{F1DF227C-16BE-6AE6-E535-C9F949702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3178175"/>
            <a:ext cx="139065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Box 20">
            <a:extLst>
              <a:ext uri="{FF2B5EF4-FFF2-40B4-BE49-F238E27FC236}">
                <a16:creationId xmlns:a16="http://schemas.microsoft.com/office/drawing/2014/main" id="{214EA290-8234-E748-AE9E-1560BF9B7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38" y="4168775"/>
            <a:ext cx="1882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DEPO-PROVERA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(THE SHOT)</a:t>
            </a:r>
          </a:p>
        </p:txBody>
      </p:sp>
      <p:sp>
        <p:nvSpPr>
          <p:cNvPr id="18440" name="TextBox 21">
            <a:extLst>
              <a:ext uri="{FF2B5EF4-FFF2-40B4-BE49-F238E27FC236}">
                <a16:creationId xmlns:a16="http://schemas.microsoft.com/office/drawing/2014/main" id="{92D3EB8C-C597-5C95-7FA4-0906340DA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2419350"/>
            <a:ext cx="582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IUD</a:t>
            </a:r>
          </a:p>
        </p:txBody>
      </p:sp>
      <p:sp>
        <p:nvSpPr>
          <p:cNvPr id="18441" name="TextBox 22">
            <a:extLst>
              <a:ext uri="{FF2B5EF4-FFF2-40B4-BE49-F238E27FC236}">
                <a16:creationId xmlns:a16="http://schemas.microsoft.com/office/drawing/2014/main" id="{61CFB32E-7F55-A767-C60A-633475AFD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6172200"/>
            <a:ext cx="25796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BIRTH CONTROL PILLS,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PATCH AND RING</a:t>
            </a:r>
          </a:p>
        </p:txBody>
      </p:sp>
      <p:sp>
        <p:nvSpPr>
          <p:cNvPr id="18442" name="TextBox 23">
            <a:extLst>
              <a:ext uri="{FF2B5EF4-FFF2-40B4-BE49-F238E27FC236}">
                <a16:creationId xmlns:a16="http://schemas.microsoft.com/office/drawing/2014/main" id="{D1BA7017-9F74-3426-260B-7E1611317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4291013"/>
            <a:ext cx="1173163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IMPLANT</a:t>
            </a:r>
          </a:p>
        </p:txBody>
      </p:sp>
      <p:pic>
        <p:nvPicPr>
          <p:cNvPr id="18443" name="Picture 9">
            <a:extLst>
              <a:ext uri="{FF2B5EF4-FFF2-40B4-BE49-F238E27FC236}">
                <a16:creationId xmlns:a16="http://schemas.microsoft.com/office/drawing/2014/main" id="{E39D8AC2-B298-7854-99F5-C8DC01DFD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7000875"/>
            <a:ext cx="15144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TextBox 24">
            <a:extLst>
              <a:ext uri="{FF2B5EF4-FFF2-40B4-BE49-F238E27FC236}">
                <a16:creationId xmlns:a16="http://schemas.microsoft.com/office/drawing/2014/main" id="{F9E24413-B72F-87C9-5B20-CFB0C9996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75" y="8382000"/>
            <a:ext cx="1617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SPERMICIDES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A98EDC-A08D-7436-B8FD-9799F8B44A10}"/>
              </a:ext>
            </a:extLst>
          </p:cNvPr>
          <p:cNvCxnSpPr/>
          <p:nvPr/>
        </p:nvCxnSpPr>
        <p:spPr>
          <a:xfrm>
            <a:off x="457200" y="2895600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0238E47-E3B6-7C20-27DD-410490C4EDC3}"/>
              </a:ext>
            </a:extLst>
          </p:cNvPr>
          <p:cNvCxnSpPr/>
          <p:nvPr/>
        </p:nvCxnSpPr>
        <p:spPr>
          <a:xfrm>
            <a:off x="609600" y="4876800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F615E6A-7F66-2012-5BF4-89B30EFD9223}"/>
              </a:ext>
            </a:extLst>
          </p:cNvPr>
          <p:cNvCxnSpPr/>
          <p:nvPr/>
        </p:nvCxnSpPr>
        <p:spPr>
          <a:xfrm>
            <a:off x="533400" y="7010400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8" name="Picture 2">
            <a:extLst>
              <a:ext uri="{FF2B5EF4-FFF2-40B4-BE49-F238E27FC236}">
                <a16:creationId xmlns:a16="http://schemas.microsoft.com/office/drawing/2014/main" id="{69C9545D-8EF3-3F85-9B33-4381D3F49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990600"/>
            <a:ext cx="159861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9" name="Picture 4">
            <a:extLst>
              <a:ext uri="{FF2B5EF4-FFF2-40B4-BE49-F238E27FC236}">
                <a16:creationId xmlns:a16="http://schemas.microsoft.com/office/drawing/2014/main" id="{1C8577B2-6FA1-099B-4B11-B9563DDC4D3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13"/>
          <a:stretch>
            <a:fillRect/>
          </a:stretch>
        </p:blipFill>
        <p:spPr bwMode="auto">
          <a:xfrm>
            <a:off x="4471988" y="877888"/>
            <a:ext cx="15716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0" name="TextBox 5">
            <a:extLst>
              <a:ext uri="{FF2B5EF4-FFF2-40B4-BE49-F238E27FC236}">
                <a16:creationId xmlns:a16="http://schemas.microsoft.com/office/drawing/2014/main" id="{1E37401F-A47F-1D43-994F-2CD6A6F16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600200"/>
            <a:ext cx="7731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panose="020B0604020202020204" pitchFamily="34" charset="0"/>
              </a:rPr>
              <a:t>hormonal</a:t>
            </a:r>
          </a:p>
        </p:txBody>
      </p:sp>
      <p:sp>
        <p:nvSpPr>
          <p:cNvPr id="18451" name="TextBox 35">
            <a:extLst>
              <a:ext uri="{FF2B5EF4-FFF2-40B4-BE49-F238E27FC236}">
                <a16:creationId xmlns:a16="http://schemas.microsoft.com/office/drawing/2014/main" id="{38C3AB89-6026-2AAF-C7E6-87760E57C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1609725"/>
            <a:ext cx="6159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>
                <a:latin typeface="Arial" panose="020B0604020202020204" pitchFamily="34" charset="0"/>
              </a:rPr>
              <a:t>copper</a:t>
            </a:r>
          </a:p>
        </p:txBody>
      </p:sp>
      <p:pic>
        <p:nvPicPr>
          <p:cNvPr id="18452" name="Picture 6">
            <a:extLst>
              <a:ext uri="{FF2B5EF4-FFF2-40B4-BE49-F238E27FC236}">
                <a16:creationId xmlns:a16="http://schemas.microsoft.com/office/drawing/2014/main" id="{95664072-3337-854C-5B98-E7E9EDBF0A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35001" r="24445" b="26666"/>
          <a:stretch>
            <a:fillRect/>
          </a:stretch>
        </p:blipFill>
        <p:spPr bwMode="auto">
          <a:xfrm>
            <a:off x="531813" y="3259138"/>
            <a:ext cx="1978025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3" name="Picture 7">
            <a:extLst>
              <a:ext uri="{FF2B5EF4-FFF2-40B4-BE49-F238E27FC236}">
                <a16:creationId xmlns:a16="http://schemas.microsoft.com/office/drawing/2014/main" id="{D5CD2F18-437D-747D-12DD-004818F4CAC2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82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54" name="Group 10">
            <a:extLst>
              <a:ext uri="{FF2B5EF4-FFF2-40B4-BE49-F238E27FC236}">
                <a16:creationId xmlns:a16="http://schemas.microsoft.com/office/drawing/2014/main" id="{927CD987-0267-CCA0-CD91-278FAA62C0E7}"/>
              </a:ext>
            </a:extLst>
          </p:cNvPr>
          <p:cNvGrpSpPr>
            <a:grpSpLocks/>
          </p:cNvGrpSpPr>
          <p:nvPr/>
        </p:nvGrpSpPr>
        <p:grpSpPr bwMode="auto">
          <a:xfrm>
            <a:off x="3775075" y="5045075"/>
            <a:ext cx="2592388" cy="1201738"/>
            <a:chOff x="3611270" y="5045220"/>
            <a:chExt cx="2593465" cy="1201590"/>
          </a:xfrm>
        </p:grpSpPr>
        <p:pic>
          <p:nvPicPr>
            <p:cNvPr id="18457" name="Picture 8">
              <a:extLst>
                <a:ext uri="{FF2B5EF4-FFF2-40B4-BE49-F238E27FC236}">
                  <a16:creationId xmlns:a16="http://schemas.microsoft.com/office/drawing/2014/main" id="{89D8DFF0-FCA2-AC42-49B7-2EE25BE5670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2901" y="5123388"/>
              <a:ext cx="1101834" cy="110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8" name="Picture 9">
              <a:extLst>
                <a:ext uri="{FF2B5EF4-FFF2-40B4-BE49-F238E27FC236}">
                  <a16:creationId xmlns:a16="http://schemas.microsoft.com/office/drawing/2014/main" id="{2A103AF3-2FE1-D204-E6B3-A6E39D138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1270" y="5045220"/>
              <a:ext cx="1528144" cy="1201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455" name="Picture 11">
            <a:extLst>
              <a:ext uri="{FF2B5EF4-FFF2-40B4-BE49-F238E27FC236}">
                <a16:creationId xmlns:a16="http://schemas.microsoft.com/office/drawing/2014/main" id="{2897F61F-866A-A743-ECB6-52EEA95A23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7224713"/>
            <a:ext cx="15398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6" name="TextBox 24">
            <a:extLst>
              <a:ext uri="{FF2B5EF4-FFF2-40B4-BE49-F238E27FC236}">
                <a16:creationId xmlns:a16="http://schemas.microsoft.com/office/drawing/2014/main" id="{E459C787-0817-23E5-8B69-0BB196555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8382000"/>
            <a:ext cx="1071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SPONGE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F9B1BE-E82E-4D38-580F-E199204C46C2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59" name="TextBox 4">
            <a:extLst>
              <a:ext uri="{FF2B5EF4-FFF2-40B4-BE49-F238E27FC236}">
                <a16:creationId xmlns:a16="http://schemas.microsoft.com/office/drawing/2014/main" id="{5282EDFB-9570-BDD2-CAD4-4F0CB933F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SWAT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608A0A-0F43-AE21-5EF4-61F3279F1784}"/>
              </a:ext>
            </a:extLst>
          </p:cNvPr>
          <p:cNvSpPr txBox="1"/>
          <p:nvPr/>
        </p:nvSpPr>
        <p:spPr>
          <a:xfrm>
            <a:off x="304800" y="1295400"/>
            <a:ext cx="6172200" cy="830263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S = Say “NO”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REFUSE THE UNSAFE BEHAVIOR.</a:t>
            </a:r>
          </a:p>
        </p:txBody>
      </p:sp>
      <p:sp>
        <p:nvSpPr>
          <p:cNvPr id="19461" name="TextBox 8">
            <a:extLst>
              <a:ext uri="{FF2B5EF4-FFF2-40B4-BE49-F238E27FC236}">
                <a16:creationId xmlns:a16="http://schemas.microsoft.com/office/drawing/2014/main" id="{437C585C-5661-4C37-7995-8E5016C32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84438"/>
            <a:ext cx="6172200" cy="175418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W = Explain why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OFFER A GOOD EXPLANATION AS TO WHY YOU WANT TO BE SAFE. EXPLAINING WHY HELPS YOUR PARTNER HEAR AND UNDERSTAND YOUR REAL CONCERNS AND PREVENTS NEGATIVE REACTIONS.</a:t>
            </a:r>
          </a:p>
        </p:txBody>
      </p:sp>
      <p:sp>
        <p:nvSpPr>
          <p:cNvPr id="19462" name="TextBox 10">
            <a:extLst>
              <a:ext uri="{FF2B5EF4-FFF2-40B4-BE49-F238E27FC236}">
                <a16:creationId xmlns:a16="http://schemas.microsoft.com/office/drawing/2014/main" id="{37A70654-5017-14A4-C22F-FD3B13A9C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95813"/>
            <a:ext cx="6196013" cy="14462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A = Provide alternatives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PROVIDE SAFE ALTERNATIVES TO SHOW THAT YOU STILL WANT TO BE INTIMATE AND HAVE A RELATIONSHIP WITH THIS PERSON, AS LONG AS IT CAN BE SAFE.</a:t>
            </a:r>
          </a:p>
        </p:txBody>
      </p:sp>
      <p:sp>
        <p:nvSpPr>
          <p:cNvPr id="19463" name="TextBox 13">
            <a:extLst>
              <a:ext uri="{FF2B5EF4-FFF2-40B4-BE49-F238E27FC236}">
                <a16:creationId xmlns:a16="http://schemas.microsoft.com/office/drawing/2014/main" id="{374A3ECF-38BE-C2AD-99E7-22084C0BA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400800"/>
            <a:ext cx="6196013" cy="11382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T = Talk it out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TALK OPENLY ABOUT EACH OTHER’S FEELINGS TO HELP THE RELATIONSHIP GROW AND EASE ANY TENSION.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D69463-73FA-4293-7AF6-95A2168581F4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3" name="TextBox 4">
            <a:extLst>
              <a:ext uri="{FF2B5EF4-FFF2-40B4-BE49-F238E27FC236}">
                <a16:creationId xmlns:a16="http://schemas.microsoft.com/office/drawing/2014/main" id="{310D248D-2D61-48F1-5EB3-33F8C6B25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1A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HOW TO SAY “NO” EFFECTIVELY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D10910-4658-8C96-67A9-5034F5099084}"/>
              </a:ext>
            </a:extLst>
          </p:cNvPr>
          <p:cNvSpPr txBox="1"/>
          <p:nvPr/>
        </p:nvSpPr>
        <p:spPr>
          <a:xfrm>
            <a:off x="260350" y="8759825"/>
            <a:ext cx="2711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</a:rPr>
              <a:t>Making Proud Choices!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Curriculum</a:t>
            </a:r>
          </a:p>
        </p:txBody>
      </p:sp>
      <p:sp>
        <p:nvSpPr>
          <p:cNvPr id="20485" name="TextBox 6">
            <a:extLst>
              <a:ext uri="{FF2B5EF4-FFF2-40B4-BE49-F238E27FC236}">
                <a16:creationId xmlns:a16="http://schemas.microsoft.com/office/drawing/2014/main" id="{BBD0436A-AB11-7A14-1118-B82CCD49E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5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CHARACTERISTICS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Use and repeat the word “no” often.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Send a strong nonverbal “no” with your body language, e.g., use hand and body gestures to emphasize the point.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Project a strong, serious tone of voice.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Look directly at the person’s face and eyes.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Stand straight and tall.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Use a serious facial expression.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Don’t send mixed signals.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88EF31-3CEF-33B6-C515-66352075AD3C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7" name="TextBox 4">
            <a:extLst>
              <a:ext uri="{FF2B5EF4-FFF2-40B4-BE49-F238E27FC236}">
                <a16:creationId xmlns:a16="http://schemas.microsoft.com/office/drawing/2014/main" id="{A858319A-F69D-8801-B98F-787F639F5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1B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EXAMPLES OF A STRONG “NO”</a:t>
            </a:r>
          </a:p>
        </p:txBody>
      </p:sp>
      <p:sp>
        <p:nvSpPr>
          <p:cNvPr id="21508" name="TextBox 6">
            <a:extLst>
              <a:ext uri="{FF2B5EF4-FFF2-40B4-BE49-F238E27FC236}">
                <a16:creationId xmlns:a16="http://schemas.microsoft.com/office/drawing/2014/main" id="{C44FE590-C6A6-282D-A80C-6487A780E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28800"/>
            <a:ext cx="6324600" cy="52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EXAMPLES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I’m not ready to have sex yet!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won’t have sex without a condom!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don’t want to touch you there!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Stop touching me like that!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Stop trying to unbutton my pants!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I’m not going to have sex with you!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really mean ‘NO’!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want to protect myself. We have to use a condom.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DD809B-0707-6C24-965A-B1314847D4EC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1" name="TextBox 4">
            <a:extLst>
              <a:ext uri="{FF2B5EF4-FFF2-40B4-BE49-F238E27FC236}">
                <a16:creationId xmlns:a16="http://schemas.microsoft.com/office/drawing/2014/main" id="{B03EC600-9BAB-6359-A89E-A97DCAF66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EXPLAIN WHY</a:t>
            </a:r>
          </a:p>
        </p:txBody>
      </p:sp>
      <p:sp>
        <p:nvSpPr>
          <p:cNvPr id="14340" name="TextBox 6">
            <a:extLst>
              <a:ext uri="{FF2B5EF4-FFF2-40B4-BE49-F238E27FC236}">
                <a16:creationId xmlns:a16="http://schemas.microsoft.com/office/drawing/2014/main" id="{1BC503EC-39F8-DDD2-8EE2-8A99A4E42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5867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ts val="800"/>
              </a:spcBef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Give clear reasons to support your choice.</a:t>
            </a:r>
          </a:p>
          <a:p>
            <a:pPr eaLnBrk="1" hangingPunct="1">
              <a:spcBef>
                <a:spcPts val="800"/>
              </a:spcBef>
              <a:defRPr/>
            </a:pPr>
            <a:r>
              <a:rPr lang="en-US" altLang="en-US" sz="2800" b="1" dirty="0">
                <a:latin typeface="Calibri" panose="020F0502020204030204" pitchFamily="34" charset="0"/>
              </a:rPr>
              <a:t>EXAMPLES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 want to protect myself with a condom every time I have sex.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No, I won’t risk my future goals by having unprotected sex.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Condoms help prevent unplanned pregnancy, and STDs or HIV infection.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 am not ready to be a parent yet.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EE3C61-3101-3712-EA11-B6282C8E758D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55" name="TextBox 4">
            <a:extLst>
              <a:ext uri="{FF2B5EF4-FFF2-40B4-BE49-F238E27FC236}">
                <a16:creationId xmlns:a16="http://schemas.microsoft.com/office/drawing/2014/main" id="{B8AA3E5B-C4E0-3030-6414-0E70873E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PROVIDE ALTERNATIVES</a:t>
            </a:r>
          </a:p>
        </p:txBody>
      </p:sp>
      <p:sp>
        <p:nvSpPr>
          <p:cNvPr id="23556" name="TextBox 6">
            <a:extLst>
              <a:ext uri="{FF2B5EF4-FFF2-40B4-BE49-F238E27FC236}">
                <a16:creationId xmlns:a16="http://schemas.microsoft.com/office/drawing/2014/main" id="{8AF48BBB-D5D9-8307-47DC-E56151AFD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239963"/>
            <a:ext cx="63246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EXAMPLES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go buy some condoms right now.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get out of the bedroom. It makes me feel uncomfortable.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If you’re willing to use a condom, then we can have sex.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do something else that will feel good for both of us, since we don’t have a condom.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go get something to eat.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go see a movie.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83A7F9-45CC-1833-1D1A-C8CAD5AE20CB}"/>
              </a:ext>
            </a:extLst>
          </p:cNvPr>
          <p:cNvSpPr txBox="1"/>
          <p:nvPr/>
        </p:nvSpPr>
        <p:spPr>
          <a:xfrm>
            <a:off x="219075" y="1450975"/>
            <a:ext cx="36322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Suggest another action.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FF09F-D709-A4F3-BD93-FA50031E7431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79" name="TextBox 4">
            <a:extLst>
              <a:ext uri="{FF2B5EF4-FFF2-40B4-BE49-F238E27FC236}">
                <a16:creationId xmlns:a16="http://schemas.microsoft.com/office/drawing/2014/main" id="{6D7AEA4D-0C9D-8EED-5DC0-5CE8D1294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TALK IT OUT</a:t>
            </a:r>
          </a:p>
        </p:txBody>
      </p:sp>
      <p:sp>
        <p:nvSpPr>
          <p:cNvPr id="24580" name="TextBox 6">
            <a:extLst>
              <a:ext uri="{FF2B5EF4-FFF2-40B4-BE49-F238E27FC236}">
                <a16:creationId xmlns:a16="http://schemas.microsoft.com/office/drawing/2014/main" id="{4AD5B56B-26AE-DA34-FBF8-9D4B318BE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5867400" cy="715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400"/>
              <a:t>Discuss your feelings.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EXAMPLES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 feel like you don’t really care about me when you pressure me like this.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I’m not ready to have a baby. I would feel better if we use a condom.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I’m glad you agreed to use condoms. I feel like you really care about me.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You really turn me on when you touch me, but I won’t have sexual intercourse without a condom.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If you can’t respect my feelings, then I’m prepared to end this relationship.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Our future goals and dreams are more important than a moment of unsafe pleasure, so I’m glad we decided to use condoms.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477138-3C34-4401-5857-799A4C4BFB34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1" name="TextBox 4">
            <a:extLst>
              <a:ext uri="{FF2B5EF4-FFF2-40B4-BE49-F238E27FC236}">
                <a16:creationId xmlns:a16="http://schemas.microsoft.com/office/drawing/2014/main" id="{6DED3288-D9AF-2531-DE7B-597B7FBC1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KEY WORDS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72B100-BB51-A6F3-8B98-0B055F7D7570}"/>
              </a:ext>
            </a:extLst>
          </p:cNvPr>
          <p:cNvSpPr txBox="1"/>
          <p:nvPr/>
        </p:nvSpPr>
        <p:spPr>
          <a:xfrm>
            <a:off x="327025" y="1295400"/>
            <a:ext cx="6172200" cy="830263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HIV: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Human Immunodeficiency Virus</a:t>
            </a:r>
          </a:p>
        </p:txBody>
      </p:sp>
      <p:sp>
        <p:nvSpPr>
          <p:cNvPr id="7173" name="TextBox 8">
            <a:extLst>
              <a:ext uri="{FF2B5EF4-FFF2-40B4-BE49-F238E27FC236}">
                <a16:creationId xmlns:a16="http://schemas.microsoft.com/office/drawing/2014/main" id="{7D50C7C8-626F-BB21-455E-F57A13035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2368550"/>
            <a:ext cx="6172200" cy="83026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AIDS: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Acquired Immunodeficiency Syndrome</a:t>
            </a:r>
          </a:p>
        </p:txBody>
      </p:sp>
      <p:sp>
        <p:nvSpPr>
          <p:cNvPr id="7174" name="TextBox 10">
            <a:extLst>
              <a:ext uri="{FF2B5EF4-FFF2-40B4-BE49-F238E27FC236}">
                <a16:creationId xmlns:a16="http://schemas.microsoft.com/office/drawing/2014/main" id="{D02DA778-B28B-4230-56F2-C8D2C4A5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344011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Immune System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7175" name="TextBox 10">
            <a:extLst>
              <a:ext uri="{FF2B5EF4-FFF2-40B4-BE49-F238E27FC236}">
                <a16:creationId xmlns:a16="http://schemas.microsoft.com/office/drawing/2014/main" id="{18819BAC-469F-EAC9-B162-6F69AB989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451326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HIV Test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7176" name="TextBox 10">
            <a:extLst>
              <a:ext uri="{FF2B5EF4-FFF2-40B4-BE49-F238E27FC236}">
                <a16:creationId xmlns:a16="http://schemas.microsoft.com/office/drawing/2014/main" id="{8609055A-D17D-2D46-3828-8C1F9379A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558641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Latex Condoms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7177" name="TextBox 10">
            <a:extLst>
              <a:ext uri="{FF2B5EF4-FFF2-40B4-BE49-F238E27FC236}">
                <a16:creationId xmlns:a16="http://schemas.microsoft.com/office/drawing/2014/main" id="{30E69AD3-972A-13D2-724C-6E8017E8B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665956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Window Period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7178" name="TextBox 10">
            <a:extLst>
              <a:ext uri="{FF2B5EF4-FFF2-40B4-BE49-F238E27FC236}">
                <a16:creationId xmlns:a16="http://schemas.microsoft.com/office/drawing/2014/main" id="{1B43AD6C-5092-8D42-4F72-32D68E37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773271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Treatment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52619C-F71B-93A7-09E5-C57C3C93B06C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3" name="TextBox 4">
            <a:extLst>
              <a:ext uri="{FF2B5EF4-FFF2-40B4-BE49-F238E27FC236}">
                <a16:creationId xmlns:a16="http://schemas.microsoft.com/office/drawing/2014/main" id="{2004612A-393F-13AB-E0D4-6CBA17F55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ROLE-PLAYING GUIDELINES</a:t>
            </a:r>
          </a:p>
        </p:txBody>
      </p:sp>
      <p:sp>
        <p:nvSpPr>
          <p:cNvPr id="25604" name="TextBox 6">
            <a:extLst>
              <a:ext uri="{FF2B5EF4-FFF2-40B4-BE49-F238E27FC236}">
                <a16:creationId xmlns:a16="http://schemas.microsoft.com/office/drawing/2014/main" id="{45E0D3B8-BBB0-C332-4814-F112E39BB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922338"/>
            <a:ext cx="6381750" cy="729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</a:pPr>
            <a:r>
              <a:rPr lang="en-US" altLang="en-US" sz="2800"/>
              <a:t>Read your role carefully and think about how that person would really behave.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Do your best to stay in character through the whole role-play.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Don’t let comments and laughter distract you.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Really try to feel and act like the person you are playing.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Try things that you might not do, just to see how it feels.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Use SWAT: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 b="1"/>
              <a:t>Say NO. </a:t>
            </a:r>
            <a:r>
              <a:rPr lang="en-US" altLang="en-US" sz="2000"/>
              <a:t>Repeat it. Use strong body language.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/>
              <a:t>Explain </a:t>
            </a:r>
            <a:r>
              <a:rPr lang="en-US" altLang="en-US" sz="2000" b="1"/>
              <a:t>why</a:t>
            </a:r>
            <a:r>
              <a:rPr lang="en-US" altLang="en-US" sz="2000"/>
              <a:t> you don’t want to engage in unsafe behavior.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/>
              <a:t>Provide </a:t>
            </a:r>
            <a:r>
              <a:rPr lang="en-US" altLang="en-US" sz="2000" b="1"/>
              <a:t>alternatives</a:t>
            </a:r>
            <a:r>
              <a:rPr lang="en-US" altLang="en-US" sz="2000"/>
              <a:t>.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 b="1"/>
              <a:t>Talk it out.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04791C7-946C-4EEC-C4C1-119CA041949F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1905000"/>
          <a:ext cx="6248400" cy="605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790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Skills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Present?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Said “NO”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32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Refused to engage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</a:rPr>
                        <a:t> in unsafe behavior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Repeated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</a:rPr>
                        <a:t> refusal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Body language said “NO”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Explained why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Gave clear reasons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Provided alternatives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Gave reasons why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Talked it out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0548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Discussed feelings and used language that protected the relationship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0548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Seemed prepared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</a:rPr>
                        <a:t> to leave a potentially unsafe situation.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CD547AF-2B7A-6272-8E1C-6A6C5DBECBC2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65" name="TextBox 4">
            <a:extLst>
              <a:ext uri="{FF2B5EF4-FFF2-40B4-BE49-F238E27FC236}">
                <a16:creationId xmlns:a16="http://schemas.microsoft.com/office/drawing/2014/main" id="{92B2F7AC-C5D0-38A4-5DF3-0782A44F2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OBSERVER CHECKLIST</a:t>
            </a:r>
          </a:p>
        </p:txBody>
      </p:sp>
      <p:sp>
        <p:nvSpPr>
          <p:cNvPr id="26666" name="TextBox 11">
            <a:extLst>
              <a:ext uri="{FF2B5EF4-FFF2-40B4-BE49-F238E27FC236}">
                <a16:creationId xmlns:a16="http://schemas.microsoft.com/office/drawing/2014/main" id="{88EB0F2D-9986-00E9-D1FA-1A1BBB0D0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6242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Pay attention to each skill you see demonstrated in the role-play.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286EC8-382B-56DD-C443-03AF116C81F2}"/>
              </a:ext>
            </a:extLst>
          </p:cNvPr>
          <p:cNvSpPr/>
          <p:nvPr/>
        </p:nvSpPr>
        <p:spPr>
          <a:xfrm>
            <a:off x="304800" y="2438400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11C8B7-C380-33B2-66D9-FF9E699FE7CB}"/>
              </a:ext>
            </a:extLst>
          </p:cNvPr>
          <p:cNvSpPr/>
          <p:nvPr/>
        </p:nvSpPr>
        <p:spPr>
          <a:xfrm>
            <a:off x="304800" y="4187825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0836AD-3AE2-9BD0-5246-C7C31A66F705}"/>
              </a:ext>
            </a:extLst>
          </p:cNvPr>
          <p:cNvSpPr/>
          <p:nvPr/>
        </p:nvSpPr>
        <p:spPr>
          <a:xfrm>
            <a:off x="304800" y="5334000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6D3AC4-4750-AE16-C814-C88D056D16BB}"/>
              </a:ext>
            </a:extLst>
          </p:cNvPr>
          <p:cNvSpPr/>
          <p:nvPr/>
        </p:nvSpPr>
        <p:spPr>
          <a:xfrm>
            <a:off x="304800" y="6248400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CD6A51-1E6C-9992-0DB0-9074E5589211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5" name="TextBox 4">
            <a:extLst>
              <a:ext uri="{FF2B5EF4-FFF2-40B4-BE49-F238E27FC236}">
                <a16:creationId xmlns:a16="http://schemas.microsoft.com/office/drawing/2014/main" id="{191B8AE0-9005-76B1-03C8-D59A37E75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HIV/AIDS FRAME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41E50-7F33-016D-766A-B94EDF9BA298}"/>
              </a:ext>
            </a:extLst>
          </p:cNvPr>
          <p:cNvSpPr txBox="1"/>
          <p:nvPr/>
        </p:nvSpPr>
        <p:spPr>
          <a:xfrm>
            <a:off x="328613" y="1295400"/>
            <a:ext cx="6172200" cy="954088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How do people get HIV? (3 ways)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4101" name="TextBox 8">
            <a:extLst>
              <a:ext uri="{FF2B5EF4-FFF2-40B4-BE49-F238E27FC236}">
                <a16:creationId xmlns:a16="http://schemas.microsoft.com/office/drawing/2014/main" id="{55154D4A-4683-7162-6EA6-B6EA52CAB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2441575"/>
            <a:ext cx="6172200" cy="95408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latin typeface="+mn-lt"/>
              </a:rPr>
              <a:t>What common body fluids can transmit HIV?</a:t>
            </a:r>
          </a:p>
        </p:txBody>
      </p:sp>
      <p:sp>
        <p:nvSpPr>
          <p:cNvPr id="4102" name="TextBox 10">
            <a:extLst>
              <a:ext uri="{FF2B5EF4-FFF2-40B4-BE49-F238E27FC236}">
                <a16:creationId xmlns:a16="http://schemas.microsoft.com/office/drawing/2014/main" id="{F6771BFA-C485-2ACD-DA8D-59BC1CF3E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3587750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+mn-lt"/>
              </a:rPr>
              <a:t>How is HIV </a:t>
            </a:r>
            <a:r>
              <a:rPr lang="en-US" altLang="en-US" sz="2800" i="1" u="sng" dirty="0">
                <a:latin typeface="+mn-lt"/>
              </a:rPr>
              <a:t>not</a:t>
            </a:r>
            <a:r>
              <a:rPr lang="en-US" altLang="en-US" sz="2800" dirty="0">
                <a:latin typeface="+mn-lt"/>
              </a:rPr>
              <a:t> transmitted?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</p:txBody>
      </p:sp>
      <p:sp>
        <p:nvSpPr>
          <p:cNvPr id="4103" name="TextBox 10">
            <a:extLst>
              <a:ext uri="{FF2B5EF4-FFF2-40B4-BE49-F238E27FC236}">
                <a16:creationId xmlns:a16="http://schemas.microsoft.com/office/drawing/2014/main" id="{B28A71C6-960E-C0EA-5ADD-EEF4D1BC8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4611688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+mn-lt"/>
              </a:rPr>
              <a:t>Who is at risk?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</p:txBody>
      </p:sp>
      <p:sp>
        <p:nvSpPr>
          <p:cNvPr id="4104" name="TextBox 10">
            <a:extLst>
              <a:ext uri="{FF2B5EF4-FFF2-40B4-BE49-F238E27FC236}">
                <a16:creationId xmlns:a16="http://schemas.microsoft.com/office/drawing/2014/main" id="{E1F53225-37F8-C7E3-19F7-B336D15D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5635625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latin typeface="+mn-lt"/>
              </a:rPr>
              <a:t>How can you prevent HIV?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</p:txBody>
      </p:sp>
      <p:sp>
        <p:nvSpPr>
          <p:cNvPr id="4105" name="TextBox 10">
            <a:extLst>
              <a:ext uri="{FF2B5EF4-FFF2-40B4-BE49-F238E27FC236}">
                <a16:creationId xmlns:a16="http://schemas.microsoft.com/office/drawing/2014/main" id="{EDBD9DC2-FF0C-8C57-F79F-1353219F7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665956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latin typeface="+mn-lt"/>
              </a:rPr>
              <a:t>How can you reduce your risk of HIV?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194C44-0ED1-D19A-E905-B82A12A3887D}"/>
              </a:ext>
            </a:extLst>
          </p:cNvPr>
          <p:cNvSpPr/>
          <p:nvPr/>
        </p:nvSpPr>
        <p:spPr>
          <a:xfrm>
            <a:off x="338138" y="1219200"/>
            <a:ext cx="1338262" cy="381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DCD8FE-4179-4C45-8FE5-1AB3523F0C66}"/>
              </a:ext>
            </a:extLst>
          </p:cNvPr>
          <p:cNvSpPr txBox="1"/>
          <p:nvPr/>
        </p:nvSpPr>
        <p:spPr>
          <a:xfrm>
            <a:off x="338138" y="1219200"/>
            <a:ext cx="6172200" cy="181610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Instructions: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</a:rPr>
              <a:t>Complete this timeline with goals you want to accomplish in the future. Examples include: high school graduation, having a committed and stable relationship, community college, college, getting your own place, buying a car, travel, employment or career, marriage, buying a home, children, starting a business, etc.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Birthday: </a:t>
            </a:r>
            <a:r>
              <a:rPr lang="en-US" sz="1400" dirty="0">
                <a:latin typeface="+mn-lt"/>
              </a:rPr>
              <a:t>____________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CA0D7F-1F1D-19F3-C507-51E21CDDD10D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1" name="TextBox 4">
            <a:extLst>
              <a:ext uri="{FF2B5EF4-FFF2-40B4-BE49-F238E27FC236}">
                <a16:creationId xmlns:a16="http://schemas.microsoft.com/office/drawing/2014/main" id="{FE3383C2-75AC-B0E9-4D06-0DC34A2A1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GOALS AND DREAMS TIMELINE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8D9794-C23D-F0CC-B6DE-13B68DC546A9}"/>
              </a:ext>
            </a:extLst>
          </p:cNvPr>
          <p:cNvGraphicFramePr>
            <a:graphicFrameLocks noGrp="1"/>
          </p:cNvGraphicFramePr>
          <p:nvPr/>
        </p:nvGraphicFramePr>
        <p:xfrm>
          <a:off x="452438" y="3200400"/>
          <a:ext cx="5943600" cy="5229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THIS</a:t>
                      </a:r>
                      <a:r>
                        <a:rPr lang="en-US" sz="1600" baseline="0" dirty="0"/>
                        <a:t> YEAR I AM AGE ____.</a:t>
                      </a:r>
                    </a:p>
                    <a:p>
                      <a:r>
                        <a:rPr lang="en-US" sz="1600" baseline="0" dirty="0"/>
                        <a:t>HERE ARE SOME THINGS I’VE ALREADY ACCOMPLISHED: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FIVE YEARS I WILL BE AGE ____. HERE IS AT LEAST ONE GOAL OR DREAM I WOULD LIKE TO ACHIEVE BY THIS AGE: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TEN YEARS I WILL BE AGE ____. HERE IS AT LEAST ONE GOAL OR DREAM I WOULD LIKE TO ACHIEVE BY THIS AGE: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en-US" sz="1600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4D3C1C-5FB7-1E72-8B21-6F80244EA0B4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86238D24-FCDB-859F-249D-CD672248E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RISK CONTINUUM</a:t>
            </a:r>
          </a:p>
        </p:txBody>
      </p:sp>
      <p:sp>
        <p:nvSpPr>
          <p:cNvPr id="8196" name="TextBox 6">
            <a:extLst>
              <a:ext uri="{FF2B5EF4-FFF2-40B4-BE49-F238E27FC236}">
                <a16:creationId xmlns:a16="http://schemas.microsoft.com/office/drawing/2014/main" id="{25089989-9E2A-43FB-2242-2D6577C91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HIGH RISK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rgbClr val="FF0000"/>
                </a:solidFill>
                <a:latin typeface="Calibri" panose="020F0502020204030204" pitchFamily="34" charset="0"/>
              </a:rPr>
              <a:t>RED LIGHT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5500" b="1" dirty="0">
                <a:latin typeface="Calibri" panose="020F0502020204030204" pitchFamily="34" charset="0"/>
              </a:rPr>
              <a:t>(UNSAFE)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9B1544F-FC7E-475E-51DD-1DDF9426927E}"/>
              </a:ext>
            </a:extLst>
          </p:cNvPr>
          <p:cNvCxnSpPr/>
          <p:nvPr/>
        </p:nvCxnSpPr>
        <p:spPr>
          <a:xfrm>
            <a:off x="2038350" y="3200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23590C6-173F-9774-FF42-CAD5325273E5}"/>
              </a:ext>
            </a:extLst>
          </p:cNvPr>
          <p:cNvCxnSpPr/>
          <p:nvPr/>
        </p:nvCxnSpPr>
        <p:spPr>
          <a:xfrm>
            <a:off x="2038350" y="5257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3D968DE-C6C8-2424-D415-6FFBE504026F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7" name="TextBox 4">
            <a:extLst>
              <a:ext uri="{FF2B5EF4-FFF2-40B4-BE49-F238E27FC236}">
                <a16:creationId xmlns:a16="http://schemas.microsoft.com/office/drawing/2014/main" id="{30701848-AFC1-C1EA-E925-414210948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RISK CONTINUUM</a:t>
            </a:r>
          </a:p>
        </p:txBody>
      </p:sp>
      <p:sp>
        <p:nvSpPr>
          <p:cNvPr id="7172" name="TextBox 6">
            <a:extLst>
              <a:ext uri="{FF2B5EF4-FFF2-40B4-BE49-F238E27FC236}">
                <a16:creationId xmlns:a16="http://schemas.microsoft.com/office/drawing/2014/main" id="{BB1FC090-B6FC-BBDA-9403-FBD1C077E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88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SOME RISK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rgbClr val="FFCC00"/>
                </a:solidFill>
                <a:latin typeface="Calibri" panose="020F0502020204030204" pitchFamily="34" charset="0"/>
              </a:rPr>
              <a:t>YELLOW LIGHT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55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(PROCEED WITH CAUTION)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39541B7-0902-FF52-D143-D63515562998}"/>
              </a:ext>
            </a:extLst>
          </p:cNvPr>
          <p:cNvCxnSpPr/>
          <p:nvPr/>
        </p:nvCxnSpPr>
        <p:spPr>
          <a:xfrm>
            <a:off x="2038350" y="3200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5B6442-5233-A46A-9D7C-7D59FBF40DDA}"/>
              </a:ext>
            </a:extLst>
          </p:cNvPr>
          <p:cNvCxnSpPr/>
          <p:nvPr/>
        </p:nvCxnSpPr>
        <p:spPr>
          <a:xfrm>
            <a:off x="2038350" y="5257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673F56-6BDE-EDE1-13FD-A75D022AFA49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1" name="TextBox 4">
            <a:extLst>
              <a:ext uri="{FF2B5EF4-FFF2-40B4-BE49-F238E27FC236}">
                <a16:creationId xmlns:a16="http://schemas.microsoft.com/office/drawing/2014/main" id="{16703619-3EB1-473E-5639-5258EA078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RISK CONTINUUM</a:t>
            </a:r>
          </a:p>
        </p:txBody>
      </p:sp>
      <p:sp>
        <p:nvSpPr>
          <p:cNvPr id="12292" name="TextBox 6">
            <a:extLst>
              <a:ext uri="{FF2B5EF4-FFF2-40B4-BE49-F238E27FC236}">
                <a16:creationId xmlns:a16="http://schemas.microsoft.com/office/drawing/2014/main" id="{CF62EDDA-E237-7F65-1E38-CD6C1CD16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FontTx/>
              <a:buNone/>
            </a:pPr>
            <a:r>
              <a:rPr lang="en-US" altLang="en-US" sz="6600" b="1">
                <a:solidFill>
                  <a:schemeClr val="tx2"/>
                </a:solidFill>
              </a:rPr>
              <a:t>NO RISK</a:t>
            </a:r>
          </a:p>
          <a:p>
            <a:pPr algn="ctr" eaLnBrk="1" hangingPunct="1">
              <a:spcBef>
                <a:spcPts val="800"/>
              </a:spcBef>
              <a:buFontTx/>
              <a:buNone/>
            </a:pPr>
            <a:endParaRPr lang="en-US" altLang="en-US" sz="6600"/>
          </a:p>
          <a:p>
            <a:pPr algn="ctr" eaLnBrk="1" hangingPunct="1">
              <a:spcBef>
                <a:spcPts val="800"/>
              </a:spcBef>
              <a:buFontTx/>
              <a:buNone/>
            </a:pPr>
            <a:r>
              <a:rPr lang="en-US" altLang="en-US" sz="6600" b="1">
                <a:solidFill>
                  <a:srgbClr val="00B050"/>
                </a:solidFill>
              </a:rPr>
              <a:t>GREEN LIGHT</a:t>
            </a:r>
          </a:p>
          <a:p>
            <a:pPr algn="ctr" eaLnBrk="1" hangingPunct="1">
              <a:spcBef>
                <a:spcPts val="800"/>
              </a:spcBef>
              <a:buFontTx/>
              <a:buNone/>
            </a:pPr>
            <a:endParaRPr lang="en-US" altLang="en-US" sz="6600"/>
          </a:p>
          <a:p>
            <a:pPr algn="ctr" eaLnBrk="1" hangingPunct="1">
              <a:spcBef>
                <a:spcPts val="800"/>
              </a:spcBef>
              <a:buFontTx/>
              <a:buNone/>
            </a:pPr>
            <a:r>
              <a:rPr lang="en-US" altLang="en-US" sz="5500" b="1">
                <a:solidFill>
                  <a:schemeClr val="tx2"/>
                </a:solidFill>
              </a:rPr>
              <a:t>(SAFE)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FDDAD5-AC78-C9C0-E3CA-1D46A6E3D35A}"/>
              </a:ext>
            </a:extLst>
          </p:cNvPr>
          <p:cNvCxnSpPr/>
          <p:nvPr/>
        </p:nvCxnSpPr>
        <p:spPr>
          <a:xfrm>
            <a:off x="2038350" y="3200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C2D587-F5C8-5EEF-DCCB-5A94C6B0310E}"/>
              </a:ext>
            </a:extLst>
          </p:cNvPr>
          <p:cNvCxnSpPr/>
          <p:nvPr/>
        </p:nvCxnSpPr>
        <p:spPr>
          <a:xfrm>
            <a:off x="2038350" y="5257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42532D-FDA9-7813-AC91-4D4DC34C9354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5" name="TextBox 4">
            <a:extLst>
              <a:ext uri="{FF2B5EF4-FFF2-40B4-BE49-F238E27FC236}">
                <a16:creationId xmlns:a16="http://schemas.microsoft.com/office/drawing/2014/main" id="{D14E7D83-AAE1-A04B-73B5-15B3535BE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STOP, THINK and ACT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PROBLEM-SOLVING STEPS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01D600-F6BB-3BB1-B569-C899FF0A059B}"/>
              </a:ext>
            </a:extLst>
          </p:cNvPr>
          <p:cNvGraphicFramePr>
            <a:graphicFrameLocks noGrp="1"/>
          </p:cNvGraphicFramePr>
          <p:nvPr/>
        </p:nvGraphicFramePr>
        <p:xfrm>
          <a:off x="452438" y="1476375"/>
          <a:ext cx="5943600" cy="702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06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STOP</a:t>
                      </a:r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93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dirty="0"/>
                        <a:t>Stay</a:t>
                      </a:r>
                      <a:r>
                        <a:rPr lang="en-US" sz="1800" baseline="0" dirty="0"/>
                        <a:t> calm, take a deep breath.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baseline="0" dirty="0"/>
                        <a:t>Get control of myself.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Ø"/>
                      </a:pPr>
                      <a:endParaRPr lang="en-US" sz="1100" dirty="0"/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THINK</a:t>
                      </a:r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3862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is the problem?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am I being pressured to do?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am I feeling? What is the other person feeling?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my choices?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do I want?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can I stay in control?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alternatives can I suggest?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possible consequences?</a:t>
                      </a:r>
                    </a:p>
                    <a:p>
                      <a:pPr marL="285750" indent="-285750" algn="l" defTabSz="914400" rtl="0" eaLnBrk="1" latinLnBrk="0" hangingPunct="1">
                        <a:buClr>
                          <a:schemeClr val="tx2"/>
                        </a:buClr>
                        <a:buFont typeface="Wingdings" panose="05000000000000000000" pitchFamily="2" charset="2"/>
                        <a:buChar char="Ø"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</a:t>
                      </a:r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8414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/>
                        <a:t>Evaluate</a:t>
                      </a:r>
                      <a:r>
                        <a:rPr lang="en-US" sz="1600" baseline="0" dirty="0"/>
                        <a:t> the possible consequences.</a:t>
                      </a:r>
                    </a:p>
                    <a:p>
                      <a:pPr marL="285750" indent="-285750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600" baseline="0" dirty="0"/>
                        <a:t>Make the best choice.</a:t>
                      </a:r>
                    </a:p>
                    <a:p>
                      <a:pPr marL="285750" indent="-285750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600" baseline="0" dirty="0"/>
                        <a:t>How well did it work?</a:t>
                      </a:r>
                    </a:p>
                    <a:p>
                      <a:pPr marL="285750" indent="-285750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600" baseline="0" dirty="0"/>
                        <a:t>Get help, if necessary.</a:t>
                      </a:r>
                    </a:p>
                    <a:p>
                      <a:pPr marL="285750" indent="-285750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600" baseline="0" dirty="0"/>
                        <a:t>Make a new choice.</a:t>
                      </a:r>
                    </a:p>
                    <a:p>
                      <a:pPr marL="285750" indent="-285750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Ø"/>
                      </a:pPr>
                      <a:endParaRPr lang="en-US" sz="1100" dirty="0"/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DA6BCB-EF04-9A5B-2A9D-BF6CC4D34ECD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9" name="TextBox 4">
            <a:extLst>
              <a:ext uri="{FF2B5EF4-FFF2-40B4-BE49-F238E27FC236}">
                <a16:creationId xmlns:a16="http://schemas.microsoft.com/office/drawing/2014/main" id="{D8436E90-AB8F-8C89-1EDC-C4B0EC817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STD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ACF6B-FC78-19B8-793C-4F7A281C5C33}"/>
              </a:ext>
            </a:extLst>
          </p:cNvPr>
          <p:cNvSpPr txBox="1"/>
          <p:nvPr/>
        </p:nvSpPr>
        <p:spPr>
          <a:xfrm>
            <a:off x="330200" y="1066800"/>
            <a:ext cx="6172200" cy="708025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Chlamydia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</a:endParaRPr>
          </a:p>
        </p:txBody>
      </p:sp>
      <p:sp>
        <p:nvSpPr>
          <p:cNvPr id="14341" name="TextBox 8">
            <a:extLst>
              <a:ext uri="{FF2B5EF4-FFF2-40B4-BE49-F238E27FC236}">
                <a16:creationId xmlns:a16="http://schemas.microsoft.com/office/drawing/2014/main" id="{16DEBBF7-4A46-7679-DEE8-0CF00F98B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2039938"/>
            <a:ext cx="6172200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Gonorrhea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4342" name="TextBox 10">
            <a:extLst>
              <a:ext uri="{FF2B5EF4-FFF2-40B4-BE49-F238E27FC236}">
                <a16:creationId xmlns:a16="http://schemas.microsoft.com/office/drawing/2014/main" id="{09432CA9-99D5-5549-BFFB-68DC11188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3014663"/>
            <a:ext cx="6196013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Syphilis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14343" name="TextBox 10">
            <a:extLst>
              <a:ext uri="{FF2B5EF4-FFF2-40B4-BE49-F238E27FC236}">
                <a16:creationId xmlns:a16="http://schemas.microsoft.com/office/drawing/2014/main" id="{8F554E45-5E1D-565C-868A-C531A16B4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3987800"/>
            <a:ext cx="6196013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HPV (Human Papillomavirus)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14344" name="TextBox 10">
            <a:extLst>
              <a:ext uri="{FF2B5EF4-FFF2-40B4-BE49-F238E27FC236}">
                <a16:creationId xmlns:a16="http://schemas.microsoft.com/office/drawing/2014/main" id="{AFDC4CB0-0851-7AE7-EF47-636551EBC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4962525"/>
            <a:ext cx="6196013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Herpes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14345" name="TextBox 10">
            <a:extLst>
              <a:ext uri="{FF2B5EF4-FFF2-40B4-BE49-F238E27FC236}">
                <a16:creationId xmlns:a16="http://schemas.microsoft.com/office/drawing/2014/main" id="{DAEC806F-6AAC-E67A-EDDF-641D731C9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5935663"/>
            <a:ext cx="6196013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HIV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14346" name="TextBox 10">
            <a:extLst>
              <a:ext uri="{FF2B5EF4-FFF2-40B4-BE49-F238E27FC236}">
                <a16:creationId xmlns:a16="http://schemas.microsoft.com/office/drawing/2014/main" id="{5A4E74BD-AA31-78B5-8B44-FDC5D890D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6910388"/>
            <a:ext cx="6196013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Trichomoniasis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14347" name="TextBox 10">
            <a:extLst>
              <a:ext uri="{FF2B5EF4-FFF2-40B4-BE49-F238E27FC236}">
                <a16:creationId xmlns:a16="http://schemas.microsoft.com/office/drawing/2014/main" id="{1344C025-B1A4-4ABC-C4D5-D32B917B5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7883525"/>
            <a:ext cx="6196013" cy="7080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Hepatitis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1284</Words>
  <Application>Microsoft Office PowerPoint</Application>
  <PresentationFormat>On-screen Show (4:3)</PresentationFormat>
  <Paragraphs>203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 Making Proud Choices Posters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Human Ecology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of MPC 2016 Posters</dc:title>
  <dc:creator>Amy Breese</dc:creator>
  <cp:lastModifiedBy>Karen Schantz</cp:lastModifiedBy>
  <cp:revision>70</cp:revision>
  <dcterms:created xsi:type="dcterms:W3CDTF">2012-08-29T13:17:49Z</dcterms:created>
  <dcterms:modified xsi:type="dcterms:W3CDTF">2023-06-13T21:40:55Z</dcterms:modified>
</cp:coreProperties>
</file>