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2" r:id="rId1"/>
  </p:sldMasterIdLst>
  <p:notesMasterIdLst>
    <p:notesMasterId r:id="rId72"/>
  </p:notesMasterIdLst>
  <p:handoutMasterIdLst>
    <p:handoutMasterId r:id="rId73"/>
  </p:handoutMasterIdLst>
  <p:sldIdLst>
    <p:sldId id="256" r:id="rId2"/>
    <p:sldId id="389" r:id="rId3"/>
    <p:sldId id="379" r:id="rId4"/>
    <p:sldId id="366" r:id="rId5"/>
    <p:sldId id="344" r:id="rId6"/>
    <p:sldId id="259" r:id="rId7"/>
    <p:sldId id="278" r:id="rId8"/>
    <p:sldId id="374" r:id="rId9"/>
    <p:sldId id="373" r:id="rId10"/>
    <p:sldId id="375" r:id="rId11"/>
    <p:sldId id="376" r:id="rId12"/>
    <p:sldId id="348" r:id="rId13"/>
    <p:sldId id="283" r:id="rId14"/>
    <p:sldId id="388" r:id="rId15"/>
    <p:sldId id="281" r:id="rId16"/>
    <p:sldId id="284" r:id="rId17"/>
    <p:sldId id="286" r:id="rId18"/>
    <p:sldId id="377" r:id="rId19"/>
    <p:sldId id="289" r:id="rId20"/>
    <p:sldId id="310" r:id="rId21"/>
    <p:sldId id="342" r:id="rId22"/>
    <p:sldId id="294" r:id="rId23"/>
    <p:sldId id="312" r:id="rId24"/>
    <p:sldId id="367" r:id="rId25"/>
    <p:sldId id="365" r:id="rId26"/>
    <p:sldId id="372" r:id="rId27"/>
    <p:sldId id="322" r:id="rId28"/>
    <p:sldId id="324" r:id="rId29"/>
    <p:sldId id="380" r:id="rId30"/>
    <p:sldId id="316" r:id="rId31"/>
    <p:sldId id="314" r:id="rId32"/>
    <p:sldId id="349" r:id="rId33"/>
    <p:sldId id="330" r:id="rId34"/>
    <p:sldId id="319" r:id="rId35"/>
    <p:sldId id="325" r:id="rId36"/>
    <p:sldId id="326" r:id="rId37"/>
    <p:sldId id="327" r:id="rId38"/>
    <p:sldId id="328" r:id="rId39"/>
    <p:sldId id="368" r:id="rId40"/>
    <p:sldId id="369" r:id="rId41"/>
    <p:sldId id="355" r:id="rId42"/>
    <p:sldId id="370" r:id="rId43"/>
    <p:sldId id="381" r:id="rId44"/>
    <p:sldId id="359" r:id="rId45"/>
    <p:sldId id="360" r:id="rId46"/>
    <p:sldId id="361" r:id="rId47"/>
    <p:sldId id="363" r:id="rId48"/>
    <p:sldId id="362" r:id="rId49"/>
    <p:sldId id="364" r:id="rId50"/>
    <p:sldId id="357" r:id="rId51"/>
    <p:sldId id="332" r:id="rId52"/>
    <p:sldId id="352" r:id="rId53"/>
    <p:sldId id="271" r:id="rId54"/>
    <p:sldId id="275" r:id="rId55"/>
    <p:sldId id="337" r:id="rId56"/>
    <p:sldId id="267" r:id="rId57"/>
    <p:sldId id="336" r:id="rId58"/>
    <p:sldId id="297" r:id="rId59"/>
    <p:sldId id="301" r:id="rId60"/>
    <p:sldId id="299" r:id="rId61"/>
    <p:sldId id="300" r:id="rId62"/>
    <p:sldId id="303" r:id="rId63"/>
    <p:sldId id="304" r:id="rId64"/>
    <p:sldId id="305" r:id="rId65"/>
    <p:sldId id="307" r:id="rId66"/>
    <p:sldId id="383" r:id="rId67"/>
    <p:sldId id="384" r:id="rId68"/>
    <p:sldId id="385" r:id="rId69"/>
    <p:sldId id="371" r:id="rId70"/>
    <p:sldId id="387" r:id="rId7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1152" y="58"/>
      </p:cViewPr>
      <p:guideLst/>
    </p:cSldViewPr>
  </p:slideViewPr>
  <p:notesTextViewPr>
    <p:cViewPr>
      <p:scale>
        <a:sx n="3" d="2"/>
        <a:sy n="3" d="2"/>
      </p:scale>
      <p:origin x="0" y="0"/>
    </p:cViewPr>
  </p:notesTextViewPr>
  <p:sorterViewPr>
    <p:cViewPr>
      <p:scale>
        <a:sx n="100" d="100"/>
        <a:sy n="100" d="100"/>
      </p:scale>
      <p:origin x="0" y="-20376"/>
    </p:cViewPr>
  </p:sorterViewPr>
  <p:notesViewPr>
    <p:cSldViewPr snapToGrid="0">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B97EE9-5F77-44EA-81C9-DD59A7E01DBC}"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975E0526-5DBD-47B3-B568-ED5564CD5EC9}">
      <dgm:prSet phldrT="[Text]"/>
      <dgm:spPr/>
      <dgm:t>
        <a:bodyPr/>
        <a:lstStyle/>
        <a:p>
          <a:r>
            <a:rPr lang="en-US" dirty="0"/>
            <a:t>Learning Disabilities</a:t>
          </a:r>
        </a:p>
      </dgm:t>
    </dgm:pt>
    <dgm:pt modelId="{1B7637AF-2279-4970-8D10-3AD13B46C5E1}" type="parTrans" cxnId="{3C1F2503-E9F8-4A54-9BBE-1F6EDE7C4E1E}">
      <dgm:prSet/>
      <dgm:spPr/>
      <dgm:t>
        <a:bodyPr/>
        <a:lstStyle/>
        <a:p>
          <a:endParaRPr lang="en-US"/>
        </a:p>
      </dgm:t>
    </dgm:pt>
    <dgm:pt modelId="{3D4EBC92-E05C-447C-8089-36CCA7EEDDDD}" type="sibTrans" cxnId="{3C1F2503-E9F8-4A54-9BBE-1F6EDE7C4E1E}">
      <dgm:prSet/>
      <dgm:spPr/>
      <dgm:t>
        <a:bodyPr/>
        <a:lstStyle/>
        <a:p>
          <a:endParaRPr lang="en-US"/>
        </a:p>
      </dgm:t>
    </dgm:pt>
    <dgm:pt modelId="{68AF4C9F-0F74-4B90-8E58-753601DE9582}">
      <dgm:prSet phldrT="[Text]"/>
      <dgm:spPr/>
      <dgm:t>
        <a:bodyPr/>
        <a:lstStyle/>
        <a:p>
          <a:r>
            <a:rPr lang="en-US" dirty="0"/>
            <a:t>Autism Spectrum Disorder</a:t>
          </a:r>
        </a:p>
      </dgm:t>
    </dgm:pt>
    <dgm:pt modelId="{707D1515-DABD-4848-9D94-1D501479D40F}" type="parTrans" cxnId="{82C62459-1FC2-41CD-8ACA-6196847E8A59}">
      <dgm:prSet/>
      <dgm:spPr/>
      <dgm:t>
        <a:bodyPr/>
        <a:lstStyle/>
        <a:p>
          <a:endParaRPr lang="en-US"/>
        </a:p>
      </dgm:t>
    </dgm:pt>
    <dgm:pt modelId="{D20419E6-A7D1-4414-8D6F-D396EC4BA893}" type="sibTrans" cxnId="{82C62459-1FC2-41CD-8ACA-6196847E8A59}">
      <dgm:prSet/>
      <dgm:spPr/>
      <dgm:t>
        <a:bodyPr/>
        <a:lstStyle/>
        <a:p>
          <a:endParaRPr lang="en-US"/>
        </a:p>
      </dgm:t>
    </dgm:pt>
    <dgm:pt modelId="{480DBC5F-96A2-424A-846D-88F19540C460}">
      <dgm:prSet phldrT="[Text]"/>
      <dgm:spPr/>
      <dgm:t>
        <a:bodyPr/>
        <a:lstStyle/>
        <a:p>
          <a:r>
            <a:rPr lang="en-US" dirty="0"/>
            <a:t>ADHD</a:t>
          </a:r>
        </a:p>
      </dgm:t>
    </dgm:pt>
    <dgm:pt modelId="{9F1822F8-93CD-4277-BABA-6258FB6487CE}" type="parTrans" cxnId="{5387E585-8176-4330-9692-8AE5EFAD7BAE}">
      <dgm:prSet/>
      <dgm:spPr/>
      <dgm:t>
        <a:bodyPr/>
        <a:lstStyle/>
        <a:p>
          <a:endParaRPr lang="en-US"/>
        </a:p>
      </dgm:t>
    </dgm:pt>
    <dgm:pt modelId="{D6F1909E-DD49-4D4B-A8CA-0B03D2DBF059}" type="sibTrans" cxnId="{5387E585-8176-4330-9692-8AE5EFAD7BAE}">
      <dgm:prSet/>
      <dgm:spPr/>
      <dgm:t>
        <a:bodyPr/>
        <a:lstStyle/>
        <a:p>
          <a:endParaRPr lang="en-US"/>
        </a:p>
      </dgm:t>
    </dgm:pt>
    <dgm:pt modelId="{40BBFA16-0056-4A60-90B8-96B6C4F428C6}">
      <dgm:prSet phldrT="[Text]"/>
      <dgm:spPr/>
      <dgm:t>
        <a:bodyPr/>
        <a:lstStyle/>
        <a:p>
          <a:r>
            <a:rPr lang="en-US" dirty="0"/>
            <a:t>Trauma</a:t>
          </a:r>
        </a:p>
      </dgm:t>
    </dgm:pt>
    <dgm:pt modelId="{2E162B5E-32E2-4243-A13C-918ADD04F640}" type="parTrans" cxnId="{B4AFB71B-5DA0-4CCB-97AF-CBCBA010D1A8}">
      <dgm:prSet/>
      <dgm:spPr/>
      <dgm:t>
        <a:bodyPr/>
        <a:lstStyle/>
        <a:p>
          <a:endParaRPr lang="en-US"/>
        </a:p>
      </dgm:t>
    </dgm:pt>
    <dgm:pt modelId="{21D9EA0A-22A3-45C9-8628-FF4CEED62A3B}" type="sibTrans" cxnId="{B4AFB71B-5DA0-4CCB-97AF-CBCBA010D1A8}">
      <dgm:prSet/>
      <dgm:spPr/>
      <dgm:t>
        <a:bodyPr/>
        <a:lstStyle/>
        <a:p>
          <a:endParaRPr lang="en-US"/>
        </a:p>
      </dgm:t>
    </dgm:pt>
    <dgm:pt modelId="{6DECC8E9-EECE-49EE-BB54-6724DBE4AE96}" type="pres">
      <dgm:prSet presAssocID="{8EB97EE9-5F77-44EA-81C9-DD59A7E01DBC}" presName="matrix" presStyleCnt="0">
        <dgm:presLayoutVars>
          <dgm:chMax val="1"/>
          <dgm:dir/>
          <dgm:resizeHandles val="exact"/>
        </dgm:presLayoutVars>
      </dgm:prSet>
      <dgm:spPr/>
    </dgm:pt>
    <dgm:pt modelId="{E333F9BE-D9E8-46E6-8328-AE9FC258A730}" type="pres">
      <dgm:prSet presAssocID="{8EB97EE9-5F77-44EA-81C9-DD59A7E01DBC}" presName="axisShape" presStyleLbl="bgShp" presStyleIdx="0" presStyleCnt="1"/>
      <dgm:spPr/>
    </dgm:pt>
    <dgm:pt modelId="{453DD4AA-19D5-49D1-803A-597486394787}" type="pres">
      <dgm:prSet presAssocID="{8EB97EE9-5F77-44EA-81C9-DD59A7E01DBC}" presName="rect1" presStyleLbl="node1" presStyleIdx="0" presStyleCnt="4">
        <dgm:presLayoutVars>
          <dgm:chMax val="0"/>
          <dgm:chPref val="0"/>
          <dgm:bulletEnabled val="1"/>
        </dgm:presLayoutVars>
      </dgm:prSet>
      <dgm:spPr/>
    </dgm:pt>
    <dgm:pt modelId="{ED31C6BE-C724-45D5-822B-B133647303C4}" type="pres">
      <dgm:prSet presAssocID="{8EB97EE9-5F77-44EA-81C9-DD59A7E01DBC}" presName="rect2" presStyleLbl="node1" presStyleIdx="1" presStyleCnt="4">
        <dgm:presLayoutVars>
          <dgm:chMax val="0"/>
          <dgm:chPref val="0"/>
          <dgm:bulletEnabled val="1"/>
        </dgm:presLayoutVars>
      </dgm:prSet>
      <dgm:spPr/>
    </dgm:pt>
    <dgm:pt modelId="{AC117B98-EA7D-426B-B3AA-BB5D2D6551BD}" type="pres">
      <dgm:prSet presAssocID="{8EB97EE9-5F77-44EA-81C9-DD59A7E01DBC}" presName="rect3" presStyleLbl="node1" presStyleIdx="2" presStyleCnt="4">
        <dgm:presLayoutVars>
          <dgm:chMax val="0"/>
          <dgm:chPref val="0"/>
          <dgm:bulletEnabled val="1"/>
        </dgm:presLayoutVars>
      </dgm:prSet>
      <dgm:spPr/>
    </dgm:pt>
    <dgm:pt modelId="{C75250ED-841A-4C14-A1CD-497CAB373015}" type="pres">
      <dgm:prSet presAssocID="{8EB97EE9-5F77-44EA-81C9-DD59A7E01DBC}" presName="rect4" presStyleLbl="node1" presStyleIdx="3" presStyleCnt="4">
        <dgm:presLayoutVars>
          <dgm:chMax val="0"/>
          <dgm:chPref val="0"/>
          <dgm:bulletEnabled val="1"/>
        </dgm:presLayoutVars>
      </dgm:prSet>
      <dgm:spPr/>
    </dgm:pt>
  </dgm:ptLst>
  <dgm:cxnLst>
    <dgm:cxn modelId="{3C1F2503-E9F8-4A54-9BBE-1F6EDE7C4E1E}" srcId="{8EB97EE9-5F77-44EA-81C9-DD59A7E01DBC}" destId="{975E0526-5DBD-47B3-B568-ED5564CD5EC9}" srcOrd="0" destOrd="0" parTransId="{1B7637AF-2279-4970-8D10-3AD13B46C5E1}" sibTransId="{3D4EBC92-E05C-447C-8089-36CCA7EEDDDD}"/>
    <dgm:cxn modelId="{B4AFB71B-5DA0-4CCB-97AF-CBCBA010D1A8}" srcId="{8EB97EE9-5F77-44EA-81C9-DD59A7E01DBC}" destId="{40BBFA16-0056-4A60-90B8-96B6C4F428C6}" srcOrd="3" destOrd="0" parTransId="{2E162B5E-32E2-4243-A13C-918ADD04F640}" sibTransId="{21D9EA0A-22A3-45C9-8628-FF4CEED62A3B}"/>
    <dgm:cxn modelId="{BD7DB021-9875-43C5-B9FD-0F98E329D31A}" type="presOf" srcId="{68AF4C9F-0F74-4B90-8E58-753601DE9582}" destId="{ED31C6BE-C724-45D5-822B-B133647303C4}" srcOrd="0" destOrd="0" presId="urn:microsoft.com/office/officeart/2005/8/layout/matrix2"/>
    <dgm:cxn modelId="{B2697A47-E7D6-41F4-BA3B-7E8E7DA508D5}" type="presOf" srcId="{8EB97EE9-5F77-44EA-81C9-DD59A7E01DBC}" destId="{6DECC8E9-EECE-49EE-BB54-6724DBE4AE96}" srcOrd="0" destOrd="0" presId="urn:microsoft.com/office/officeart/2005/8/layout/matrix2"/>
    <dgm:cxn modelId="{96F1EE69-260C-4E3D-91CC-E7BC2D85BAA2}" type="presOf" srcId="{480DBC5F-96A2-424A-846D-88F19540C460}" destId="{AC117B98-EA7D-426B-B3AA-BB5D2D6551BD}" srcOrd="0" destOrd="0" presId="urn:microsoft.com/office/officeart/2005/8/layout/matrix2"/>
    <dgm:cxn modelId="{EE14EA4B-D217-4928-96CC-953BFBBE44F5}" type="presOf" srcId="{975E0526-5DBD-47B3-B568-ED5564CD5EC9}" destId="{453DD4AA-19D5-49D1-803A-597486394787}" srcOrd="0" destOrd="0" presId="urn:microsoft.com/office/officeart/2005/8/layout/matrix2"/>
    <dgm:cxn modelId="{82C62459-1FC2-41CD-8ACA-6196847E8A59}" srcId="{8EB97EE9-5F77-44EA-81C9-DD59A7E01DBC}" destId="{68AF4C9F-0F74-4B90-8E58-753601DE9582}" srcOrd="1" destOrd="0" parTransId="{707D1515-DABD-4848-9D94-1D501479D40F}" sibTransId="{D20419E6-A7D1-4414-8D6F-D396EC4BA893}"/>
    <dgm:cxn modelId="{5387E585-8176-4330-9692-8AE5EFAD7BAE}" srcId="{8EB97EE9-5F77-44EA-81C9-DD59A7E01DBC}" destId="{480DBC5F-96A2-424A-846D-88F19540C460}" srcOrd="2" destOrd="0" parTransId="{9F1822F8-93CD-4277-BABA-6258FB6487CE}" sibTransId="{D6F1909E-DD49-4D4B-A8CA-0B03D2DBF059}"/>
    <dgm:cxn modelId="{618A029B-82AB-4194-A79A-7F376671E096}" type="presOf" srcId="{40BBFA16-0056-4A60-90B8-96B6C4F428C6}" destId="{C75250ED-841A-4C14-A1CD-497CAB373015}" srcOrd="0" destOrd="0" presId="urn:microsoft.com/office/officeart/2005/8/layout/matrix2"/>
    <dgm:cxn modelId="{F02176BF-A93B-49D9-A48E-6A4453FAB809}" type="presParOf" srcId="{6DECC8E9-EECE-49EE-BB54-6724DBE4AE96}" destId="{E333F9BE-D9E8-46E6-8328-AE9FC258A730}" srcOrd="0" destOrd="0" presId="urn:microsoft.com/office/officeart/2005/8/layout/matrix2"/>
    <dgm:cxn modelId="{0A9346A4-AD94-4822-9AC9-4B6DCD6C7B37}" type="presParOf" srcId="{6DECC8E9-EECE-49EE-BB54-6724DBE4AE96}" destId="{453DD4AA-19D5-49D1-803A-597486394787}" srcOrd="1" destOrd="0" presId="urn:microsoft.com/office/officeart/2005/8/layout/matrix2"/>
    <dgm:cxn modelId="{574B412A-6A53-401F-AB36-843FA1070F23}" type="presParOf" srcId="{6DECC8E9-EECE-49EE-BB54-6724DBE4AE96}" destId="{ED31C6BE-C724-45D5-822B-B133647303C4}" srcOrd="2" destOrd="0" presId="urn:microsoft.com/office/officeart/2005/8/layout/matrix2"/>
    <dgm:cxn modelId="{4F5850D7-A213-4DA5-9D27-7664E7AA0FB5}" type="presParOf" srcId="{6DECC8E9-EECE-49EE-BB54-6724DBE4AE96}" destId="{AC117B98-EA7D-426B-B3AA-BB5D2D6551BD}" srcOrd="3" destOrd="0" presId="urn:microsoft.com/office/officeart/2005/8/layout/matrix2"/>
    <dgm:cxn modelId="{92ABAF5D-4EA2-42B2-9FFB-0DC2C875EFB9}" type="presParOf" srcId="{6DECC8E9-EECE-49EE-BB54-6724DBE4AE96}" destId="{C75250ED-841A-4C14-A1CD-497CAB373015}"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87F0F3-4B0F-407E-BB5F-412D1C6BA7E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284CA6BA-5467-4D29-AB13-7DBEEA1EE8D2}">
      <dgm:prSet phldrT="[Text]"/>
      <dgm:spPr>
        <a:solidFill>
          <a:srgbClr val="CC6600"/>
        </a:solidFill>
      </dgm:spPr>
      <dgm:t>
        <a:bodyPr/>
        <a:lstStyle/>
        <a:p>
          <a:r>
            <a:rPr lang="en-US" dirty="0"/>
            <a:t>Guiding Principles</a:t>
          </a:r>
        </a:p>
      </dgm:t>
    </dgm:pt>
    <dgm:pt modelId="{85BA8638-62AD-4654-926F-580AD7952A7E}" type="parTrans" cxnId="{7816B461-B30C-4F14-BE5A-883C391D5139}">
      <dgm:prSet/>
      <dgm:spPr/>
      <dgm:t>
        <a:bodyPr/>
        <a:lstStyle/>
        <a:p>
          <a:endParaRPr lang="en-US"/>
        </a:p>
      </dgm:t>
    </dgm:pt>
    <dgm:pt modelId="{622332E6-8E93-4EA9-A9CC-D57F76359EC1}" type="sibTrans" cxnId="{7816B461-B30C-4F14-BE5A-883C391D5139}">
      <dgm:prSet/>
      <dgm:spPr/>
      <dgm:t>
        <a:bodyPr/>
        <a:lstStyle/>
        <a:p>
          <a:endParaRPr lang="en-US"/>
        </a:p>
      </dgm:t>
    </dgm:pt>
    <dgm:pt modelId="{BEEDEC13-4BFE-40B0-9D50-AA7C06572A3D}">
      <dgm:prSet phldrT="[Text]" custT="1"/>
      <dgm:spPr>
        <a:solidFill>
          <a:schemeClr val="accent1"/>
        </a:solidFill>
      </dgm:spPr>
      <dgm:t>
        <a:bodyPr/>
        <a:lstStyle/>
        <a:p>
          <a:r>
            <a:rPr lang="en-US" sz="1800" b="1" dirty="0"/>
            <a:t>Safety</a:t>
          </a:r>
        </a:p>
      </dgm:t>
    </dgm:pt>
    <dgm:pt modelId="{1395C37B-14E3-4BC6-A5DC-608F4E9EE9AD}" type="parTrans" cxnId="{BFB6CB3B-3833-46A1-9ACE-7E74E69EA97F}">
      <dgm:prSet/>
      <dgm:spPr/>
      <dgm:t>
        <a:bodyPr/>
        <a:lstStyle/>
        <a:p>
          <a:endParaRPr lang="en-US"/>
        </a:p>
      </dgm:t>
    </dgm:pt>
    <dgm:pt modelId="{B1C2AEE3-0099-4284-BC3C-D521DC82EB6D}" type="sibTrans" cxnId="{BFB6CB3B-3833-46A1-9ACE-7E74E69EA97F}">
      <dgm:prSet/>
      <dgm:spPr/>
      <dgm:t>
        <a:bodyPr/>
        <a:lstStyle/>
        <a:p>
          <a:endParaRPr lang="en-US"/>
        </a:p>
      </dgm:t>
    </dgm:pt>
    <dgm:pt modelId="{DF299831-F20D-46D3-AD85-48DA9847A20E}">
      <dgm:prSet phldrT="[Text]" custT="1"/>
      <dgm:spPr/>
      <dgm:t>
        <a:bodyPr/>
        <a:lstStyle/>
        <a:p>
          <a:r>
            <a:rPr lang="en-US" sz="1800" b="1" dirty="0"/>
            <a:t>Trustworthiness</a:t>
          </a:r>
        </a:p>
      </dgm:t>
    </dgm:pt>
    <dgm:pt modelId="{5FF7E7BB-DE20-4EC8-BB21-74FB9B4A58CE}" type="parTrans" cxnId="{644C4E6B-F202-476B-9687-F1886E3140C3}">
      <dgm:prSet/>
      <dgm:spPr/>
      <dgm:t>
        <a:bodyPr/>
        <a:lstStyle/>
        <a:p>
          <a:endParaRPr lang="en-US"/>
        </a:p>
      </dgm:t>
    </dgm:pt>
    <dgm:pt modelId="{92B22206-3618-4855-A4BD-AC16D6A75EF6}" type="sibTrans" cxnId="{644C4E6B-F202-476B-9687-F1886E3140C3}">
      <dgm:prSet/>
      <dgm:spPr/>
      <dgm:t>
        <a:bodyPr/>
        <a:lstStyle/>
        <a:p>
          <a:endParaRPr lang="en-US"/>
        </a:p>
      </dgm:t>
    </dgm:pt>
    <dgm:pt modelId="{8E9F29FB-D890-4D79-AE09-DE942505E60F}">
      <dgm:prSet phldrT="[Text]" custT="1"/>
      <dgm:spPr/>
      <dgm:t>
        <a:bodyPr/>
        <a:lstStyle/>
        <a:p>
          <a:r>
            <a:rPr lang="en-US" sz="1800" b="1" dirty="0"/>
            <a:t>Choice</a:t>
          </a:r>
        </a:p>
      </dgm:t>
    </dgm:pt>
    <dgm:pt modelId="{9AAA6006-1943-4772-B5EE-1C29165058CD}" type="parTrans" cxnId="{DAC1EF4E-B7B3-4D0A-9EE2-3194312395C4}">
      <dgm:prSet/>
      <dgm:spPr/>
      <dgm:t>
        <a:bodyPr/>
        <a:lstStyle/>
        <a:p>
          <a:endParaRPr lang="en-US"/>
        </a:p>
      </dgm:t>
    </dgm:pt>
    <dgm:pt modelId="{A1B12005-10B9-4512-B548-128F8CB8A41C}" type="sibTrans" cxnId="{DAC1EF4E-B7B3-4D0A-9EE2-3194312395C4}">
      <dgm:prSet/>
      <dgm:spPr/>
      <dgm:t>
        <a:bodyPr/>
        <a:lstStyle/>
        <a:p>
          <a:endParaRPr lang="en-US"/>
        </a:p>
      </dgm:t>
    </dgm:pt>
    <dgm:pt modelId="{6D36B18F-4473-4EA7-8427-8C3E0CF4D96B}">
      <dgm:prSet phldrT="[Text]" custT="1"/>
      <dgm:spPr/>
      <dgm:t>
        <a:bodyPr/>
        <a:lstStyle/>
        <a:p>
          <a:r>
            <a:rPr lang="en-US" sz="1800" b="1" dirty="0"/>
            <a:t>Consider Culture, History, Gender</a:t>
          </a:r>
        </a:p>
      </dgm:t>
    </dgm:pt>
    <dgm:pt modelId="{F61B1F9D-3566-427C-AA29-8E38D7A61094}" type="parTrans" cxnId="{8E462DD2-09FC-4721-9629-E2E779BC8924}">
      <dgm:prSet/>
      <dgm:spPr/>
      <dgm:t>
        <a:bodyPr/>
        <a:lstStyle/>
        <a:p>
          <a:endParaRPr lang="en-US"/>
        </a:p>
      </dgm:t>
    </dgm:pt>
    <dgm:pt modelId="{58161C4C-5491-48C7-85BD-5D1467B5C446}" type="sibTrans" cxnId="{8E462DD2-09FC-4721-9629-E2E779BC8924}">
      <dgm:prSet/>
      <dgm:spPr/>
      <dgm:t>
        <a:bodyPr/>
        <a:lstStyle/>
        <a:p>
          <a:endParaRPr lang="en-US"/>
        </a:p>
      </dgm:t>
    </dgm:pt>
    <dgm:pt modelId="{8E1226ED-66BD-4244-A8D8-6DF77555C98F}">
      <dgm:prSet phldrT="[Text]" custT="1"/>
      <dgm:spPr/>
      <dgm:t>
        <a:bodyPr/>
        <a:lstStyle/>
        <a:p>
          <a:r>
            <a:rPr lang="en-US" sz="1800" b="1" dirty="0"/>
            <a:t>Collaboration</a:t>
          </a:r>
        </a:p>
      </dgm:t>
    </dgm:pt>
    <dgm:pt modelId="{B9CF7981-6923-42D5-858F-FEA3CE3140CB}" type="parTrans" cxnId="{E705AD7B-D27E-4B6F-B65F-EE655C3218BC}">
      <dgm:prSet/>
      <dgm:spPr/>
      <dgm:t>
        <a:bodyPr/>
        <a:lstStyle/>
        <a:p>
          <a:endParaRPr lang="en-US"/>
        </a:p>
      </dgm:t>
    </dgm:pt>
    <dgm:pt modelId="{44EA295A-23B1-4C86-B22D-CC550A958EE6}" type="sibTrans" cxnId="{E705AD7B-D27E-4B6F-B65F-EE655C3218BC}">
      <dgm:prSet/>
      <dgm:spPr/>
      <dgm:t>
        <a:bodyPr/>
        <a:lstStyle/>
        <a:p>
          <a:endParaRPr lang="en-US"/>
        </a:p>
      </dgm:t>
    </dgm:pt>
    <dgm:pt modelId="{ED46B480-DB40-4E69-B67D-C572E5DD2918}">
      <dgm:prSet phldrT="[Text]" custT="1"/>
      <dgm:spPr/>
      <dgm:t>
        <a:bodyPr/>
        <a:lstStyle/>
        <a:p>
          <a:r>
            <a:rPr lang="en-US" sz="1800" b="1" dirty="0"/>
            <a:t>Empowerment</a:t>
          </a:r>
        </a:p>
      </dgm:t>
    </dgm:pt>
    <dgm:pt modelId="{C381A78B-97DF-4AAF-B986-890993696634}" type="parTrans" cxnId="{586A7268-18E0-40A4-BDE6-7C20B6827D28}">
      <dgm:prSet/>
      <dgm:spPr/>
      <dgm:t>
        <a:bodyPr/>
        <a:lstStyle/>
        <a:p>
          <a:endParaRPr lang="en-US"/>
        </a:p>
      </dgm:t>
    </dgm:pt>
    <dgm:pt modelId="{B43C419C-EEF7-49B5-8DEF-26BA8B7E89B5}" type="sibTrans" cxnId="{586A7268-18E0-40A4-BDE6-7C20B6827D28}">
      <dgm:prSet/>
      <dgm:spPr/>
      <dgm:t>
        <a:bodyPr/>
        <a:lstStyle/>
        <a:p>
          <a:endParaRPr lang="en-US"/>
        </a:p>
      </dgm:t>
    </dgm:pt>
    <dgm:pt modelId="{E324CC08-A1F4-488D-B553-245013486236}" type="pres">
      <dgm:prSet presAssocID="{CF87F0F3-4B0F-407E-BB5F-412D1C6BA7E4}" presName="Name0" presStyleCnt="0">
        <dgm:presLayoutVars>
          <dgm:chMax val="1"/>
          <dgm:chPref val="1"/>
          <dgm:dir/>
          <dgm:animOne val="branch"/>
          <dgm:animLvl val="lvl"/>
        </dgm:presLayoutVars>
      </dgm:prSet>
      <dgm:spPr/>
    </dgm:pt>
    <dgm:pt modelId="{FAB16E3F-8D2B-44AB-AB98-6AB277E0F31F}" type="pres">
      <dgm:prSet presAssocID="{284CA6BA-5467-4D29-AB13-7DBEEA1EE8D2}" presName="Parent" presStyleLbl="node0" presStyleIdx="0" presStyleCnt="1">
        <dgm:presLayoutVars>
          <dgm:chMax val="6"/>
          <dgm:chPref val="6"/>
        </dgm:presLayoutVars>
      </dgm:prSet>
      <dgm:spPr/>
    </dgm:pt>
    <dgm:pt modelId="{61971B37-2D6C-4CE4-9E01-54337F99F119}" type="pres">
      <dgm:prSet presAssocID="{BEEDEC13-4BFE-40B0-9D50-AA7C06572A3D}" presName="Accent1" presStyleCnt="0"/>
      <dgm:spPr/>
    </dgm:pt>
    <dgm:pt modelId="{F19327DD-8831-4D09-B1EF-29A019978E60}" type="pres">
      <dgm:prSet presAssocID="{BEEDEC13-4BFE-40B0-9D50-AA7C06572A3D}" presName="Accent" presStyleLbl="bgShp" presStyleIdx="0" presStyleCnt="6"/>
      <dgm:spPr/>
    </dgm:pt>
    <dgm:pt modelId="{1855837C-AFEC-46B4-9F12-692E37EF4A28}" type="pres">
      <dgm:prSet presAssocID="{BEEDEC13-4BFE-40B0-9D50-AA7C06572A3D}" presName="Child1" presStyleLbl="node1" presStyleIdx="0" presStyleCnt="6">
        <dgm:presLayoutVars>
          <dgm:chMax val="0"/>
          <dgm:chPref val="0"/>
          <dgm:bulletEnabled val="1"/>
        </dgm:presLayoutVars>
      </dgm:prSet>
      <dgm:spPr/>
    </dgm:pt>
    <dgm:pt modelId="{4D27E086-4545-42DF-A5C8-9F5D9B99F572}" type="pres">
      <dgm:prSet presAssocID="{DF299831-F20D-46D3-AD85-48DA9847A20E}" presName="Accent2" presStyleCnt="0"/>
      <dgm:spPr/>
    </dgm:pt>
    <dgm:pt modelId="{AD51EC1F-A9F9-4446-B41B-FE0AC846E23F}" type="pres">
      <dgm:prSet presAssocID="{DF299831-F20D-46D3-AD85-48DA9847A20E}" presName="Accent" presStyleLbl="bgShp" presStyleIdx="1" presStyleCnt="6"/>
      <dgm:spPr/>
    </dgm:pt>
    <dgm:pt modelId="{196A5EEB-E87D-45DD-A328-7BAD6479CF1F}" type="pres">
      <dgm:prSet presAssocID="{DF299831-F20D-46D3-AD85-48DA9847A20E}" presName="Child2" presStyleLbl="node1" presStyleIdx="1" presStyleCnt="6">
        <dgm:presLayoutVars>
          <dgm:chMax val="0"/>
          <dgm:chPref val="0"/>
          <dgm:bulletEnabled val="1"/>
        </dgm:presLayoutVars>
      </dgm:prSet>
      <dgm:spPr/>
    </dgm:pt>
    <dgm:pt modelId="{D05DA0CC-35BA-46C8-BBC2-89D768020006}" type="pres">
      <dgm:prSet presAssocID="{8E9F29FB-D890-4D79-AE09-DE942505E60F}" presName="Accent3" presStyleCnt="0"/>
      <dgm:spPr/>
    </dgm:pt>
    <dgm:pt modelId="{B7E5BF73-BC04-4431-85A2-3CDB747EB1DC}" type="pres">
      <dgm:prSet presAssocID="{8E9F29FB-D890-4D79-AE09-DE942505E60F}" presName="Accent" presStyleLbl="bgShp" presStyleIdx="2" presStyleCnt="6"/>
      <dgm:spPr/>
    </dgm:pt>
    <dgm:pt modelId="{6D6A79F6-31BA-49BD-A873-9ECE1D46C6BB}" type="pres">
      <dgm:prSet presAssocID="{8E9F29FB-D890-4D79-AE09-DE942505E60F}" presName="Child3" presStyleLbl="node1" presStyleIdx="2" presStyleCnt="6">
        <dgm:presLayoutVars>
          <dgm:chMax val="0"/>
          <dgm:chPref val="0"/>
          <dgm:bulletEnabled val="1"/>
        </dgm:presLayoutVars>
      </dgm:prSet>
      <dgm:spPr/>
    </dgm:pt>
    <dgm:pt modelId="{DDFB55E0-1F33-4BF9-8889-2E17B2DC58A1}" type="pres">
      <dgm:prSet presAssocID="{6D36B18F-4473-4EA7-8427-8C3E0CF4D96B}" presName="Accent4" presStyleCnt="0"/>
      <dgm:spPr/>
    </dgm:pt>
    <dgm:pt modelId="{45727F8B-5983-4E3C-8E02-174FBCB02B3B}" type="pres">
      <dgm:prSet presAssocID="{6D36B18F-4473-4EA7-8427-8C3E0CF4D96B}" presName="Accent" presStyleLbl="bgShp" presStyleIdx="3" presStyleCnt="6"/>
      <dgm:spPr/>
    </dgm:pt>
    <dgm:pt modelId="{8BE47EFC-4334-4977-926A-2BD423D1D0EA}" type="pres">
      <dgm:prSet presAssocID="{6D36B18F-4473-4EA7-8427-8C3E0CF4D96B}" presName="Child4" presStyleLbl="node1" presStyleIdx="3" presStyleCnt="6">
        <dgm:presLayoutVars>
          <dgm:chMax val="0"/>
          <dgm:chPref val="0"/>
          <dgm:bulletEnabled val="1"/>
        </dgm:presLayoutVars>
      </dgm:prSet>
      <dgm:spPr/>
    </dgm:pt>
    <dgm:pt modelId="{5D7E779D-ECFB-4688-98FD-321852B8CF52}" type="pres">
      <dgm:prSet presAssocID="{8E1226ED-66BD-4244-A8D8-6DF77555C98F}" presName="Accent5" presStyleCnt="0"/>
      <dgm:spPr/>
    </dgm:pt>
    <dgm:pt modelId="{94859559-C196-4272-8724-0F51C59A82B9}" type="pres">
      <dgm:prSet presAssocID="{8E1226ED-66BD-4244-A8D8-6DF77555C98F}" presName="Accent" presStyleLbl="bgShp" presStyleIdx="4" presStyleCnt="6"/>
      <dgm:spPr/>
    </dgm:pt>
    <dgm:pt modelId="{D0CABEC7-4366-48C0-8FF9-C5CBB0AEA55D}" type="pres">
      <dgm:prSet presAssocID="{8E1226ED-66BD-4244-A8D8-6DF77555C98F}" presName="Child5" presStyleLbl="node1" presStyleIdx="4" presStyleCnt="6">
        <dgm:presLayoutVars>
          <dgm:chMax val="0"/>
          <dgm:chPref val="0"/>
          <dgm:bulletEnabled val="1"/>
        </dgm:presLayoutVars>
      </dgm:prSet>
      <dgm:spPr/>
    </dgm:pt>
    <dgm:pt modelId="{8DC9BA18-8A38-4860-846E-DAA7B72B5874}" type="pres">
      <dgm:prSet presAssocID="{ED46B480-DB40-4E69-B67D-C572E5DD2918}" presName="Accent6" presStyleCnt="0"/>
      <dgm:spPr/>
    </dgm:pt>
    <dgm:pt modelId="{09349825-14C5-4DC7-A0D8-B40D40C85019}" type="pres">
      <dgm:prSet presAssocID="{ED46B480-DB40-4E69-B67D-C572E5DD2918}" presName="Accent" presStyleLbl="bgShp" presStyleIdx="5" presStyleCnt="6"/>
      <dgm:spPr/>
    </dgm:pt>
    <dgm:pt modelId="{0F660C9F-9FF2-4384-86C2-AB1429F88FB2}" type="pres">
      <dgm:prSet presAssocID="{ED46B480-DB40-4E69-B67D-C572E5DD2918}" presName="Child6" presStyleLbl="node1" presStyleIdx="5" presStyleCnt="6">
        <dgm:presLayoutVars>
          <dgm:chMax val="0"/>
          <dgm:chPref val="0"/>
          <dgm:bulletEnabled val="1"/>
        </dgm:presLayoutVars>
      </dgm:prSet>
      <dgm:spPr/>
    </dgm:pt>
  </dgm:ptLst>
  <dgm:cxnLst>
    <dgm:cxn modelId="{F1A9DD00-F2C6-414B-B385-EEC5AF6DA4EC}" type="presOf" srcId="{8E9F29FB-D890-4D79-AE09-DE942505E60F}" destId="{6D6A79F6-31BA-49BD-A873-9ECE1D46C6BB}" srcOrd="0" destOrd="0" presId="urn:microsoft.com/office/officeart/2011/layout/HexagonRadial"/>
    <dgm:cxn modelId="{EF893B0C-EB70-40B9-857A-6B25057065E7}" type="presOf" srcId="{6D36B18F-4473-4EA7-8427-8C3E0CF4D96B}" destId="{8BE47EFC-4334-4977-926A-2BD423D1D0EA}" srcOrd="0" destOrd="0" presId="urn:microsoft.com/office/officeart/2011/layout/HexagonRadial"/>
    <dgm:cxn modelId="{AC091810-2743-4559-9E52-1DDCC5C2F986}" type="presOf" srcId="{DF299831-F20D-46D3-AD85-48DA9847A20E}" destId="{196A5EEB-E87D-45DD-A328-7BAD6479CF1F}" srcOrd="0" destOrd="0" presId="urn:microsoft.com/office/officeart/2011/layout/HexagonRadial"/>
    <dgm:cxn modelId="{F159C814-8FBD-401E-B323-9B69E9DB7144}" type="presOf" srcId="{BEEDEC13-4BFE-40B0-9D50-AA7C06572A3D}" destId="{1855837C-AFEC-46B4-9F12-692E37EF4A28}" srcOrd="0" destOrd="0" presId="urn:microsoft.com/office/officeart/2011/layout/HexagonRadial"/>
    <dgm:cxn modelId="{BFB6CB3B-3833-46A1-9ACE-7E74E69EA97F}" srcId="{284CA6BA-5467-4D29-AB13-7DBEEA1EE8D2}" destId="{BEEDEC13-4BFE-40B0-9D50-AA7C06572A3D}" srcOrd="0" destOrd="0" parTransId="{1395C37B-14E3-4BC6-A5DC-608F4E9EE9AD}" sibTransId="{B1C2AEE3-0099-4284-BC3C-D521DC82EB6D}"/>
    <dgm:cxn modelId="{7816B461-B30C-4F14-BE5A-883C391D5139}" srcId="{CF87F0F3-4B0F-407E-BB5F-412D1C6BA7E4}" destId="{284CA6BA-5467-4D29-AB13-7DBEEA1EE8D2}" srcOrd="0" destOrd="0" parTransId="{85BA8638-62AD-4654-926F-580AD7952A7E}" sibTransId="{622332E6-8E93-4EA9-A9CC-D57F76359EC1}"/>
    <dgm:cxn modelId="{586A7268-18E0-40A4-BDE6-7C20B6827D28}" srcId="{284CA6BA-5467-4D29-AB13-7DBEEA1EE8D2}" destId="{ED46B480-DB40-4E69-B67D-C572E5DD2918}" srcOrd="5" destOrd="0" parTransId="{C381A78B-97DF-4AAF-B986-890993696634}" sibTransId="{B43C419C-EEF7-49B5-8DEF-26BA8B7E89B5}"/>
    <dgm:cxn modelId="{644C4E6B-F202-476B-9687-F1886E3140C3}" srcId="{284CA6BA-5467-4D29-AB13-7DBEEA1EE8D2}" destId="{DF299831-F20D-46D3-AD85-48DA9847A20E}" srcOrd="1" destOrd="0" parTransId="{5FF7E7BB-DE20-4EC8-BB21-74FB9B4A58CE}" sibTransId="{92B22206-3618-4855-A4BD-AC16D6A75EF6}"/>
    <dgm:cxn modelId="{DAC1EF4E-B7B3-4D0A-9EE2-3194312395C4}" srcId="{284CA6BA-5467-4D29-AB13-7DBEEA1EE8D2}" destId="{8E9F29FB-D890-4D79-AE09-DE942505E60F}" srcOrd="2" destOrd="0" parTransId="{9AAA6006-1943-4772-B5EE-1C29165058CD}" sibTransId="{A1B12005-10B9-4512-B548-128F8CB8A41C}"/>
    <dgm:cxn modelId="{E705AD7B-D27E-4B6F-B65F-EE655C3218BC}" srcId="{284CA6BA-5467-4D29-AB13-7DBEEA1EE8D2}" destId="{8E1226ED-66BD-4244-A8D8-6DF77555C98F}" srcOrd="4" destOrd="0" parTransId="{B9CF7981-6923-42D5-858F-FEA3CE3140CB}" sibTransId="{44EA295A-23B1-4C86-B22D-CC550A958EE6}"/>
    <dgm:cxn modelId="{C7BF1D9B-C7EF-43EB-A9DC-8B89764B9500}" type="presOf" srcId="{8E1226ED-66BD-4244-A8D8-6DF77555C98F}" destId="{D0CABEC7-4366-48C0-8FF9-C5CBB0AEA55D}" srcOrd="0" destOrd="0" presId="urn:microsoft.com/office/officeart/2011/layout/HexagonRadial"/>
    <dgm:cxn modelId="{61A082C9-1546-4590-8FD1-3F205A489EEE}" type="presOf" srcId="{ED46B480-DB40-4E69-B67D-C572E5DD2918}" destId="{0F660C9F-9FF2-4384-86C2-AB1429F88FB2}" srcOrd="0" destOrd="0" presId="urn:microsoft.com/office/officeart/2011/layout/HexagonRadial"/>
    <dgm:cxn modelId="{8E462DD2-09FC-4721-9629-E2E779BC8924}" srcId="{284CA6BA-5467-4D29-AB13-7DBEEA1EE8D2}" destId="{6D36B18F-4473-4EA7-8427-8C3E0CF4D96B}" srcOrd="3" destOrd="0" parTransId="{F61B1F9D-3566-427C-AA29-8E38D7A61094}" sibTransId="{58161C4C-5491-48C7-85BD-5D1467B5C446}"/>
    <dgm:cxn modelId="{D71D32EF-6760-4DDD-BFED-C705C8258D87}" type="presOf" srcId="{284CA6BA-5467-4D29-AB13-7DBEEA1EE8D2}" destId="{FAB16E3F-8D2B-44AB-AB98-6AB277E0F31F}" srcOrd="0" destOrd="0" presId="urn:microsoft.com/office/officeart/2011/layout/HexagonRadial"/>
    <dgm:cxn modelId="{1B4D57FA-1E2A-4B85-B7FC-8EE4172B8E08}" type="presOf" srcId="{CF87F0F3-4B0F-407E-BB5F-412D1C6BA7E4}" destId="{E324CC08-A1F4-488D-B553-245013486236}" srcOrd="0" destOrd="0" presId="urn:microsoft.com/office/officeart/2011/layout/HexagonRadial"/>
    <dgm:cxn modelId="{BF11E240-035A-4850-B7AF-6D22758ED6BE}" type="presParOf" srcId="{E324CC08-A1F4-488D-B553-245013486236}" destId="{FAB16E3F-8D2B-44AB-AB98-6AB277E0F31F}" srcOrd="0" destOrd="0" presId="urn:microsoft.com/office/officeart/2011/layout/HexagonRadial"/>
    <dgm:cxn modelId="{60E18CA8-33D0-419F-8D4D-BEAE7594EDF2}" type="presParOf" srcId="{E324CC08-A1F4-488D-B553-245013486236}" destId="{61971B37-2D6C-4CE4-9E01-54337F99F119}" srcOrd="1" destOrd="0" presId="urn:microsoft.com/office/officeart/2011/layout/HexagonRadial"/>
    <dgm:cxn modelId="{3BF4A13D-B5C7-46EA-A90E-81347E57C57C}" type="presParOf" srcId="{61971B37-2D6C-4CE4-9E01-54337F99F119}" destId="{F19327DD-8831-4D09-B1EF-29A019978E60}" srcOrd="0" destOrd="0" presId="urn:microsoft.com/office/officeart/2011/layout/HexagonRadial"/>
    <dgm:cxn modelId="{ABBB97DA-CF95-48EE-BF28-F7CB5372A18B}" type="presParOf" srcId="{E324CC08-A1F4-488D-B553-245013486236}" destId="{1855837C-AFEC-46B4-9F12-692E37EF4A28}" srcOrd="2" destOrd="0" presId="urn:microsoft.com/office/officeart/2011/layout/HexagonRadial"/>
    <dgm:cxn modelId="{9047F46B-07A6-4DBB-85D6-53E37D11CB16}" type="presParOf" srcId="{E324CC08-A1F4-488D-B553-245013486236}" destId="{4D27E086-4545-42DF-A5C8-9F5D9B99F572}" srcOrd="3" destOrd="0" presId="urn:microsoft.com/office/officeart/2011/layout/HexagonRadial"/>
    <dgm:cxn modelId="{1C9B1018-98D5-43C2-82BE-D737D5592732}" type="presParOf" srcId="{4D27E086-4545-42DF-A5C8-9F5D9B99F572}" destId="{AD51EC1F-A9F9-4446-B41B-FE0AC846E23F}" srcOrd="0" destOrd="0" presId="urn:microsoft.com/office/officeart/2011/layout/HexagonRadial"/>
    <dgm:cxn modelId="{2F09A7B2-8347-453B-80C5-0DB27561AA01}" type="presParOf" srcId="{E324CC08-A1F4-488D-B553-245013486236}" destId="{196A5EEB-E87D-45DD-A328-7BAD6479CF1F}" srcOrd="4" destOrd="0" presId="urn:microsoft.com/office/officeart/2011/layout/HexagonRadial"/>
    <dgm:cxn modelId="{7D244F6F-F173-4157-9B79-E3A406C05DA9}" type="presParOf" srcId="{E324CC08-A1F4-488D-B553-245013486236}" destId="{D05DA0CC-35BA-46C8-BBC2-89D768020006}" srcOrd="5" destOrd="0" presId="urn:microsoft.com/office/officeart/2011/layout/HexagonRadial"/>
    <dgm:cxn modelId="{2ABA1AF4-C77B-48AD-94C0-D62C5FA5CAF0}" type="presParOf" srcId="{D05DA0CC-35BA-46C8-BBC2-89D768020006}" destId="{B7E5BF73-BC04-4431-85A2-3CDB747EB1DC}" srcOrd="0" destOrd="0" presId="urn:microsoft.com/office/officeart/2011/layout/HexagonRadial"/>
    <dgm:cxn modelId="{AC21703B-4C30-4E00-821A-23F2D1B78113}" type="presParOf" srcId="{E324CC08-A1F4-488D-B553-245013486236}" destId="{6D6A79F6-31BA-49BD-A873-9ECE1D46C6BB}" srcOrd="6" destOrd="0" presId="urn:microsoft.com/office/officeart/2011/layout/HexagonRadial"/>
    <dgm:cxn modelId="{79A4DC08-BF17-4C32-8767-6F197936F35E}" type="presParOf" srcId="{E324CC08-A1F4-488D-B553-245013486236}" destId="{DDFB55E0-1F33-4BF9-8889-2E17B2DC58A1}" srcOrd="7" destOrd="0" presId="urn:microsoft.com/office/officeart/2011/layout/HexagonRadial"/>
    <dgm:cxn modelId="{3A1AD5C8-6E28-443B-A3DC-2F1230E3D0EB}" type="presParOf" srcId="{DDFB55E0-1F33-4BF9-8889-2E17B2DC58A1}" destId="{45727F8B-5983-4E3C-8E02-174FBCB02B3B}" srcOrd="0" destOrd="0" presId="urn:microsoft.com/office/officeart/2011/layout/HexagonRadial"/>
    <dgm:cxn modelId="{6218F3AC-291A-4051-9CBC-05EEA01EFC69}" type="presParOf" srcId="{E324CC08-A1F4-488D-B553-245013486236}" destId="{8BE47EFC-4334-4977-926A-2BD423D1D0EA}" srcOrd="8" destOrd="0" presId="urn:microsoft.com/office/officeart/2011/layout/HexagonRadial"/>
    <dgm:cxn modelId="{53E45E89-89CF-4A99-8CC7-DD415B67AC74}" type="presParOf" srcId="{E324CC08-A1F4-488D-B553-245013486236}" destId="{5D7E779D-ECFB-4688-98FD-321852B8CF52}" srcOrd="9" destOrd="0" presId="urn:microsoft.com/office/officeart/2011/layout/HexagonRadial"/>
    <dgm:cxn modelId="{B1C7D147-AF0C-4B6B-BF54-E436FBBB983E}" type="presParOf" srcId="{5D7E779D-ECFB-4688-98FD-321852B8CF52}" destId="{94859559-C196-4272-8724-0F51C59A82B9}" srcOrd="0" destOrd="0" presId="urn:microsoft.com/office/officeart/2011/layout/HexagonRadial"/>
    <dgm:cxn modelId="{20B024DD-46AB-4489-A040-12FB7B33EDF9}" type="presParOf" srcId="{E324CC08-A1F4-488D-B553-245013486236}" destId="{D0CABEC7-4366-48C0-8FF9-C5CBB0AEA55D}" srcOrd="10" destOrd="0" presId="urn:microsoft.com/office/officeart/2011/layout/HexagonRadial"/>
    <dgm:cxn modelId="{167F30D6-DBEE-4A82-BFDC-04BEB3694049}" type="presParOf" srcId="{E324CC08-A1F4-488D-B553-245013486236}" destId="{8DC9BA18-8A38-4860-846E-DAA7B72B5874}" srcOrd="11" destOrd="0" presId="urn:microsoft.com/office/officeart/2011/layout/HexagonRadial"/>
    <dgm:cxn modelId="{DF2EDB2A-7272-4A8F-89AD-2A590B701EEB}" type="presParOf" srcId="{8DC9BA18-8A38-4860-846E-DAA7B72B5874}" destId="{09349825-14C5-4DC7-A0D8-B40D40C85019}" srcOrd="0" destOrd="0" presId="urn:microsoft.com/office/officeart/2011/layout/HexagonRadial"/>
    <dgm:cxn modelId="{F27754CC-520F-4E45-BD9C-E5451770DB37}" type="presParOf" srcId="{E324CC08-A1F4-488D-B553-245013486236}" destId="{0F660C9F-9FF2-4384-86C2-AB1429F88FB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F37B33-7688-4753-9398-A93419B7970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6B86E30-92E0-4DD9-B22F-F01928E4C394}">
      <dgm:prSet phldrT="[Text]"/>
      <dgm:spPr/>
      <dgm:t>
        <a:bodyPr/>
        <a:lstStyle/>
        <a:p>
          <a:r>
            <a:rPr lang="en-US" dirty="0"/>
            <a:t>Stress reduction</a:t>
          </a:r>
        </a:p>
      </dgm:t>
    </dgm:pt>
    <dgm:pt modelId="{B47B0480-11B8-4FDF-83A0-DB0C37B7F880}" type="parTrans" cxnId="{988732D0-EC52-47CE-B723-A0F64EFC34D6}">
      <dgm:prSet/>
      <dgm:spPr/>
      <dgm:t>
        <a:bodyPr/>
        <a:lstStyle/>
        <a:p>
          <a:endParaRPr lang="en-US"/>
        </a:p>
      </dgm:t>
    </dgm:pt>
    <dgm:pt modelId="{A4DC7B22-E0BE-45D1-9FE0-32C794ABBF15}" type="sibTrans" cxnId="{988732D0-EC52-47CE-B723-A0F64EFC34D6}">
      <dgm:prSet/>
      <dgm:spPr/>
      <dgm:t>
        <a:bodyPr/>
        <a:lstStyle/>
        <a:p>
          <a:endParaRPr lang="en-US"/>
        </a:p>
      </dgm:t>
    </dgm:pt>
    <dgm:pt modelId="{A3309C4A-FC82-42BB-AFA7-01879B399425}">
      <dgm:prSet phldrT="[Text]"/>
      <dgm:spPr/>
      <dgm:t>
        <a:bodyPr/>
        <a:lstStyle/>
        <a:p>
          <a:r>
            <a:rPr lang="en-US" dirty="0"/>
            <a:t>Attention</a:t>
          </a:r>
        </a:p>
      </dgm:t>
    </dgm:pt>
    <dgm:pt modelId="{5CBB9B0C-0529-428A-A0EF-7F56405900B2}" type="parTrans" cxnId="{EAACA19F-A11B-4DB4-8277-DEC5A4F9533E}">
      <dgm:prSet/>
      <dgm:spPr/>
      <dgm:t>
        <a:bodyPr/>
        <a:lstStyle/>
        <a:p>
          <a:endParaRPr lang="en-US"/>
        </a:p>
      </dgm:t>
    </dgm:pt>
    <dgm:pt modelId="{2FD3616B-7DE0-48DD-9E92-DB89CBD3DD7A}" type="sibTrans" cxnId="{EAACA19F-A11B-4DB4-8277-DEC5A4F9533E}">
      <dgm:prSet/>
      <dgm:spPr/>
      <dgm:t>
        <a:bodyPr/>
        <a:lstStyle/>
        <a:p>
          <a:endParaRPr lang="en-US"/>
        </a:p>
      </dgm:t>
    </dgm:pt>
    <dgm:pt modelId="{E2001DCE-5051-4533-8D57-671D48FAD2A0}">
      <dgm:prSet phldrT="[Text]"/>
      <dgm:spPr/>
      <dgm:t>
        <a:bodyPr/>
        <a:lstStyle/>
        <a:p>
          <a:r>
            <a:rPr lang="en-US" dirty="0"/>
            <a:t>Emotional control</a:t>
          </a:r>
        </a:p>
      </dgm:t>
    </dgm:pt>
    <dgm:pt modelId="{5C59D731-D0C4-4E48-B292-0084C8912486}" type="parTrans" cxnId="{6DD4C50B-6DAF-4FA8-BEA9-F572F6F418D7}">
      <dgm:prSet/>
      <dgm:spPr/>
      <dgm:t>
        <a:bodyPr/>
        <a:lstStyle/>
        <a:p>
          <a:endParaRPr lang="en-US"/>
        </a:p>
      </dgm:t>
    </dgm:pt>
    <dgm:pt modelId="{CD381A6F-7946-416F-8133-64ACD3FC51B1}" type="sibTrans" cxnId="{6DD4C50B-6DAF-4FA8-BEA9-F572F6F418D7}">
      <dgm:prSet/>
      <dgm:spPr/>
      <dgm:t>
        <a:bodyPr/>
        <a:lstStyle/>
        <a:p>
          <a:endParaRPr lang="en-US"/>
        </a:p>
      </dgm:t>
    </dgm:pt>
    <dgm:pt modelId="{4CAD1B0A-B86B-4962-BE5A-231F61AB66F1}">
      <dgm:prSet phldrT="[Text]"/>
      <dgm:spPr/>
      <dgm:t>
        <a:bodyPr/>
        <a:lstStyle/>
        <a:p>
          <a:r>
            <a:rPr lang="en-US" dirty="0"/>
            <a:t>Positive self-concept</a:t>
          </a:r>
        </a:p>
      </dgm:t>
    </dgm:pt>
    <dgm:pt modelId="{176CD5A4-AC74-4291-BF8B-E127B70CB600}" type="parTrans" cxnId="{F8E22AED-E3FE-41F3-8C81-1DB901EF3464}">
      <dgm:prSet/>
      <dgm:spPr/>
      <dgm:t>
        <a:bodyPr/>
        <a:lstStyle/>
        <a:p>
          <a:endParaRPr lang="en-US"/>
        </a:p>
      </dgm:t>
    </dgm:pt>
    <dgm:pt modelId="{BEAF5603-9E10-40EE-A542-547E559C465D}" type="sibTrans" cxnId="{F8E22AED-E3FE-41F3-8C81-1DB901EF3464}">
      <dgm:prSet/>
      <dgm:spPr/>
      <dgm:t>
        <a:bodyPr/>
        <a:lstStyle/>
        <a:p>
          <a:endParaRPr lang="en-US"/>
        </a:p>
      </dgm:t>
    </dgm:pt>
    <dgm:pt modelId="{06285E62-1923-45AA-B3AA-8B567A48EC8E}">
      <dgm:prSet phldrT="[Text]"/>
      <dgm:spPr/>
      <dgm:t>
        <a:bodyPr/>
        <a:lstStyle/>
        <a:p>
          <a:r>
            <a:rPr lang="en-US" dirty="0"/>
            <a:t>Positive Interactions</a:t>
          </a:r>
        </a:p>
      </dgm:t>
    </dgm:pt>
    <dgm:pt modelId="{249079EB-71B5-4E45-8069-DA6470991C2A}" type="parTrans" cxnId="{B5F9EEF7-9528-414B-8DF9-B1C8AC27F7CC}">
      <dgm:prSet/>
      <dgm:spPr/>
      <dgm:t>
        <a:bodyPr/>
        <a:lstStyle/>
        <a:p>
          <a:endParaRPr lang="en-US"/>
        </a:p>
      </dgm:t>
    </dgm:pt>
    <dgm:pt modelId="{9646A76D-4FBC-464C-B24D-88B8FEF25470}" type="sibTrans" cxnId="{B5F9EEF7-9528-414B-8DF9-B1C8AC27F7CC}">
      <dgm:prSet/>
      <dgm:spPr/>
      <dgm:t>
        <a:bodyPr/>
        <a:lstStyle/>
        <a:p>
          <a:endParaRPr lang="en-US"/>
        </a:p>
      </dgm:t>
    </dgm:pt>
    <dgm:pt modelId="{BD58908A-8866-4AEC-B50E-9DCEE191671E}" type="pres">
      <dgm:prSet presAssocID="{7EF37B33-7688-4753-9398-A93419B7970A}" presName="diagram" presStyleCnt="0">
        <dgm:presLayoutVars>
          <dgm:dir/>
          <dgm:resizeHandles val="exact"/>
        </dgm:presLayoutVars>
      </dgm:prSet>
      <dgm:spPr/>
    </dgm:pt>
    <dgm:pt modelId="{46325680-B5E9-402A-8264-008ABA0A17F8}" type="pres">
      <dgm:prSet presAssocID="{26B86E30-92E0-4DD9-B22F-F01928E4C394}" presName="node" presStyleLbl="node1" presStyleIdx="0" presStyleCnt="5">
        <dgm:presLayoutVars>
          <dgm:bulletEnabled val="1"/>
        </dgm:presLayoutVars>
      </dgm:prSet>
      <dgm:spPr/>
    </dgm:pt>
    <dgm:pt modelId="{B04207A5-5DF5-4E43-888C-3804D064CE73}" type="pres">
      <dgm:prSet presAssocID="{A4DC7B22-E0BE-45D1-9FE0-32C794ABBF15}" presName="sibTrans" presStyleCnt="0"/>
      <dgm:spPr/>
    </dgm:pt>
    <dgm:pt modelId="{103EF75B-B0B5-4A7F-9983-C7D277873A47}" type="pres">
      <dgm:prSet presAssocID="{A3309C4A-FC82-42BB-AFA7-01879B399425}" presName="node" presStyleLbl="node1" presStyleIdx="1" presStyleCnt="5">
        <dgm:presLayoutVars>
          <dgm:bulletEnabled val="1"/>
        </dgm:presLayoutVars>
      </dgm:prSet>
      <dgm:spPr/>
    </dgm:pt>
    <dgm:pt modelId="{2BCDCE9B-206B-4FB1-B151-484A78EF10E3}" type="pres">
      <dgm:prSet presAssocID="{2FD3616B-7DE0-48DD-9E92-DB89CBD3DD7A}" presName="sibTrans" presStyleCnt="0"/>
      <dgm:spPr/>
    </dgm:pt>
    <dgm:pt modelId="{C43B4F11-9777-4F07-AD20-687198DCB2DE}" type="pres">
      <dgm:prSet presAssocID="{E2001DCE-5051-4533-8D57-671D48FAD2A0}" presName="node" presStyleLbl="node1" presStyleIdx="2" presStyleCnt="5">
        <dgm:presLayoutVars>
          <dgm:bulletEnabled val="1"/>
        </dgm:presLayoutVars>
      </dgm:prSet>
      <dgm:spPr/>
    </dgm:pt>
    <dgm:pt modelId="{428B91B5-0E82-46E7-A369-B6D084A21F12}" type="pres">
      <dgm:prSet presAssocID="{CD381A6F-7946-416F-8133-64ACD3FC51B1}" presName="sibTrans" presStyleCnt="0"/>
      <dgm:spPr/>
    </dgm:pt>
    <dgm:pt modelId="{1E213A7A-0277-4179-B277-6BFD6A263F97}" type="pres">
      <dgm:prSet presAssocID="{4CAD1B0A-B86B-4962-BE5A-231F61AB66F1}" presName="node" presStyleLbl="node1" presStyleIdx="3" presStyleCnt="5">
        <dgm:presLayoutVars>
          <dgm:bulletEnabled val="1"/>
        </dgm:presLayoutVars>
      </dgm:prSet>
      <dgm:spPr/>
    </dgm:pt>
    <dgm:pt modelId="{86C524F1-183E-414E-B09E-896F91B4E768}" type="pres">
      <dgm:prSet presAssocID="{BEAF5603-9E10-40EE-A542-547E559C465D}" presName="sibTrans" presStyleCnt="0"/>
      <dgm:spPr/>
    </dgm:pt>
    <dgm:pt modelId="{B7F51309-7D6F-44BC-93CE-6B69AF85C376}" type="pres">
      <dgm:prSet presAssocID="{06285E62-1923-45AA-B3AA-8B567A48EC8E}" presName="node" presStyleLbl="node1" presStyleIdx="4" presStyleCnt="5">
        <dgm:presLayoutVars>
          <dgm:bulletEnabled val="1"/>
        </dgm:presLayoutVars>
      </dgm:prSet>
      <dgm:spPr/>
    </dgm:pt>
  </dgm:ptLst>
  <dgm:cxnLst>
    <dgm:cxn modelId="{6DD4C50B-6DAF-4FA8-BEA9-F572F6F418D7}" srcId="{7EF37B33-7688-4753-9398-A93419B7970A}" destId="{E2001DCE-5051-4533-8D57-671D48FAD2A0}" srcOrd="2" destOrd="0" parTransId="{5C59D731-D0C4-4E48-B292-0084C8912486}" sibTransId="{CD381A6F-7946-416F-8133-64ACD3FC51B1}"/>
    <dgm:cxn modelId="{2B71522D-5DEF-45A2-A8EC-3058C4D20F67}" type="presOf" srcId="{4CAD1B0A-B86B-4962-BE5A-231F61AB66F1}" destId="{1E213A7A-0277-4179-B277-6BFD6A263F97}" srcOrd="0" destOrd="0" presId="urn:microsoft.com/office/officeart/2005/8/layout/default"/>
    <dgm:cxn modelId="{583C1E31-7285-43CA-BDDB-795558CD54ED}" type="presOf" srcId="{E2001DCE-5051-4533-8D57-671D48FAD2A0}" destId="{C43B4F11-9777-4F07-AD20-687198DCB2DE}" srcOrd="0" destOrd="0" presId="urn:microsoft.com/office/officeart/2005/8/layout/default"/>
    <dgm:cxn modelId="{0AA83667-186F-439F-A90E-CA40F4DEF2A5}" type="presOf" srcId="{06285E62-1923-45AA-B3AA-8B567A48EC8E}" destId="{B7F51309-7D6F-44BC-93CE-6B69AF85C376}" srcOrd="0" destOrd="0" presId="urn:microsoft.com/office/officeart/2005/8/layout/default"/>
    <dgm:cxn modelId="{982E0A56-11C2-44EA-AE30-378293BA379A}" type="presOf" srcId="{A3309C4A-FC82-42BB-AFA7-01879B399425}" destId="{103EF75B-B0B5-4A7F-9983-C7D277873A47}" srcOrd="0" destOrd="0" presId="urn:microsoft.com/office/officeart/2005/8/layout/default"/>
    <dgm:cxn modelId="{0DD61B88-5A7D-4F17-B566-F20420A0450D}" type="presOf" srcId="{7EF37B33-7688-4753-9398-A93419B7970A}" destId="{BD58908A-8866-4AEC-B50E-9DCEE191671E}" srcOrd="0" destOrd="0" presId="urn:microsoft.com/office/officeart/2005/8/layout/default"/>
    <dgm:cxn modelId="{EAACA19F-A11B-4DB4-8277-DEC5A4F9533E}" srcId="{7EF37B33-7688-4753-9398-A93419B7970A}" destId="{A3309C4A-FC82-42BB-AFA7-01879B399425}" srcOrd="1" destOrd="0" parTransId="{5CBB9B0C-0529-428A-A0EF-7F56405900B2}" sibTransId="{2FD3616B-7DE0-48DD-9E92-DB89CBD3DD7A}"/>
    <dgm:cxn modelId="{F26693A3-0076-4778-9A54-BFF3083EBB63}" type="presOf" srcId="{26B86E30-92E0-4DD9-B22F-F01928E4C394}" destId="{46325680-B5E9-402A-8264-008ABA0A17F8}" srcOrd="0" destOrd="0" presId="urn:microsoft.com/office/officeart/2005/8/layout/default"/>
    <dgm:cxn modelId="{988732D0-EC52-47CE-B723-A0F64EFC34D6}" srcId="{7EF37B33-7688-4753-9398-A93419B7970A}" destId="{26B86E30-92E0-4DD9-B22F-F01928E4C394}" srcOrd="0" destOrd="0" parTransId="{B47B0480-11B8-4FDF-83A0-DB0C37B7F880}" sibTransId="{A4DC7B22-E0BE-45D1-9FE0-32C794ABBF15}"/>
    <dgm:cxn modelId="{F8E22AED-E3FE-41F3-8C81-1DB901EF3464}" srcId="{7EF37B33-7688-4753-9398-A93419B7970A}" destId="{4CAD1B0A-B86B-4962-BE5A-231F61AB66F1}" srcOrd="3" destOrd="0" parTransId="{176CD5A4-AC74-4291-BF8B-E127B70CB600}" sibTransId="{BEAF5603-9E10-40EE-A542-547E559C465D}"/>
    <dgm:cxn modelId="{B5F9EEF7-9528-414B-8DF9-B1C8AC27F7CC}" srcId="{7EF37B33-7688-4753-9398-A93419B7970A}" destId="{06285E62-1923-45AA-B3AA-8B567A48EC8E}" srcOrd="4" destOrd="0" parTransId="{249079EB-71B5-4E45-8069-DA6470991C2A}" sibTransId="{9646A76D-4FBC-464C-B24D-88B8FEF25470}"/>
    <dgm:cxn modelId="{652A9489-AB89-46AC-9433-7F5A7CE25178}" type="presParOf" srcId="{BD58908A-8866-4AEC-B50E-9DCEE191671E}" destId="{46325680-B5E9-402A-8264-008ABA0A17F8}" srcOrd="0" destOrd="0" presId="urn:microsoft.com/office/officeart/2005/8/layout/default"/>
    <dgm:cxn modelId="{54E624C2-75AD-4EA5-8A13-D27E04550921}" type="presParOf" srcId="{BD58908A-8866-4AEC-B50E-9DCEE191671E}" destId="{B04207A5-5DF5-4E43-888C-3804D064CE73}" srcOrd="1" destOrd="0" presId="urn:microsoft.com/office/officeart/2005/8/layout/default"/>
    <dgm:cxn modelId="{C6FF1767-C58A-48A6-B717-39500367706D}" type="presParOf" srcId="{BD58908A-8866-4AEC-B50E-9DCEE191671E}" destId="{103EF75B-B0B5-4A7F-9983-C7D277873A47}" srcOrd="2" destOrd="0" presId="urn:microsoft.com/office/officeart/2005/8/layout/default"/>
    <dgm:cxn modelId="{0547D7F7-B059-4293-AA5B-969EE75C1BA1}" type="presParOf" srcId="{BD58908A-8866-4AEC-B50E-9DCEE191671E}" destId="{2BCDCE9B-206B-4FB1-B151-484A78EF10E3}" srcOrd="3" destOrd="0" presId="urn:microsoft.com/office/officeart/2005/8/layout/default"/>
    <dgm:cxn modelId="{3DC7BDE1-AE66-4F83-A9DA-1491581A3B59}" type="presParOf" srcId="{BD58908A-8866-4AEC-B50E-9DCEE191671E}" destId="{C43B4F11-9777-4F07-AD20-687198DCB2DE}" srcOrd="4" destOrd="0" presId="urn:microsoft.com/office/officeart/2005/8/layout/default"/>
    <dgm:cxn modelId="{F6C2106F-16B3-4AE0-9513-A23025A5E1C2}" type="presParOf" srcId="{BD58908A-8866-4AEC-B50E-9DCEE191671E}" destId="{428B91B5-0E82-46E7-A369-B6D084A21F12}" srcOrd="5" destOrd="0" presId="urn:microsoft.com/office/officeart/2005/8/layout/default"/>
    <dgm:cxn modelId="{DC171338-D182-4971-927C-51459C2E4476}" type="presParOf" srcId="{BD58908A-8866-4AEC-B50E-9DCEE191671E}" destId="{1E213A7A-0277-4179-B277-6BFD6A263F97}" srcOrd="6" destOrd="0" presId="urn:microsoft.com/office/officeart/2005/8/layout/default"/>
    <dgm:cxn modelId="{7DD18400-C184-4455-9EE9-A7D54C755473}" type="presParOf" srcId="{BD58908A-8866-4AEC-B50E-9DCEE191671E}" destId="{86C524F1-183E-414E-B09E-896F91B4E768}" srcOrd="7" destOrd="0" presId="urn:microsoft.com/office/officeart/2005/8/layout/default"/>
    <dgm:cxn modelId="{5ABD44BB-8F2B-4EC4-9FBF-4AD41BDA1FE6}" type="presParOf" srcId="{BD58908A-8866-4AEC-B50E-9DCEE191671E}" destId="{B7F51309-7D6F-44BC-93CE-6B69AF85C37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AF693E-7BB4-4287-BCA5-CF516FAAC25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CA255FD-6388-423E-BFF9-E2C7028FF337}">
      <dgm:prSet phldrT="[Text]" custT="1"/>
      <dgm:spPr/>
      <dgm:t>
        <a:bodyPr/>
        <a:lstStyle/>
        <a:p>
          <a:r>
            <a:rPr lang="en-US" sz="3200" dirty="0"/>
            <a:t>Triggers</a:t>
          </a:r>
        </a:p>
        <a:p>
          <a:r>
            <a:rPr lang="en-US" sz="1400" dirty="0"/>
            <a:t>Things that make me upset are…</a:t>
          </a:r>
        </a:p>
      </dgm:t>
    </dgm:pt>
    <dgm:pt modelId="{4C81FB00-7F89-4377-BC44-2AB09BEA17B5}" type="parTrans" cxnId="{35457812-3F5A-4AA2-96DC-F9685CDDD952}">
      <dgm:prSet/>
      <dgm:spPr/>
      <dgm:t>
        <a:bodyPr/>
        <a:lstStyle/>
        <a:p>
          <a:endParaRPr lang="en-US"/>
        </a:p>
      </dgm:t>
    </dgm:pt>
    <dgm:pt modelId="{EFC4ABEF-233F-4CC2-A7F1-FA8A6544374D}" type="sibTrans" cxnId="{35457812-3F5A-4AA2-96DC-F9685CDDD952}">
      <dgm:prSet/>
      <dgm:spPr/>
      <dgm:t>
        <a:bodyPr/>
        <a:lstStyle/>
        <a:p>
          <a:endParaRPr lang="en-US"/>
        </a:p>
      </dgm:t>
    </dgm:pt>
    <dgm:pt modelId="{7E4E778E-B002-496A-8FC3-1F8A0EFF0CE5}">
      <dgm:prSet phldrT="[Text]" custT="1"/>
      <dgm:spPr/>
      <dgm:t>
        <a:bodyPr/>
        <a:lstStyle/>
        <a:p>
          <a:r>
            <a:rPr lang="en-US" sz="3200" dirty="0"/>
            <a:t>Feelings</a:t>
          </a:r>
        </a:p>
        <a:p>
          <a:r>
            <a:rPr lang="en-US" sz="1400" dirty="0"/>
            <a:t>What does it make me feel like?</a:t>
          </a:r>
        </a:p>
      </dgm:t>
    </dgm:pt>
    <dgm:pt modelId="{96834465-4284-4E26-AB30-F9AB5A580D6E}" type="parTrans" cxnId="{F170BAB4-AB1F-4AFC-86C8-404A731432C5}">
      <dgm:prSet/>
      <dgm:spPr/>
      <dgm:t>
        <a:bodyPr/>
        <a:lstStyle/>
        <a:p>
          <a:endParaRPr lang="en-US"/>
        </a:p>
      </dgm:t>
    </dgm:pt>
    <dgm:pt modelId="{8D15FD40-DA93-4D31-BC1F-7A22C8939D57}" type="sibTrans" cxnId="{F170BAB4-AB1F-4AFC-86C8-404A731432C5}">
      <dgm:prSet/>
      <dgm:spPr/>
      <dgm:t>
        <a:bodyPr/>
        <a:lstStyle/>
        <a:p>
          <a:endParaRPr lang="en-US"/>
        </a:p>
      </dgm:t>
    </dgm:pt>
    <dgm:pt modelId="{F1A000BD-A5F9-40C6-A1D0-34533B40867D}">
      <dgm:prSet phldrT="[Text]" custT="1"/>
      <dgm:spPr/>
      <dgm:t>
        <a:bodyPr/>
        <a:lstStyle/>
        <a:p>
          <a:r>
            <a:rPr lang="en-US" sz="3400" dirty="0"/>
            <a:t>Coping</a:t>
          </a:r>
        </a:p>
        <a:p>
          <a:r>
            <a:rPr lang="en-US" sz="1400" dirty="0"/>
            <a:t>Things I can do that help me feel better</a:t>
          </a:r>
        </a:p>
      </dgm:t>
    </dgm:pt>
    <dgm:pt modelId="{1215B298-A00E-4F0E-A64F-E09BACBD9FB3}" type="parTrans" cxnId="{8B3423F9-F1A7-4132-8410-5AC2C2F16732}">
      <dgm:prSet/>
      <dgm:spPr/>
      <dgm:t>
        <a:bodyPr/>
        <a:lstStyle/>
        <a:p>
          <a:endParaRPr lang="en-US"/>
        </a:p>
      </dgm:t>
    </dgm:pt>
    <dgm:pt modelId="{6247F497-22A9-40B4-8E36-6E2FC94B6731}" type="sibTrans" cxnId="{8B3423F9-F1A7-4132-8410-5AC2C2F16732}">
      <dgm:prSet/>
      <dgm:spPr/>
      <dgm:t>
        <a:bodyPr/>
        <a:lstStyle/>
        <a:p>
          <a:endParaRPr lang="en-US"/>
        </a:p>
      </dgm:t>
    </dgm:pt>
    <dgm:pt modelId="{3C069DB0-4300-4DF5-A075-270881B6414A}" type="pres">
      <dgm:prSet presAssocID="{F7AF693E-7BB4-4287-BCA5-CF516FAAC256}" presName="rootnode" presStyleCnt="0">
        <dgm:presLayoutVars>
          <dgm:chMax/>
          <dgm:chPref/>
          <dgm:dir/>
          <dgm:animLvl val="lvl"/>
        </dgm:presLayoutVars>
      </dgm:prSet>
      <dgm:spPr/>
    </dgm:pt>
    <dgm:pt modelId="{FF609A08-2737-4E14-B13B-57D99EC2F76C}" type="pres">
      <dgm:prSet presAssocID="{DCA255FD-6388-423E-BFF9-E2C7028FF337}" presName="composite" presStyleCnt="0"/>
      <dgm:spPr/>
    </dgm:pt>
    <dgm:pt modelId="{82B58E89-E779-4871-8CFE-20FE8C299818}" type="pres">
      <dgm:prSet presAssocID="{DCA255FD-6388-423E-BFF9-E2C7028FF337}" presName="LShape" presStyleLbl="alignNode1" presStyleIdx="0" presStyleCnt="5"/>
      <dgm:spPr/>
    </dgm:pt>
    <dgm:pt modelId="{A2E2776E-A814-49F4-A53F-FBA3EF578B1E}" type="pres">
      <dgm:prSet presAssocID="{DCA255FD-6388-423E-BFF9-E2C7028FF337}" presName="ParentText" presStyleLbl="revTx" presStyleIdx="0" presStyleCnt="3">
        <dgm:presLayoutVars>
          <dgm:chMax val="0"/>
          <dgm:chPref val="0"/>
          <dgm:bulletEnabled val="1"/>
        </dgm:presLayoutVars>
      </dgm:prSet>
      <dgm:spPr/>
    </dgm:pt>
    <dgm:pt modelId="{9F100E93-E500-42B7-90A8-036B258FD58C}" type="pres">
      <dgm:prSet presAssocID="{DCA255FD-6388-423E-BFF9-E2C7028FF337}" presName="Triangle" presStyleLbl="alignNode1" presStyleIdx="1" presStyleCnt="5"/>
      <dgm:spPr/>
    </dgm:pt>
    <dgm:pt modelId="{EE361840-FE90-491C-BB91-AD79129CD59B}" type="pres">
      <dgm:prSet presAssocID="{EFC4ABEF-233F-4CC2-A7F1-FA8A6544374D}" presName="sibTrans" presStyleCnt="0"/>
      <dgm:spPr/>
    </dgm:pt>
    <dgm:pt modelId="{9DC2B298-CA91-4EB0-8C14-94E495F971DA}" type="pres">
      <dgm:prSet presAssocID="{EFC4ABEF-233F-4CC2-A7F1-FA8A6544374D}" presName="space" presStyleCnt="0"/>
      <dgm:spPr/>
    </dgm:pt>
    <dgm:pt modelId="{12D09A3B-96D4-4834-A27A-2B5E29FBBB48}" type="pres">
      <dgm:prSet presAssocID="{7E4E778E-B002-496A-8FC3-1F8A0EFF0CE5}" presName="composite" presStyleCnt="0"/>
      <dgm:spPr/>
    </dgm:pt>
    <dgm:pt modelId="{118D8839-F3B8-4970-95C7-95F2B617179E}" type="pres">
      <dgm:prSet presAssocID="{7E4E778E-B002-496A-8FC3-1F8A0EFF0CE5}" presName="LShape" presStyleLbl="alignNode1" presStyleIdx="2" presStyleCnt="5"/>
      <dgm:spPr/>
    </dgm:pt>
    <dgm:pt modelId="{2174C822-95CE-4798-814A-6580EF24DA4C}" type="pres">
      <dgm:prSet presAssocID="{7E4E778E-B002-496A-8FC3-1F8A0EFF0CE5}" presName="ParentText" presStyleLbl="revTx" presStyleIdx="1" presStyleCnt="3">
        <dgm:presLayoutVars>
          <dgm:chMax val="0"/>
          <dgm:chPref val="0"/>
          <dgm:bulletEnabled val="1"/>
        </dgm:presLayoutVars>
      </dgm:prSet>
      <dgm:spPr/>
    </dgm:pt>
    <dgm:pt modelId="{41D53570-6500-4FEE-B931-6C389981CEA8}" type="pres">
      <dgm:prSet presAssocID="{7E4E778E-B002-496A-8FC3-1F8A0EFF0CE5}" presName="Triangle" presStyleLbl="alignNode1" presStyleIdx="3" presStyleCnt="5"/>
      <dgm:spPr/>
    </dgm:pt>
    <dgm:pt modelId="{1EB059F1-D072-43A9-AA6C-2E9D5988A412}" type="pres">
      <dgm:prSet presAssocID="{8D15FD40-DA93-4D31-BC1F-7A22C8939D57}" presName="sibTrans" presStyleCnt="0"/>
      <dgm:spPr/>
    </dgm:pt>
    <dgm:pt modelId="{361ECF6B-7B93-43A5-81DB-74F7105C2DB7}" type="pres">
      <dgm:prSet presAssocID="{8D15FD40-DA93-4D31-BC1F-7A22C8939D57}" presName="space" presStyleCnt="0"/>
      <dgm:spPr/>
    </dgm:pt>
    <dgm:pt modelId="{9F8C92D8-BF4F-4ABA-B443-15E170770E99}" type="pres">
      <dgm:prSet presAssocID="{F1A000BD-A5F9-40C6-A1D0-34533B40867D}" presName="composite" presStyleCnt="0"/>
      <dgm:spPr/>
    </dgm:pt>
    <dgm:pt modelId="{E194B7E9-5C8B-4BFC-A611-57D6D8673AAE}" type="pres">
      <dgm:prSet presAssocID="{F1A000BD-A5F9-40C6-A1D0-34533B40867D}" presName="LShape" presStyleLbl="alignNode1" presStyleIdx="4" presStyleCnt="5"/>
      <dgm:spPr/>
    </dgm:pt>
    <dgm:pt modelId="{C2C2DDCA-293B-482E-8890-D62FDC17CDAC}" type="pres">
      <dgm:prSet presAssocID="{F1A000BD-A5F9-40C6-A1D0-34533B40867D}" presName="ParentText" presStyleLbl="revTx" presStyleIdx="2" presStyleCnt="3">
        <dgm:presLayoutVars>
          <dgm:chMax val="0"/>
          <dgm:chPref val="0"/>
          <dgm:bulletEnabled val="1"/>
        </dgm:presLayoutVars>
      </dgm:prSet>
      <dgm:spPr/>
    </dgm:pt>
  </dgm:ptLst>
  <dgm:cxnLst>
    <dgm:cxn modelId="{35457812-3F5A-4AA2-96DC-F9685CDDD952}" srcId="{F7AF693E-7BB4-4287-BCA5-CF516FAAC256}" destId="{DCA255FD-6388-423E-BFF9-E2C7028FF337}" srcOrd="0" destOrd="0" parTransId="{4C81FB00-7F89-4377-BC44-2AB09BEA17B5}" sibTransId="{EFC4ABEF-233F-4CC2-A7F1-FA8A6544374D}"/>
    <dgm:cxn modelId="{7BF9462B-2DD0-4091-952E-71C2E3C99F6C}" type="presOf" srcId="{DCA255FD-6388-423E-BFF9-E2C7028FF337}" destId="{A2E2776E-A814-49F4-A53F-FBA3EF578B1E}" srcOrd="0" destOrd="0" presId="urn:microsoft.com/office/officeart/2009/3/layout/StepUpProcess"/>
    <dgm:cxn modelId="{89ED3240-5C99-4E73-B70F-4CA5B5DA27AA}" type="presOf" srcId="{F7AF693E-7BB4-4287-BCA5-CF516FAAC256}" destId="{3C069DB0-4300-4DF5-A075-270881B6414A}" srcOrd="0" destOrd="0" presId="urn:microsoft.com/office/officeart/2009/3/layout/StepUpProcess"/>
    <dgm:cxn modelId="{A3297348-B6CE-4A43-9145-63917ECD3701}" type="presOf" srcId="{F1A000BD-A5F9-40C6-A1D0-34533B40867D}" destId="{C2C2DDCA-293B-482E-8890-D62FDC17CDAC}" srcOrd="0" destOrd="0" presId="urn:microsoft.com/office/officeart/2009/3/layout/StepUpProcess"/>
    <dgm:cxn modelId="{D86B5FAC-A293-446D-86CA-729F0EC8DD9E}" type="presOf" srcId="{7E4E778E-B002-496A-8FC3-1F8A0EFF0CE5}" destId="{2174C822-95CE-4798-814A-6580EF24DA4C}" srcOrd="0" destOrd="0" presId="urn:microsoft.com/office/officeart/2009/3/layout/StepUpProcess"/>
    <dgm:cxn modelId="{F170BAB4-AB1F-4AFC-86C8-404A731432C5}" srcId="{F7AF693E-7BB4-4287-BCA5-CF516FAAC256}" destId="{7E4E778E-B002-496A-8FC3-1F8A0EFF0CE5}" srcOrd="1" destOrd="0" parTransId="{96834465-4284-4E26-AB30-F9AB5A580D6E}" sibTransId="{8D15FD40-DA93-4D31-BC1F-7A22C8939D57}"/>
    <dgm:cxn modelId="{8B3423F9-F1A7-4132-8410-5AC2C2F16732}" srcId="{F7AF693E-7BB4-4287-BCA5-CF516FAAC256}" destId="{F1A000BD-A5F9-40C6-A1D0-34533B40867D}" srcOrd="2" destOrd="0" parTransId="{1215B298-A00E-4F0E-A64F-E09BACBD9FB3}" sibTransId="{6247F497-22A9-40B4-8E36-6E2FC94B6731}"/>
    <dgm:cxn modelId="{7C723CCD-9E29-4EFE-9A14-6237A588C7D8}" type="presParOf" srcId="{3C069DB0-4300-4DF5-A075-270881B6414A}" destId="{FF609A08-2737-4E14-B13B-57D99EC2F76C}" srcOrd="0" destOrd="0" presId="urn:microsoft.com/office/officeart/2009/3/layout/StepUpProcess"/>
    <dgm:cxn modelId="{BB300641-CBA7-446B-8BCA-5DE07CC1D6EC}" type="presParOf" srcId="{FF609A08-2737-4E14-B13B-57D99EC2F76C}" destId="{82B58E89-E779-4871-8CFE-20FE8C299818}" srcOrd="0" destOrd="0" presId="urn:microsoft.com/office/officeart/2009/3/layout/StepUpProcess"/>
    <dgm:cxn modelId="{A3B69FFA-3B45-4481-B82C-209A29022046}" type="presParOf" srcId="{FF609A08-2737-4E14-B13B-57D99EC2F76C}" destId="{A2E2776E-A814-49F4-A53F-FBA3EF578B1E}" srcOrd="1" destOrd="0" presId="urn:microsoft.com/office/officeart/2009/3/layout/StepUpProcess"/>
    <dgm:cxn modelId="{98380B3C-9D43-4587-87BA-AC2CD4CD3DA9}" type="presParOf" srcId="{FF609A08-2737-4E14-B13B-57D99EC2F76C}" destId="{9F100E93-E500-42B7-90A8-036B258FD58C}" srcOrd="2" destOrd="0" presId="urn:microsoft.com/office/officeart/2009/3/layout/StepUpProcess"/>
    <dgm:cxn modelId="{8618EF25-B3DD-4049-9787-7218AEC0FA4D}" type="presParOf" srcId="{3C069DB0-4300-4DF5-A075-270881B6414A}" destId="{EE361840-FE90-491C-BB91-AD79129CD59B}" srcOrd="1" destOrd="0" presId="urn:microsoft.com/office/officeart/2009/3/layout/StepUpProcess"/>
    <dgm:cxn modelId="{F090AB82-9810-4DE3-98E3-52237D3F6B85}" type="presParOf" srcId="{EE361840-FE90-491C-BB91-AD79129CD59B}" destId="{9DC2B298-CA91-4EB0-8C14-94E495F971DA}" srcOrd="0" destOrd="0" presId="urn:microsoft.com/office/officeart/2009/3/layout/StepUpProcess"/>
    <dgm:cxn modelId="{D16B43AD-DF32-48D0-A145-77719EE41320}" type="presParOf" srcId="{3C069DB0-4300-4DF5-A075-270881B6414A}" destId="{12D09A3B-96D4-4834-A27A-2B5E29FBBB48}" srcOrd="2" destOrd="0" presId="urn:microsoft.com/office/officeart/2009/3/layout/StepUpProcess"/>
    <dgm:cxn modelId="{0E76B33A-0965-4013-BBBE-D1FA0CBB5C7D}" type="presParOf" srcId="{12D09A3B-96D4-4834-A27A-2B5E29FBBB48}" destId="{118D8839-F3B8-4970-95C7-95F2B617179E}" srcOrd="0" destOrd="0" presId="urn:microsoft.com/office/officeart/2009/3/layout/StepUpProcess"/>
    <dgm:cxn modelId="{426ECFA6-9B89-4557-918D-898CF5253B8D}" type="presParOf" srcId="{12D09A3B-96D4-4834-A27A-2B5E29FBBB48}" destId="{2174C822-95CE-4798-814A-6580EF24DA4C}" srcOrd="1" destOrd="0" presId="urn:microsoft.com/office/officeart/2009/3/layout/StepUpProcess"/>
    <dgm:cxn modelId="{333CF520-7A4E-4A70-9F64-9EA56E326C33}" type="presParOf" srcId="{12D09A3B-96D4-4834-A27A-2B5E29FBBB48}" destId="{41D53570-6500-4FEE-B931-6C389981CEA8}" srcOrd="2" destOrd="0" presId="urn:microsoft.com/office/officeart/2009/3/layout/StepUpProcess"/>
    <dgm:cxn modelId="{755879E3-4FE5-494A-9FD7-13D5B535431B}" type="presParOf" srcId="{3C069DB0-4300-4DF5-A075-270881B6414A}" destId="{1EB059F1-D072-43A9-AA6C-2E9D5988A412}" srcOrd="3" destOrd="0" presId="urn:microsoft.com/office/officeart/2009/3/layout/StepUpProcess"/>
    <dgm:cxn modelId="{D270DF73-0ED0-4555-AE13-634DB005D70D}" type="presParOf" srcId="{1EB059F1-D072-43A9-AA6C-2E9D5988A412}" destId="{361ECF6B-7B93-43A5-81DB-74F7105C2DB7}" srcOrd="0" destOrd="0" presId="urn:microsoft.com/office/officeart/2009/3/layout/StepUpProcess"/>
    <dgm:cxn modelId="{D779C18B-124B-46C5-9597-4E644C691A27}" type="presParOf" srcId="{3C069DB0-4300-4DF5-A075-270881B6414A}" destId="{9F8C92D8-BF4F-4ABA-B443-15E170770E99}" srcOrd="4" destOrd="0" presId="urn:microsoft.com/office/officeart/2009/3/layout/StepUpProcess"/>
    <dgm:cxn modelId="{98377D6A-8FA1-407D-A8D6-053D435FF64B}" type="presParOf" srcId="{9F8C92D8-BF4F-4ABA-B443-15E170770E99}" destId="{E194B7E9-5C8B-4BFC-A611-57D6D8673AAE}" srcOrd="0" destOrd="0" presId="urn:microsoft.com/office/officeart/2009/3/layout/StepUpProcess"/>
    <dgm:cxn modelId="{CCB71920-25B2-415A-AAEE-A410F012A1F5}" type="presParOf" srcId="{9F8C92D8-BF4F-4ABA-B443-15E170770E99}" destId="{C2C2DDCA-293B-482E-8890-D62FDC17CDAC}"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402ABE-09FF-4604-97EE-3A5F73B07A9B}" type="doc">
      <dgm:prSet loTypeId="urn:microsoft.com/office/officeart/2005/8/layout/arrow2" loCatId="process" qsTypeId="urn:microsoft.com/office/officeart/2005/8/quickstyle/simple1" qsCatId="simple" csTypeId="urn:microsoft.com/office/officeart/2005/8/colors/accent1_2" csCatId="accent1" phldr="1"/>
      <dgm:spPr/>
    </dgm:pt>
    <dgm:pt modelId="{CFF16559-E1C8-4DCD-9777-95DED568B3C3}">
      <dgm:prSet phldrT="[Text]"/>
      <dgm:spPr/>
      <dgm:t>
        <a:bodyPr/>
        <a:lstStyle/>
        <a:p>
          <a:r>
            <a:rPr lang="en-US" dirty="0"/>
            <a:t>Active Listening</a:t>
          </a:r>
        </a:p>
      </dgm:t>
    </dgm:pt>
    <dgm:pt modelId="{A550AD7B-F393-4A56-BC42-6D13B9ACD74F}" type="parTrans" cxnId="{6D181005-E3DF-409B-8BE5-BC8B59D84F0E}">
      <dgm:prSet/>
      <dgm:spPr/>
      <dgm:t>
        <a:bodyPr/>
        <a:lstStyle/>
        <a:p>
          <a:endParaRPr lang="en-US"/>
        </a:p>
      </dgm:t>
    </dgm:pt>
    <dgm:pt modelId="{9E47578B-4207-4057-A6B3-EBF5FFECA699}" type="sibTrans" cxnId="{6D181005-E3DF-409B-8BE5-BC8B59D84F0E}">
      <dgm:prSet/>
      <dgm:spPr/>
      <dgm:t>
        <a:bodyPr/>
        <a:lstStyle/>
        <a:p>
          <a:endParaRPr lang="en-US"/>
        </a:p>
      </dgm:t>
    </dgm:pt>
    <dgm:pt modelId="{9CDBFF67-E35D-419B-B0E9-EF2E23564663}">
      <dgm:prSet phldrT="[Text]"/>
      <dgm:spPr/>
      <dgm:t>
        <a:bodyPr/>
        <a:lstStyle/>
        <a:p>
          <a:r>
            <a:rPr lang="en-US" dirty="0"/>
            <a:t>Practice Kindness</a:t>
          </a:r>
        </a:p>
      </dgm:t>
    </dgm:pt>
    <dgm:pt modelId="{52718089-DD56-4DB1-A0D3-ABC9F70D9E9A}" type="parTrans" cxnId="{11D9B3B1-C750-43EB-968A-E02C57C2AEA5}">
      <dgm:prSet/>
      <dgm:spPr/>
      <dgm:t>
        <a:bodyPr/>
        <a:lstStyle/>
        <a:p>
          <a:endParaRPr lang="en-US"/>
        </a:p>
      </dgm:t>
    </dgm:pt>
    <dgm:pt modelId="{7A2F8F6F-472B-49D3-AE9E-378578448A79}" type="sibTrans" cxnId="{11D9B3B1-C750-43EB-968A-E02C57C2AEA5}">
      <dgm:prSet/>
      <dgm:spPr/>
      <dgm:t>
        <a:bodyPr/>
        <a:lstStyle/>
        <a:p>
          <a:endParaRPr lang="en-US"/>
        </a:p>
      </dgm:t>
    </dgm:pt>
    <dgm:pt modelId="{10825832-803C-4667-97B0-87A71A580496}">
      <dgm:prSet phldrT="[Text]"/>
      <dgm:spPr/>
      <dgm:t>
        <a:bodyPr/>
        <a:lstStyle/>
        <a:p>
          <a:r>
            <a:rPr lang="en-US" dirty="0"/>
            <a:t>Perspective Taking</a:t>
          </a:r>
        </a:p>
      </dgm:t>
    </dgm:pt>
    <dgm:pt modelId="{64F6E9EA-5560-4094-A09B-781FBA302AAF}" type="parTrans" cxnId="{1D106341-D2DA-4017-8CEE-D8D03AF8B9FB}">
      <dgm:prSet/>
      <dgm:spPr/>
      <dgm:t>
        <a:bodyPr/>
        <a:lstStyle/>
        <a:p>
          <a:endParaRPr lang="en-US"/>
        </a:p>
      </dgm:t>
    </dgm:pt>
    <dgm:pt modelId="{6BFAC1E1-7C76-4970-AC9B-5A3C70FA57C3}" type="sibTrans" cxnId="{1D106341-D2DA-4017-8CEE-D8D03AF8B9FB}">
      <dgm:prSet/>
      <dgm:spPr/>
      <dgm:t>
        <a:bodyPr/>
        <a:lstStyle/>
        <a:p>
          <a:endParaRPr lang="en-US"/>
        </a:p>
      </dgm:t>
    </dgm:pt>
    <dgm:pt modelId="{07C81AAD-CCBE-4E5D-BD5B-449D8CD620CC}" type="pres">
      <dgm:prSet presAssocID="{02402ABE-09FF-4604-97EE-3A5F73B07A9B}" presName="arrowDiagram" presStyleCnt="0">
        <dgm:presLayoutVars>
          <dgm:chMax val="5"/>
          <dgm:dir/>
          <dgm:resizeHandles val="exact"/>
        </dgm:presLayoutVars>
      </dgm:prSet>
      <dgm:spPr/>
    </dgm:pt>
    <dgm:pt modelId="{120B97AA-6AF2-41F9-AD9B-636C3F415DF0}" type="pres">
      <dgm:prSet presAssocID="{02402ABE-09FF-4604-97EE-3A5F73B07A9B}" presName="arrow" presStyleLbl="bgShp" presStyleIdx="0" presStyleCnt="1"/>
      <dgm:spPr/>
    </dgm:pt>
    <dgm:pt modelId="{9110C475-115E-42D8-B8C5-DE7342C8C0CA}" type="pres">
      <dgm:prSet presAssocID="{02402ABE-09FF-4604-97EE-3A5F73B07A9B}" presName="arrowDiagram3" presStyleCnt="0"/>
      <dgm:spPr/>
    </dgm:pt>
    <dgm:pt modelId="{172EC631-09D1-4884-87EC-A956561A9423}" type="pres">
      <dgm:prSet presAssocID="{CFF16559-E1C8-4DCD-9777-95DED568B3C3}" presName="bullet3a" presStyleLbl="node1" presStyleIdx="0" presStyleCnt="3"/>
      <dgm:spPr/>
    </dgm:pt>
    <dgm:pt modelId="{71DFD904-8258-477E-B705-4F4CC18CE602}" type="pres">
      <dgm:prSet presAssocID="{CFF16559-E1C8-4DCD-9777-95DED568B3C3}" presName="textBox3a" presStyleLbl="revTx" presStyleIdx="0" presStyleCnt="3">
        <dgm:presLayoutVars>
          <dgm:bulletEnabled val="1"/>
        </dgm:presLayoutVars>
      </dgm:prSet>
      <dgm:spPr/>
    </dgm:pt>
    <dgm:pt modelId="{18E78D44-36FA-4789-A170-6F73D87B3FA2}" type="pres">
      <dgm:prSet presAssocID="{9CDBFF67-E35D-419B-B0E9-EF2E23564663}" presName="bullet3b" presStyleLbl="node1" presStyleIdx="1" presStyleCnt="3"/>
      <dgm:spPr/>
    </dgm:pt>
    <dgm:pt modelId="{E4448FAF-B1C3-430C-A210-DA11DD833E72}" type="pres">
      <dgm:prSet presAssocID="{9CDBFF67-E35D-419B-B0E9-EF2E23564663}" presName="textBox3b" presStyleLbl="revTx" presStyleIdx="1" presStyleCnt="3">
        <dgm:presLayoutVars>
          <dgm:bulletEnabled val="1"/>
        </dgm:presLayoutVars>
      </dgm:prSet>
      <dgm:spPr/>
    </dgm:pt>
    <dgm:pt modelId="{E3F3816D-1182-44A4-B619-6FB7074E8963}" type="pres">
      <dgm:prSet presAssocID="{10825832-803C-4667-97B0-87A71A580496}" presName="bullet3c" presStyleLbl="node1" presStyleIdx="2" presStyleCnt="3"/>
      <dgm:spPr/>
    </dgm:pt>
    <dgm:pt modelId="{149D624E-50A2-400D-AB56-4972A5F12E11}" type="pres">
      <dgm:prSet presAssocID="{10825832-803C-4667-97B0-87A71A580496}" presName="textBox3c" presStyleLbl="revTx" presStyleIdx="2" presStyleCnt="3">
        <dgm:presLayoutVars>
          <dgm:bulletEnabled val="1"/>
        </dgm:presLayoutVars>
      </dgm:prSet>
      <dgm:spPr/>
    </dgm:pt>
  </dgm:ptLst>
  <dgm:cxnLst>
    <dgm:cxn modelId="{6D181005-E3DF-409B-8BE5-BC8B59D84F0E}" srcId="{02402ABE-09FF-4604-97EE-3A5F73B07A9B}" destId="{CFF16559-E1C8-4DCD-9777-95DED568B3C3}" srcOrd="0" destOrd="0" parTransId="{A550AD7B-F393-4A56-BC42-6D13B9ACD74F}" sibTransId="{9E47578B-4207-4057-A6B3-EBF5FFECA699}"/>
    <dgm:cxn modelId="{FF49DD0E-4FA3-4A2F-979E-82B1461C6912}" type="presOf" srcId="{9CDBFF67-E35D-419B-B0E9-EF2E23564663}" destId="{E4448FAF-B1C3-430C-A210-DA11DD833E72}" srcOrd="0" destOrd="0" presId="urn:microsoft.com/office/officeart/2005/8/layout/arrow2"/>
    <dgm:cxn modelId="{1D106341-D2DA-4017-8CEE-D8D03AF8B9FB}" srcId="{02402ABE-09FF-4604-97EE-3A5F73B07A9B}" destId="{10825832-803C-4667-97B0-87A71A580496}" srcOrd="2" destOrd="0" parTransId="{64F6E9EA-5560-4094-A09B-781FBA302AAF}" sibTransId="{6BFAC1E1-7C76-4970-AC9B-5A3C70FA57C3}"/>
    <dgm:cxn modelId="{8377B954-A939-4DCD-8F6D-A4B368189F1D}" type="presOf" srcId="{CFF16559-E1C8-4DCD-9777-95DED568B3C3}" destId="{71DFD904-8258-477E-B705-4F4CC18CE602}" srcOrd="0" destOrd="0" presId="urn:microsoft.com/office/officeart/2005/8/layout/arrow2"/>
    <dgm:cxn modelId="{41C2DD97-8AE4-46FE-99E6-765214E46A58}" type="presOf" srcId="{10825832-803C-4667-97B0-87A71A580496}" destId="{149D624E-50A2-400D-AB56-4972A5F12E11}" srcOrd="0" destOrd="0" presId="urn:microsoft.com/office/officeart/2005/8/layout/arrow2"/>
    <dgm:cxn modelId="{11D9B3B1-C750-43EB-968A-E02C57C2AEA5}" srcId="{02402ABE-09FF-4604-97EE-3A5F73B07A9B}" destId="{9CDBFF67-E35D-419B-B0E9-EF2E23564663}" srcOrd="1" destOrd="0" parTransId="{52718089-DD56-4DB1-A0D3-ABC9F70D9E9A}" sibTransId="{7A2F8F6F-472B-49D3-AE9E-378578448A79}"/>
    <dgm:cxn modelId="{75EB2AFA-774E-4CB8-A382-571D4E64F42A}" type="presOf" srcId="{02402ABE-09FF-4604-97EE-3A5F73B07A9B}" destId="{07C81AAD-CCBE-4E5D-BD5B-449D8CD620CC}" srcOrd="0" destOrd="0" presId="urn:microsoft.com/office/officeart/2005/8/layout/arrow2"/>
    <dgm:cxn modelId="{F7BAF772-4E16-4BCD-AB3B-0B379C177D12}" type="presParOf" srcId="{07C81AAD-CCBE-4E5D-BD5B-449D8CD620CC}" destId="{120B97AA-6AF2-41F9-AD9B-636C3F415DF0}" srcOrd="0" destOrd="0" presId="urn:microsoft.com/office/officeart/2005/8/layout/arrow2"/>
    <dgm:cxn modelId="{988769CC-D541-40B5-A012-65D97D986A89}" type="presParOf" srcId="{07C81AAD-CCBE-4E5D-BD5B-449D8CD620CC}" destId="{9110C475-115E-42D8-B8C5-DE7342C8C0CA}" srcOrd="1" destOrd="0" presId="urn:microsoft.com/office/officeart/2005/8/layout/arrow2"/>
    <dgm:cxn modelId="{145EE040-B326-4557-94CA-2753D2365DEF}" type="presParOf" srcId="{9110C475-115E-42D8-B8C5-DE7342C8C0CA}" destId="{172EC631-09D1-4884-87EC-A956561A9423}" srcOrd="0" destOrd="0" presId="urn:microsoft.com/office/officeart/2005/8/layout/arrow2"/>
    <dgm:cxn modelId="{BF350DB2-EC25-4B68-A233-9843DCC55A6A}" type="presParOf" srcId="{9110C475-115E-42D8-B8C5-DE7342C8C0CA}" destId="{71DFD904-8258-477E-B705-4F4CC18CE602}" srcOrd="1" destOrd="0" presId="urn:microsoft.com/office/officeart/2005/8/layout/arrow2"/>
    <dgm:cxn modelId="{15AAF78A-5697-4761-8898-8D60CB5F5844}" type="presParOf" srcId="{9110C475-115E-42D8-B8C5-DE7342C8C0CA}" destId="{18E78D44-36FA-4789-A170-6F73D87B3FA2}" srcOrd="2" destOrd="0" presId="urn:microsoft.com/office/officeart/2005/8/layout/arrow2"/>
    <dgm:cxn modelId="{C5F00517-EDD9-4259-AFDE-D4A9005B0B0E}" type="presParOf" srcId="{9110C475-115E-42D8-B8C5-DE7342C8C0CA}" destId="{E4448FAF-B1C3-430C-A210-DA11DD833E72}" srcOrd="3" destOrd="0" presId="urn:microsoft.com/office/officeart/2005/8/layout/arrow2"/>
    <dgm:cxn modelId="{CCD6D419-9CE7-4575-92AF-4079617BB04A}" type="presParOf" srcId="{9110C475-115E-42D8-B8C5-DE7342C8C0CA}" destId="{E3F3816D-1182-44A4-B619-6FB7074E8963}" srcOrd="4" destOrd="0" presId="urn:microsoft.com/office/officeart/2005/8/layout/arrow2"/>
    <dgm:cxn modelId="{A0334629-32FB-4013-92B3-087AEC8A5DC0}" type="presParOf" srcId="{9110C475-115E-42D8-B8C5-DE7342C8C0CA}" destId="{149D624E-50A2-400D-AB56-4972A5F12E11}"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DD5AC0-C94C-4D57-9ABD-9018CAC951B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92B31AC-00C4-469D-A1EF-A307F99B83A4}">
      <dgm:prSet phldrT="[Text]"/>
      <dgm:spPr/>
      <dgm:t>
        <a:bodyPr/>
        <a:lstStyle/>
        <a:p>
          <a:r>
            <a:rPr lang="en-US" dirty="0"/>
            <a:t>Misbehavior is a symptom of an underlying cause</a:t>
          </a:r>
        </a:p>
      </dgm:t>
    </dgm:pt>
    <dgm:pt modelId="{F394DE7F-842E-447C-95B0-5109D43EEAD9}" type="parTrans" cxnId="{EBEE30F6-B55D-4C74-B306-852B2890ECED}">
      <dgm:prSet/>
      <dgm:spPr/>
      <dgm:t>
        <a:bodyPr/>
        <a:lstStyle/>
        <a:p>
          <a:endParaRPr lang="en-US"/>
        </a:p>
      </dgm:t>
    </dgm:pt>
    <dgm:pt modelId="{5940A954-EE86-416A-8AA1-623CE12E5A07}" type="sibTrans" cxnId="{EBEE30F6-B55D-4C74-B306-852B2890ECED}">
      <dgm:prSet/>
      <dgm:spPr/>
      <dgm:t>
        <a:bodyPr/>
        <a:lstStyle/>
        <a:p>
          <a:endParaRPr lang="en-US"/>
        </a:p>
      </dgm:t>
    </dgm:pt>
    <dgm:pt modelId="{82BDFF22-3FF7-45EF-9249-A2DA0FFD4EEE}">
      <dgm:prSet phldrT="[Text]"/>
      <dgm:spPr/>
      <dgm:t>
        <a:bodyPr/>
        <a:lstStyle/>
        <a:p>
          <a:r>
            <a:rPr lang="en-US" dirty="0"/>
            <a:t>Behavior is communication</a:t>
          </a:r>
        </a:p>
      </dgm:t>
    </dgm:pt>
    <dgm:pt modelId="{D7B438B3-A012-4AD0-A55B-7D3F36563D97}" type="parTrans" cxnId="{BEBC0DA6-01C5-4AD0-BB3B-066A1E5FEDAC}">
      <dgm:prSet/>
      <dgm:spPr/>
      <dgm:t>
        <a:bodyPr/>
        <a:lstStyle/>
        <a:p>
          <a:endParaRPr lang="en-US"/>
        </a:p>
      </dgm:t>
    </dgm:pt>
    <dgm:pt modelId="{4479C115-99E3-40F9-AE19-7BED75BE28F1}" type="sibTrans" cxnId="{BEBC0DA6-01C5-4AD0-BB3B-066A1E5FEDAC}">
      <dgm:prSet/>
      <dgm:spPr/>
      <dgm:t>
        <a:bodyPr/>
        <a:lstStyle/>
        <a:p>
          <a:endParaRPr lang="en-US"/>
        </a:p>
      </dgm:t>
    </dgm:pt>
    <dgm:pt modelId="{CFB53D39-A5BC-4DE7-A1CB-36A16E7FD264}">
      <dgm:prSet phldrT="[Text]"/>
      <dgm:spPr/>
      <dgm:t>
        <a:bodyPr/>
        <a:lstStyle/>
        <a:p>
          <a:r>
            <a:rPr lang="en-US" dirty="0"/>
            <a:t>Behavior has a function</a:t>
          </a:r>
        </a:p>
      </dgm:t>
    </dgm:pt>
    <dgm:pt modelId="{A6E1DFA1-D3D7-4DF5-83E4-00F309B3EF4C}" type="parTrans" cxnId="{256CEB96-2305-4D81-A8E0-6B34D0C0879B}">
      <dgm:prSet/>
      <dgm:spPr/>
      <dgm:t>
        <a:bodyPr/>
        <a:lstStyle/>
        <a:p>
          <a:endParaRPr lang="en-US"/>
        </a:p>
      </dgm:t>
    </dgm:pt>
    <dgm:pt modelId="{1AD22965-8F96-4103-A244-F752B24B7C33}" type="sibTrans" cxnId="{256CEB96-2305-4D81-A8E0-6B34D0C0879B}">
      <dgm:prSet/>
      <dgm:spPr/>
      <dgm:t>
        <a:bodyPr/>
        <a:lstStyle/>
        <a:p>
          <a:endParaRPr lang="en-US"/>
        </a:p>
      </dgm:t>
    </dgm:pt>
    <dgm:pt modelId="{557A20C8-C118-4A91-A095-EB617D3BB19A}">
      <dgm:prSet/>
      <dgm:spPr/>
      <dgm:t>
        <a:bodyPr/>
        <a:lstStyle/>
        <a:p>
          <a:r>
            <a:rPr lang="en-US" dirty="0"/>
            <a:t>Behavior occurs in patterns</a:t>
          </a:r>
        </a:p>
      </dgm:t>
    </dgm:pt>
    <dgm:pt modelId="{215FBA75-C3D2-4B67-8DC1-084560EE2668}" type="parTrans" cxnId="{EB8684CA-E767-4702-BA65-6D9C03945D3C}">
      <dgm:prSet/>
      <dgm:spPr/>
      <dgm:t>
        <a:bodyPr/>
        <a:lstStyle/>
        <a:p>
          <a:endParaRPr lang="en-US"/>
        </a:p>
      </dgm:t>
    </dgm:pt>
    <dgm:pt modelId="{E212564F-E0D6-4920-AFA3-3CAE0236F148}" type="sibTrans" cxnId="{EB8684CA-E767-4702-BA65-6D9C03945D3C}">
      <dgm:prSet/>
      <dgm:spPr/>
      <dgm:t>
        <a:bodyPr/>
        <a:lstStyle/>
        <a:p>
          <a:endParaRPr lang="en-US"/>
        </a:p>
      </dgm:t>
    </dgm:pt>
    <dgm:pt modelId="{30B49AC3-1D3A-438F-9B58-BC16953A9A99}">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Behavior can be changed</a:t>
          </a:r>
        </a:p>
      </dgm:t>
    </dgm:pt>
    <dgm:pt modelId="{6951EAD2-9DF2-45EE-A0D3-D098FAD9FB5A}" type="parTrans" cxnId="{28FB7EE3-3DB5-4C3E-B333-F23B793D5792}">
      <dgm:prSet/>
      <dgm:spPr/>
      <dgm:t>
        <a:bodyPr/>
        <a:lstStyle/>
        <a:p>
          <a:endParaRPr lang="en-US"/>
        </a:p>
      </dgm:t>
    </dgm:pt>
    <dgm:pt modelId="{2D568FCB-CC8D-45FD-BC07-CD8791AB9370}" type="sibTrans" cxnId="{28FB7EE3-3DB5-4C3E-B333-F23B793D5792}">
      <dgm:prSet/>
      <dgm:spPr/>
      <dgm:t>
        <a:bodyPr/>
        <a:lstStyle/>
        <a:p>
          <a:endParaRPr lang="en-US"/>
        </a:p>
      </dgm:t>
    </dgm:pt>
    <dgm:pt modelId="{A76BAEFB-1A25-4229-8D62-073C16EA7C6E}">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Only behavior an adult can control is her own</a:t>
          </a:r>
        </a:p>
        <a:p>
          <a:endParaRPr lang="en-US" sz="1300" dirty="0"/>
        </a:p>
      </dgm:t>
    </dgm:pt>
    <dgm:pt modelId="{0D78E842-9F99-45A3-9829-69E742827534}" type="parTrans" cxnId="{9E907268-82B5-49BF-BAEB-71061C734F7C}">
      <dgm:prSet/>
      <dgm:spPr/>
      <dgm:t>
        <a:bodyPr/>
        <a:lstStyle/>
        <a:p>
          <a:endParaRPr lang="en-US"/>
        </a:p>
      </dgm:t>
    </dgm:pt>
    <dgm:pt modelId="{B347C0BA-73A4-41C6-93C9-1EE47BD24940}" type="sibTrans" cxnId="{9E907268-82B5-49BF-BAEB-71061C734F7C}">
      <dgm:prSet/>
      <dgm:spPr/>
      <dgm:t>
        <a:bodyPr/>
        <a:lstStyle/>
        <a:p>
          <a:endParaRPr lang="en-US"/>
        </a:p>
      </dgm:t>
    </dgm:pt>
    <dgm:pt modelId="{BDA022AD-AC54-4DC5-8ADB-8E069BA38CA9}" type="pres">
      <dgm:prSet presAssocID="{BADD5AC0-C94C-4D57-9ABD-9018CAC951BA}" presName="Name0" presStyleCnt="0">
        <dgm:presLayoutVars>
          <dgm:chMax val="7"/>
          <dgm:chPref val="7"/>
          <dgm:dir/>
        </dgm:presLayoutVars>
      </dgm:prSet>
      <dgm:spPr/>
    </dgm:pt>
    <dgm:pt modelId="{60190364-7F76-46AC-AF5D-33D6BE5A3B0F}" type="pres">
      <dgm:prSet presAssocID="{BADD5AC0-C94C-4D57-9ABD-9018CAC951BA}" presName="Name1" presStyleCnt="0"/>
      <dgm:spPr/>
    </dgm:pt>
    <dgm:pt modelId="{C04224CE-2865-4C46-BE3C-7D7D815FC54A}" type="pres">
      <dgm:prSet presAssocID="{BADD5AC0-C94C-4D57-9ABD-9018CAC951BA}" presName="cycle" presStyleCnt="0"/>
      <dgm:spPr/>
    </dgm:pt>
    <dgm:pt modelId="{E56FF897-00DF-4C9E-8E1E-F755ECC25E19}" type="pres">
      <dgm:prSet presAssocID="{BADD5AC0-C94C-4D57-9ABD-9018CAC951BA}" presName="srcNode" presStyleLbl="node1" presStyleIdx="0" presStyleCnt="6"/>
      <dgm:spPr/>
    </dgm:pt>
    <dgm:pt modelId="{756CE008-C50C-4AA6-BE01-E886ADCFB5FA}" type="pres">
      <dgm:prSet presAssocID="{BADD5AC0-C94C-4D57-9ABD-9018CAC951BA}" presName="conn" presStyleLbl="parChTrans1D2" presStyleIdx="0" presStyleCnt="1"/>
      <dgm:spPr/>
    </dgm:pt>
    <dgm:pt modelId="{DB247E18-0EFD-457B-9EEB-ADCE6184347B}" type="pres">
      <dgm:prSet presAssocID="{BADD5AC0-C94C-4D57-9ABD-9018CAC951BA}" presName="extraNode" presStyleLbl="node1" presStyleIdx="0" presStyleCnt="6"/>
      <dgm:spPr/>
    </dgm:pt>
    <dgm:pt modelId="{868EBBDA-7DBB-4540-B92F-2FDE3387B3A9}" type="pres">
      <dgm:prSet presAssocID="{BADD5AC0-C94C-4D57-9ABD-9018CAC951BA}" presName="dstNode" presStyleLbl="node1" presStyleIdx="0" presStyleCnt="6"/>
      <dgm:spPr/>
    </dgm:pt>
    <dgm:pt modelId="{6AC3CCA3-C285-4064-97D5-3CB66DB92774}" type="pres">
      <dgm:prSet presAssocID="{492B31AC-00C4-469D-A1EF-A307F99B83A4}" presName="text_1" presStyleLbl="node1" presStyleIdx="0" presStyleCnt="6">
        <dgm:presLayoutVars>
          <dgm:bulletEnabled val="1"/>
        </dgm:presLayoutVars>
      </dgm:prSet>
      <dgm:spPr/>
    </dgm:pt>
    <dgm:pt modelId="{8BC077B0-B89E-44E5-A769-A8F4B4BA987C}" type="pres">
      <dgm:prSet presAssocID="{492B31AC-00C4-469D-A1EF-A307F99B83A4}" presName="accent_1" presStyleCnt="0"/>
      <dgm:spPr/>
    </dgm:pt>
    <dgm:pt modelId="{F229F8EF-A548-492A-9D6C-F2DF6B8EA372}" type="pres">
      <dgm:prSet presAssocID="{492B31AC-00C4-469D-A1EF-A307F99B83A4}" presName="accentRepeatNode" presStyleLbl="solidFgAcc1" presStyleIdx="0" presStyleCnt="6"/>
      <dgm:spPr/>
    </dgm:pt>
    <dgm:pt modelId="{D3C6EC0D-8E59-4BD6-A467-381910B06CA5}" type="pres">
      <dgm:prSet presAssocID="{82BDFF22-3FF7-45EF-9249-A2DA0FFD4EEE}" presName="text_2" presStyleLbl="node1" presStyleIdx="1" presStyleCnt="6">
        <dgm:presLayoutVars>
          <dgm:bulletEnabled val="1"/>
        </dgm:presLayoutVars>
      </dgm:prSet>
      <dgm:spPr/>
    </dgm:pt>
    <dgm:pt modelId="{43248D09-F172-4E55-8403-F7D1F75EE8B1}" type="pres">
      <dgm:prSet presAssocID="{82BDFF22-3FF7-45EF-9249-A2DA0FFD4EEE}" presName="accent_2" presStyleCnt="0"/>
      <dgm:spPr/>
    </dgm:pt>
    <dgm:pt modelId="{2715189E-86AA-489A-9E76-6AD3627046BF}" type="pres">
      <dgm:prSet presAssocID="{82BDFF22-3FF7-45EF-9249-A2DA0FFD4EEE}" presName="accentRepeatNode" presStyleLbl="solidFgAcc1" presStyleIdx="1" presStyleCnt="6"/>
      <dgm:spPr/>
    </dgm:pt>
    <dgm:pt modelId="{AAB2A8A9-9083-4165-9756-575E7479F2FF}" type="pres">
      <dgm:prSet presAssocID="{CFB53D39-A5BC-4DE7-A1CB-36A16E7FD264}" presName="text_3" presStyleLbl="node1" presStyleIdx="2" presStyleCnt="6">
        <dgm:presLayoutVars>
          <dgm:bulletEnabled val="1"/>
        </dgm:presLayoutVars>
      </dgm:prSet>
      <dgm:spPr/>
    </dgm:pt>
    <dgm:pt modelId="{FA47C57D-9B79-464B-9459-45E1758C5AFB}" type="pres">
      <dgm:prSet presAssocID="{CFB53D39-A5BC-4DE7-A1CB-36A16E7FD264}" presName="accent_3" presStyleCnt="0"/>
      <dgm:spPr/>
    </dgm:pt>
    <dgm:pt modelId="{A597A0B1-E6AA-4A78-8969-B529DBD1DC63}" type="pres">
      <dgm:prSet presAssocID="{CFB53D39-A5BC-4DE7-A1CB-36A16E7FD264}" presName="accentRepeatNode" presStyleLbl="solidFgAcc1" presStyleIdx="2" presStyleCnt="6"/>
      <dgm:spPr/>
    </dgm:pt>
    <dgm:pt modelId="{8E660772-0EB5-4878-A45A-5D3B6C54062B}" type="pres">
      <dgm:prSet presAssocID="{557A20C8-C118-4A91-A095-EB617D3BB19A}" presName="text_4" presStyleLbl="node1" presStyleIdx="3" presStyleCnt="6">
        <dgm:presLayoutVars>
          <dgm:bulletEnabled val="1"/>
        </dgm:presLayoutVars>
      </dgm:prSet>
      <dgm:spPr/>
    </dgm:pt>
    <dgm:pt modelId="{E85850ED-AACE-49C7-A55A-59FAD79BD137}" type="pres">
      <dgm:prSet presAssocID="{557A20C8-C118-4A91-A095-EB617D3BB19A}" presName="accent_4" presStyleCnt="0"/>
      <dgm:spPr/>
    </dgm:pt>
    <dgm:pt modelId="{54DFEF4F-2C9A-46C3-8976-A44347FA6C18}" type="pres">
      <dgm:prSet presAssocID="{557A20C8-C118-4A91-A095-EB617D3BB19A}" presName="accentRepeatNode" presStyleLbl="solidFgAcc1" presStyleIdx="3" presStyleCnt="6"/>
      <dgm:spPr/>
    </dgm:pt>
    <dgm:pt modelId="{700AF79D-675D-4C00-BD84-CADCFA6A8F3A}" type="pres">
      <dgm:prSet presAssocID="{30B49AC3-1D3A-438F-9B58-BC16953A9A99}" presName="text_5" presStyleLbl="node1" presStyleIdx="4" presStyleCnt="6" custLinFactNeighborX="2210">
        <dgm:presLayoutVars>
          <dgm:bulletEnabled val="1"/>
        </dgm:presLayoutVars>
      </dgm:prSet>
      <dgm:spPr/>
    </dgm:pt>
    <dgm:pt modelId="{B3EAC4E9-84FC-4D26-896A-A24D92856B19}" type="pres">
      <dgm:prSet presAssocID="{30B49AC3-1D3A-438F-9B58-BC16953A9A99}" presName="accent_5" presStyleCnt="0"/>
      <dgm:spPr/>
    </dgm:pt>
    <dgm:pt modelId="{D158ABE8-1E1B-4B2A-BCCA-7ED0ED68335D}" type="pres">
      <dgm:prSet presAssocID="{30B49AC3-1D3A-438F-9B58-BC16953A9A99}" presName="accentRepeatNode" presStyleLbl="solidFgAcc1" presStyleIdx="4" presStyleCnt="6"/>
      <dgm:spPr/>
    </dgm:pt>
    <dgm:pt modelId="{9D531F2A-75E0-4675-A296-36F608EC90AA}" type="pres">
      <dgm:prSet presAssocID="{A76BAEFB-1A25-4229-8D62-073C16EA7C6E}" presName="text_6" presStyleLbl="node1" presStyleIdx="5" presStyleCnt="6">
        <dgm:presLayoutVars>
          <dgm:bulletEnabled val="1"/>
        </dgm:presLayoutVars>
      </dgm:prSet>
      <dgm:spPr/>
    </dgm:pt>
    <dgm:pt modelId="{0BDC0447-0A3C-439A-88C7-72BE6A0BAAEA}" type="pres">
      <dgm:prSet presAssocID="{A76BAEFB-1A25-4229-8D62-073C16EA7C6E}" presName="accent_6" presStyleCnt="0"/>
      <dgm:spPr/>
    </dgm:pt>
    <dgm:pt modelId="{256547AA-B9E9-4DED-979F-D8A461B3AE7E}" type="pres">
      <dgm:prSet presAssocID="{A76BAEFB-1A25-4229-8D62-073C16EA7C6E}" presName="accentRepeatNode" presStyleLbl="solidFgAcc1" presStyleIdx="5" presStyleCnt="6"/>
      <dgm:spPr/>
    </dgm:pt>
  </dgm:ptLst>
  <dgm:cxnLst>
    <dgm:cxn modelId="{94B6F93E-EB58-4297-9D91-83140F3893D8}" type="presOf" srcId="{30B49AC3-1D3A-438F-9B58-BC16953A9A99}" destId="{700AF79D-675D-4C00-BD84-CADCFA6A8F3A}" srcOrd="0" destOrd="0" presId="urn:microsoft.com/office/officeart/2008/layout/VerticalCurvedList"/>
    <dgm:cxn modelId="{F288F760-8701-42D5-8017-5654EFF59AE5}" type="presOf" srcId="{492B31AC-00C4-469D-A1EF-A307F99B83A4}" destId="{6AC3CCA3-C285-4064-97D5-3CB66DB92774}" srcOrd="0" destOrd="0" presId="urn:microsoft.com/office/officeart/2008/layout/VerticalCurvedList"/>
    <dgm:cxn modelId="{B8A2B044-268A-4137-8B0B-EDC2022D28BA}" type="presOf" srcId="{BADD5AC0-C94C-4D57-9ABD-9018CAC951BA}" destId="{BDA022AD-AC54-4DC5-8ADB-8E069BA38CA9}" srcOrd="0" destOrd="0" presId="urn:microsoft.com/office/officeart/2008/layout/VerticalCurvedList"/>
    <dgm:cxn modelId="{9E907268-82B5-49BF-BAEB-71061C734F7C}" srcId="{BADD5AC0-C94C-4D57-9ABD-9018CAC951BA}" destId="{A76BAEFB-1A25-4229-8D62-073C16EA7C6E}" srcOrd="5" destOrd="0" parTransId="{0D78E842-9F99-45A3-9829-69E742827534}" sibTransId="{B347C0BA-73A4-41C6-93C9-1EE47BD24940}"/>
    <dgm:cxn modelId="{5E281188-E63B-4F40-AA52-7802EDF6A639}" type="presOf" srcId="{CFB53D39-A5BC-4DE7-A1CB-36A16E7FD264}" destId="{AAB2A8A9-9083-4165-9756-575E7479F2FF}" srcOrd="0" destOrd="0" presId="urn:microsoft.com/office/officeart/2008/layout/VerticalCurvedList"/>
    <dgm:cxn modelId="{256CEB96-2305-4D81-A8E0-6B34D0C0879B}" srcId="{BADD5AC0-C94C-4D57-9ABD-9018CAC951BA}" destId="{CFB53D39-A5BC-4DE7-A1CB-36A16E7FD264}" srcOrd="2" destOrd="0" parTransId="{A6E1DFA1-D3D7-4DF5-83E4-00F309B3EF4C}" sibTransId="{1AD22965-8F96-4103-A244-F752B24B7C33}"/>
    <dgm:cxn modelId="{BEBC0DA6-01C5-4AD0-BB3B-066A1E5FEDAC}" srcId="{BADD5AC0-C94C-4D57-9ABD-9018CAC951BA}" destId="{82BDFF22-3FF7-45EF-9249-A2DA0FFD4EEE}" srcOrd="1" destOrd="0" parTransId="{D7B438B3-A012-4AD0-A55B-7D3F36563D97}" sibTransId="{4479C115-99E3-40F9-AE19-7BED75BE28F1}"/>
    <dgm:cxn modelId="{C1EF4CAD-E8AD-443A-BCF4-CDD8EE22CD88}" type="presOf" srcId="{82BDFF22-3FF7-45EF-9249-A2DA0FFD4EEE}" destId="{D3C6EC0D-8E59-4BD6-A467-381910B06CA5}" srcOrd="0" destOrd="0" presId="urn:microsoft.com/office/officeart/2008/layout/VerticalCurvedList"/>
    <dgm:cxn modelId="{E2A5B6B7-1C96-4E77-88AA-63EC39DB4689}" type="presOf" srcId="{5940A954-EE86-416A-8AA1-623CE12E5A07}" destId="{756CE008-C50C-4AA6-BE01-E886ADCFB5FA}" srcOrd="0" destOrd="0" presId="urn:microsoft.com/office/officeart/2008/layout/VerticalCurvedList"/>
    <dgm:cxn modelId="{4AC6FAC6-36EC-40D7-9703-D8D7558DBBD0}" type="presOf" srcId="{557A20C8-C118-4A91-A095-EB617D3BB19A}" destId="{8E660772-0EB5-4878-A45A-5D3B6C54062B}" srcOrd="0" destOrd="0" presId="urn:microsoft.com/office/officeart/2008/layout/VerticalCurvedList"/>
    <dgm:cxn modelId="{EB8684CA-E767-4702-BA65-6D9C03945D3C}" srcId="{BADD5AC0-C94C-4D57-9ABD-9018CAC951BA}" destId="{557A20C8-C118-4A91-A095-EB617D3BB19A}" srcOrd="3" destOrd="0" parTransId="{215FBA75-C3D2-4B67-8DC1-084560EE2668}" sibTransId="{E212564F-E0D6-4920-AFA3-3CAE0236F148}"/>
    <dgm:cxn modelId="{28FB7EE3-3DB5-4C3E-B333-F23B793D5792}" srcId="{BADD5AC0-C94C-4D57-9ABD-9018CAC951BA}" destId="{30B49AC3-1D3A-438F-9B58-BC16953A9A99}" srcOrd="4" destOrd="0" parTransId="{6951EAD2-9DF2-45EE-A0D3-D098FAD9FB5A}" sibTransId="{2D568FCB-CC8D-45FD-BC07-CD8791AB9370}"/>
    <dgm:cxn modelId="{401EB1E7-99CF-42DA-BE80-C3BBA719D183}" type="presOf" srcId="{A76BAEFB-1A25-4229-8D62-073C16EA7C6E}" destId="{9D531F2A-75E0-4675-A296-36F608EC90AA}" srcOrd="0" destOrd="0" presId="urn:microsoft.com/office/officeart/2008/layout/VerticalCurvedList"/>
    <dgm:cxn modelId="{EBEE30F6-B55D-4C74-B306-852B2890ECED}" srcId="{BADD5AC0-C94C-4D57-9ABD-9018CAC951BA}" destId="{492B31AC-00C4-469D-A1EF-A307F99B83A4}" srcOrd="0" destOrd="0" parTransId="{F394DE7F-842E-447C-95B0-5109D43EEAD9}" sibTransId="{5940A954-EE86-416A-8AA1-623CE12E5A07}"/>
    <dgm:cxn modelId="{5E69AA16-4982-4E68-AF45-50E34CB5A878}" type="presParOf" srcId="{BDA022AD-AC54-4DC5-8ADB-8E069BA38CA9}" destId="{60190364-7F76-46AC-AF5D-33D6BE5A3B0F}" srcOrd="0" destOrd="0" presId="urn:microsoft.com/office/officeart/2008/layout/VerticalCurvedList"/>
    <dgm:cxn modelId="{4BC66737-B291-41D2-980B-018A92E4408D}" type="presParOf" srcId="{60190364-7F76-46AC-AF5D-33D6BE5A3B0F}" destId="{C04224CE-2865-4C46-BE3C-7D7D815FC54A}" srcOrd="0" destOrd="0" presId="urn:microsoft.com/office/officeart/2008/layout/VerticalCurvedList"/>
    <dgm:cxn modelId="{D64C9FF6-A4C4-4096-99E2-5B9D8BD67E76}" type="presParOf" srcId="{C04224CE-2865-4C46-BE3C-7D7D815FC54A}" destId="{E56FF897-00DF-4C9E-8E1E-F755ECC25E19}" srcOrd="0" destOrd="0" presId="urn:microsoft.com/office/officeart/2008/layout/VerticalCurvedList"/>
    <dgm:cxn modelId="{12E9D7FA-C872-4B9D-857F-72C9A7415A73}" type="presParOf" srcId="{C04224CE-2865-4C46-BE3C-7D7D815FC54A}" destId="{756CE008-C50C-4AA6-BE01-E886ADCFB5FA}" srcOrd="1" destOrd="0" presId="urn:microsoft.com/office/officeart/2008/layout/VerticalCurvedList"/>
    <dgm:cxn modelId="{5878DEEC-98E8-473E-9011-6C4CF59148F8}" type="presParOf" srcId="{C04224CE-2865-4C46-BE3C-7D7D815FC54A}" destId="{DB247E18-0EFD-457B-9EEB-ADCE6184347B}" srcOrd="2" destOrd="0" presId="urn:microsoft.com/office/officeart/2008/layout/VerticalCurvedList"/>
    <dgm:cxn modelId="{BDC8EB31-5840-43E5-BE7C-F76A916A283A}" type="presParOf" srcId="{C04224CE-2865-4C46-BE3C-7D7D815FC54A}" destId="{868EBBDA-7DBB-4540-B92F-2FDE3387B3A9}" srcOrd="3" destOrd="0" presId="urn:microsoft.com/office/officeart/2008/layout/VerticalCurvedList"/>
    <dgm:cxn modelId="{22AF70D1-20FA-46C2-823A-56DDCCA6730A}" type="presParOf" srcId="{60190364-7F76-46AC-AF5D-33D6BE5A3B0F}" destId="{6AC3CCA3-C285-4064-97D5-3CB66DB92774}" srcOrd="1" destOrd="0" presId="urn:microsoft.com/office/officeart/2008/layout/VerticalCurvedList"/>
    <dgm:cxn modelId="{C3E710BB-7D4E-4EE2-AFC4-543225185D72}" type="presParOf" srcId="{60190364-7F76-46AC-AF5D-33D6BE5A3B0F}" destId="{8BC077B0-B89E-44E5-A769-A8F4B4BA987C}" srcOrd="2" destOrd="0" presId="urn:microsoft.com/office/officeart/2008/layout/VerticalCurvedList"/>
    <dgm:cxn modelId="{07F65BC5-2E1D-4D43-90F2-CA6C7649970D}" type="presParOf" srcId="{8BC077B0-B89E-44E5-A769-A8F4B4BA987C}" destId="{F229F8EF-A548-492A-9D6C-F2DF6B8EA372}" srcOrd="0" destOrd="0" presId="urn:microsoft.com/office/officeart/2008/layout/VerticalCurvedList"/>
    <dgm:cxn modelId="{5FC0BD33-F797-4F5C-B636-EAD98E2EA507}" type="presParOf" srcId="{60190364-7F76-46AC-AF5D-33D6BE5A3B0F}" destId="{D3C6EC0D-8E59-4BD6-A467-381910B06CA5}" srcOrd="3" destOrd="0" presId="urn:microsoft.com/office/officeart/2008/layout/VerticalCurvedList"/>
    <dgm:cxn modelId="{C6FB137C-2035-495E-8117-916FBFF81EE4}" type="presParOf" srcId="{60190364-7F76-46AC-AF5D-33D6BE5A3B0F}" destId="{43248D09-F172-4E55-8403-F7D1F75EE8B1}" srcOrd="4" destOrd="0" presId="urn:microsoft.com/office/officeart/2008/layout/VerticalCurvedList"/>
    <dgm:cxn modelId="{3A4C87E9-3937-479B-9B69-506B5C4E864F}" type="presParOf" srcId="{43248D09-F172-4E55-8403-F7D1F75EE8B1}" destId="{2715189E-86AA-489A-9E76-6AD3627046BF}" srcOrd="0" destOrd="0" presId="urn:microsoft.com/office/officeart/2008/layout/VerticalCurvedList"/>
    <dgm:cxn modelId="{4CCA86BD-6D5A-41BE-AF5C-4AF805529BF0}" type="presParOf" srcId="{60190364-7F76-46AC-AF5D-33D6BE5A3B0F}" destId="{AAB2A8A9-9083-4165-9756-575E7479F2FF}" srcOrd="5" destOrd="0" presId="urn:microsoft.com/office/officeart/2008/layout/VerticalCurvedList"/>
    <dgm:cxn modelId="{B5B9DC9C-E5FE-4721-8AF7-2C7254269086}" type="presParOf" srcId="{60190364-7F76-46AC-AF5D-33D6BE5A3B0F}" destId="{FA47C57D-9B79-464B-9459-45E1758C5AFB}" srcOrd="6" destOrd="0" presId="urn:microsoft.com/office/officeart/2008/layout/VerticalCurvedList"/>
    <dgm:cxn modelId="{AABCB60A-EC79-436F-9F90-C00232E5B4D3}" type="presParOf" srcId="{FA47C57D-9B79-464B-9459-45E1758C5AFB}" destId="{A597A0B1-E6AA-4A78-8969-B529DBD1DC63}" srcOrd="0" destOrd="0" presId="urn:microsoft.com/office/officeart/2008/layout/VerticalCurvedList"/>
    <dgm:cxn modelId="{9EF86273-7E99-44DC-B524-978ED4302871}" type="presParOf" srcId="{60190364-7F76-46AC-AF5D-33D6BE5A3B0F}" destId="{8E660772-0EB5-4878-A45A-5D3B6C54062B}" srcOrd="7" destOrd="0" presId="urn:microsoft.com/office/officeart/2008/layout/VerticalCurvedList"/>
    <dgm:cxn modelId="{1CBA1CA0-508E-4FFF-BCAB-987FBBEF57B6}" type="presParOf" srcId="{60190364-7F76-46AC-AF5D-33D6BE5A3B0F}" destId="{E85850ED-AACE-49C7-A55A-59FAD79BD137}" srcOrd="8" destOrd="0" presId="urn:microsoft.com/office/officeart/2008/layout/VerticalCurvedList"/>
    <dgm:cxn modelId="{03D04487-EDCE-4E14-B06B-F19C1F12923E}" type="presParOf" srcId="{E85850ED-AACE-49C7-A55A-59FAD79BD137}" destId="{54DFEF4F-2C9A-46C3-8976-A44347FA6C18}" srcOrd="0" destOrd="0" presId="urn:microsoft.com/office/officeart/2008/layout/VerticalCurvedList"/>
    <dgm:cxn modelId="{C4A037A6-C7A6-4F97-A035-063C948CB1C3}" type="presParOf" srcId="{60190364-7F76-46AC-AF5D-33D6BE5A3B0F}" destId="{700AF79D-675D-4C00-BD84-CADCFA6A8F3A}" srcOrd="9" destOrd="0" presId="urn:microsoft.com/office/officeart/2008/layout/VerticalCurvedList"/>
    <dgm:cxn modelId="{04351D3D-2F0F-4D93-88B3-D3D7313C0188}" type="presParOf" srcId="{60190364-7F76-46AC-AF5D-33D6BE5A3B0F}" destId="{B3EAC4E9-84FC-4D26-896A-A24D92856B19}" srcOrd="10" destOrd="0" presId="urn:microsoft.com/office/officeart/2008/layout/VerticalCurvedList"/>
    <dgm:cxn modelId="{BB1D2F1C-6DE6-4CA7-82CE-3B1F45DE8DB4}" type="presParOf" srcId="{B3EAC4E9-84FC-4D26-896A-A24D92856B19}" destId="{D158ABE8-1E1B-4B2A-BCCA-7ED0ED68335D}" srcOrd="0" destOrd="0" presId="urn:microsoft.com/office/officeart/2008/layout/VerticalCurvedList"/>
    <dgm:cxn modelId="{3E2FC79B-E522-4D78-AB95-9DED1B3E54CA}" type="presParOf" srcId="{60190364-7F76-46AC-AF5D-33D6BE5A3B0F}" destId="{9D531F2A-75E0-4675-A296-36F608EC90AA}" srcOrd="11" destOrd="0" presId="urn:microsoft.com/office/officeart/2008/layout/VerticalCurvedList"/>
    <dgm:cxn modelId="{B1C6276C-B7EE-4B0B-9518-21F6DE5A06A3}" type="presParOf" srcId="{60190364-7F76-46AC-AF5D-33D6BE5A3B0F}" destId="{0BDC0447-0A3C-439A-88C7-72BE6A0BAAEA}" srcOrd="12" destOrd="0" presId="urn:microsoft.com/office/officeart/2008/layout/VerticalCurvedList"/>
    <dgm:cxn modelId="{06B92E00-EF4D-4BB6-B357-42D03CEA54B4}" type="presParOf" srcId="{0BDC0447-0A3C-439A-88C7-72BE6A0BAAEA}" destId="{256547AA-B9E9-4DED-979F-D8A461B3AE7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119821-2CA6-4B17-8BB6-A2E18B8F867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91298A4E-980A-445F-9D58-A8AA23D2E910}">
      <dgm:prSet phldrT="[Text]"/>
      <dgm:spPr/>
      <dgm:t>
        <a:bodyPr/>
        <a:lstStyle/>
        <a:p>
          <a:r>
            <a:rPr lang="en-US" dirty="0"/>
            <a:t>Protect</a:t>
          </a:r>
        </a:p>
      </dgm:t>
    </dgm:pt>
    <dgm:pt modelId="{6B8AA65C-7C2B-4691-9651-C224D98AF3CC}" type="parTrans" cxnId="{A61308D3-C90A-47E7-8C5F-0E4F3B060096}">
      <dgm:prSet/>
      <dgm:spPr/>
      <dgm:t>
        <a:bodyPr/>
        <a:lstStyle/>
        <a:p>
          <a:endParaRPr lang="en-US"/>
        </a:p>
      </dgm:t>
    </dgm:pt>
    <dgm:pt modelId="{B7220913-1C37-4485-9838-8573DCF4A04B}" type="sibTrans" cxnId="{A61308D3-C90A-47E7-8C5F-0E4F3B060096}">
      <dgm:prSet/>
      <dgm:spPr/>
      <dgm:t>
        <a:bodyPr/>
        <a:lstStyle/>
        <a:p>
          <a:endParaRPr lang="en-US"/>
        </a:p>
      </dgm:t>
    </dgm:pt>
    <dgm:pt modelId="{734ED58E-3320-476C-82B1-BF04798527C1}">
      <dgm:prSet phldrT="[Text]" custT="1"/>
      <dgm:spPr/>
      <dgm:t>
        <a:bodyPr/>
        <a:lstStyle/>
        <a:p>
          <a:r>
            <a:rPr lang="en-US" sz="2200" dirty="0"/>
            <a:t>Discrimination</a:t>
          </a:r>
        </a:p>
      </dgm:t>
    </dgm:pt>
    <dgm:pt modelId="{FB74C6C9-E98E-4713-B6C8-6B074F3E4E66}" type="parTrans" cxnId="{A9B87DF9-A333-46FB-8EEC-F9BD4A235B24}">
      <dgm:prSet/>
      <dgm:spPr/>
      <dgm:t>
        <a:bodyPr/>
        <a:lstStyle/>
        <a:p>
          <a:endParaRPr lang="en-US"/>
        </a:p>
      </dgm:t>
    </dgm:pt>
    <dgm:pt modelId="{47F0CCE8-2435-4179-8B32-D12BAB949A0F}" type="sibTrans" cxnId="{A9B87DF9-A333-46FB-8EEC-F9BD4A235B24}">
      <dgm:prSet/>
      <dgm:spPr/>
      <dgm:t>
        <a:bodyPr/>
        <a:lstStyle/>
        <a:p>
          <a:endParaRPr lang="en-US"/>
        </a:p>
      </dgm:t>
    </dgm:pt>
    <dgm:pt modelId="{C6D488D0-DEB8-4BDB-88DC-26EE58C7D1E5}">
      <dgm:prSet phldrT="[Text]" custT="1"/>
      <dgm:spPr/>
      <dgm:t>
        <a:bodyPr/>
        <a:lstStyle/>
        <a:p>
          <a:r>
            <a:rPr lang="en-US" sz="2200" dirty="0"/>
            <a:t>Abuse</a:t>
          </a:r>
        </a:p>
      </dgm:t>
    </dgm:pt>
    <dgm:pt modelId="{12194794-C889-4759-B484-C2D5A27DD325}" type="parTrans" cxnId="{52F4D7DF-BB5A-4BFF-BAF2-DE51E40744C1}">
      <dgm:prSet/>
      <dgm:spPr/>
      <dgm:t>
        <a:bodyPr/>
        <a:lstStyle/>
        <a:p>
          <a:endParaRPr lang="en-US"/>
        </a:p>
      </dgm:t>
    </dgm:pt>
    <dgm:pt modelId="{47591D04-7E52-4DA4-AA19-C6AF93DADC8D}" type="sibTrans" cxnId="{52F4D7DF-BB5A-4BFF-BAF2-DE51E40744C1}">
      <dgm:prSet/>
      <dgm:spPr/>
      <dgm:t>
        <a:bodyPr/>
        <a:lstStyle/>
        <a:p>
          <a:endParaRPr lang="en-US"/>
        </a:p>
      </dgm:t>
    </dgm:pt>
    <dgm:pt modelId="{F229C64A-B2D6-42B8-99F9-48F5B7E7E64F}">
      <dgm:prSet phldrT="[Text]"/>
      <dgm:spPr/>
      <dgm:t>
        <a:bodyPr/>
        <a:lstStyle/>
        <a:p>
          <a:r>
            <a:rPr lang="en-US" dirty="0"/>
            <a:t>Provide</a:t>
          </a:r>
        </a:p>
      </dgm:t>
    </dgm:pt>
    <dgm:pt modelId="{3D338321-425F-4E66-8BA9-A067FF0CB7AE}" type="parTrans" cxnId="{DEFE7739-6ADE-492F-AF92-5B7565CA6F61}">
      <dgm:prSet/>
      <dgm:spPr/>
      <dgm:t>
        <a:bodyPr/>
        <a:lstStyle/>
        <a:p>
          <a:endParaRPr lang="en-US"/>
        </a:p>
      </dgm:t>
    </dgm:pt>
    <dgm:pt modelId="{77A931D6-7E20-4781-BEC3-785C2950811F}" type="sibTrans" cxnId="{DEFE7739-6ADE-492F-AF92-5B7565CA6F61}">
      <dgm:prSet/>
      <dgm:spPr/>
      <dgm:t>
        <a:bodyPr/>
        <a:lstStyle/>
        <a:p>
          <a:endParaRPr lang="en-US"/>
        </a:p>
      </dgm:t>
    </dgm:pt>
    <dgm:pt modelId="{79C0F7DF-6E2F-46CB-9BC4-9EF5C12CA6ED}">
      <dgm:prSet phldrT="[Text]" custT="1"/>
      <dgm:spPr/>
      <dgm:t>
        <a:bodyPr/>
        <a:lstStyle/>
        <a:p>
          <a:r>
            <a:rPr lang="en-US" sz="2200" dirty="0"/>
            <a:t>Additional services</a:t>
          </a:r>
        </a:p>
      </dgm:t>
    </dgm:pt>
    <dgm:pt modelId="{9670750F-41BD-49BF-8089-99DA9D6B6B09}" type="sibTrans" cxnId="{AC3E167E-5D4A-4ACB-A9FA-EEA4DCE1DEA4}">
      <dgm:prSet/>
      <dgm:spPr/>
      <dgm:t>
        <a:bodyPr/>
        <a:lstStyle/>
        <a:p>
          <a:endParaRPr lang="en-US"/>
        </a:p>
      </dgm:t>
    </dgm:pt>
    <dgm:pt modelId="{81ED224E-9C90-4DB9-807D-15BC86E18779}" type="parTrans" cxnId="{AC3E167E-5D4A-4ACB-A9FA-EEA4DCE1DEA4}">
      <dgm:prSet/>
      <dgm:spPr/>
      <dgm:t>
        <a:bodyPr/>
        <a:lstStyle/>
        <a:p>
          <a:endParaRPr lang="en-US"/>
        </a:p>
      </dgm:t>
    </dgm:pt>
    <dgm:pt modelId="{7DB81459-99EC-47C1-87FA-7E9B65FE2191}">
      <dgm:prSet phldrT="[Text]" custT="1"/>
      <dgm:spPr/>
      <dgm:t>
        <a:bodyPr/>
        <a:lstStyle/>
        <a:p>
          <a:r>
            <a:rPr lang="en-US" sz="2200" dirty="0"/>
            <a:t>Accommodations</a:t>
          </a:r>
        </a:p>
      </dgm:t>
    </dgm:pt>
    <dgm:pt modelId="{412CFFAD-C333-4662-9F4D-D86A476B8DB8}" type="sibTrans" cxnId="{CA75B908-EAD1-4DA6-ADC3-1B1EF418DBE5}">
      <dgm:prSet/>
      <dgm:spPr/>
      <dgm:t>
        <a:bodyPr/>
        <a:lstStyle/>
        <a:p>
          <a:endParaRPr lang="en-US"/>
        </a:p>
      </dgm:t>
    </dgm:pt>
    <dgm:pt modelId="{52903165-7F5A-4AC5-978B-A65AAA4BFCF6}" type="parTrans" cxnId="{CA75B908-EAD1-4DA6-ADC3-1B1EF418DBE5}">
      <dgm:prSet/>
      <dgm:spPr/>
      <dgm:t>
        <a:bodyPr/>
        <a:lstStyle/>
        <a:p>
          <a:endParaRPr lang="en-US"/>
        </a:p>
      </dgm:t>
    </dgm:pt>
    <dgm:pt modelId="{6122021C-AC1A-4CA0-BA36-8C9C5A004486}" type="pres">
      <dgm:prSet presAssocID="{1D119821-2CA6-4B17-8BB6-A2E18B8F867E}" presName="Name0" presStyleCnt="0">
        <dgm:presLayoutVars>
          <dgm:dir/>
          <dgm:animLvl val="lvl"/>
          <dgm:resizeHandles/>
        </dgm:presLayoutVars>
      </dgm:prSet>
      <dgm:spPr/>
    </dgm:pt>
    <dgm:pt modelId="{6986C772-7031-45B8-809E-8A9AAF1B24C8}" type="pres">
      <dgm:prSet presAssocID="{91298A4E-980A-445F-9D58-A8AA23D2E910}" presName="linNode" presStyleCnt="0"/>
      <dgm:spPr/>
    </dgm:pt>
    <dgm:pt modelId="{626F8931-4B7A-4512-B23D-E23018328E06}" type="pres">
      <dgm:prSet presAssocID="{91298A4E-980A-445F-9D58-A8AA23D2E910}" presName="parentShp" presStyleLbl="node1" presStyleIdx="0" presStyleCnt="2">
        <dgm:presLayoutVars>
          <dgm:bulletEnabled val="1"/>
        </dgm:presLayoutVars>
      </dgm:prSet>
      <dgm:spPr/>
    </dgm:pt>
    <dgm:pt modelId="{9629E65E-BAD3-4DA0-9F55-28DE5322D4DB}" type="pres">
      <dgm:prSet presAssocID="{91298A4E-980A-445F-9D58-A8AA23D2E910}" presName="childShp" presStyleLbl="bgAccFollowNode1" presStyleIdx="0" presStyleCnt="2">
        <dgm:presLayoutVars>
          <dgm:bulletEnabled val="1"/>
        </dgm:presLayoutVars>
      </dgm:prSet>
      <dgm:spPr/>
    </dgm:pt>
    <dgm:pt modelId="{BFE7D3CA-CCD1-4063-9656-86F02F37BDB2}" type="pres">
      <dgm:prSet presAssocID="{B7220913-1C37-4485-9838-8573DCF4A04B}" presName="spacing" presStyleCnt="0"/>
      <dgm:spPr/>
    </dgm:pt>
    <dgm:pt modelId="{539C6DB9-67A4-4AFF-8F46-163DDA90CBCB}" type="pres">
      <dgm:prSet presAssocID="{F229C64A-B2D6-42B8-99F9-48F5B7E7E64F}" presName="linNode" presStyleCnt="0"/>
      <dgm:spPr/>
    </dgm:pt>
    <dgm:pt modelId="{01DB2860-C969-4169-90A6-08B5BCC6ABCA}" type="pres">
      <dgm:prSet presAssocID="{F229C64A-B2D6-42B8-99F9-48F5B7E7E64F}" presName="parentShp" presStyleLbl="node1" presStyleIdx="1" presStyleCnt="2">
        <dgm:presLayoutVars>
          <dgm:bulletEnabled val="1"/>
        </dgm:presLayoutVars>
      </dgm:prSet>
      <dgm:spPr/>
    </dgm:pt>
    <dgm:pt modelId="{41038B69-517F-4CDB-8798-9F84E6F4F12B}" type="pres">
      <dgm:prSet presAssocID="{F229C64A-B2D6-42B8-99F9-48F5B7E7E64F}" presName="childShp" presStyleLbl="bgAccFollowNode1" presStyleIdx="1" presStyleCnt="2">
        <dgm:presLayoutVars>
          <dgm:bulletEnabled val="1"/>
        </dgm:presLayoutVars>
      </dgm:prSet>
      <dgm:spPr/>
    </dgm:pt>
  </dgm:ptLst>
  <dgm:cxnLst>
    <dgm:cxn modelId="{CA75B908-EAD1-4DA6-ADC3-1B1EF418DBE5}" srcId="{F229C64A-B2D6-42B8-99F9-48F5B7E7E64F}" destId="{7DB81459-99EC-47C1-87FA-7E9B65FE2191}" srcOrd="1" destOrd="0" parTransId="{52903165-7F5A-4AC5-978B-A65AAA4BFCF6}" sibTransId="{412CFFAD-C333-4662-9F4D-D86A476B8DB8}"/>
    <dgm:cxn modelId="{DEFE7739-6ADE-492F-AF92-5B7565CA6F61}" srcId="{1D119821-2CA6-4B17-8BB6-A2E18B8F867E}" destId="{F229C64A-B2D6-42B8-99F9-48F5B7E7E64F}" srcOrd="1" destOrd="0" parTransId="{3D338321-425F-4E66-8BA9-A067FF0CB7AE}" sibTransId="{77A931D6-7E20-4781-BEC3-785C2950811F}"/>
    <dgm:cxn modelId="{2FB7BA40-E163-4902-A6DA-F0F90731635E}" type="presOf" srcId="{F229C64A-B2D6-42B8-99F9-48F5B7E7E64F}" destId="{01DB2860-C969-4169-90A6-08B5BCC6ABCA}" srcOrd="0" destOrd="0" presId="urn:microsoft.com/office/officeart/2005/8/layout/vList6"/>
    <dgm:cxn modelId="{2B6A2561-0AFD-47F2-A100-A454776D862A}" type="presOf" srcId="{7DB81459-99EC-47C1-87FA-7E9B65FE2191}" destId="{41038B69-517F-4CDB-8798-9F84E6F4F12B}" srcOrd="0" destOrd="1" presId="urn:microsoft.com/office/officeart/2005/8/layout/vList6"/>
    <dgm:cxn modelId="{FB7D9945-ED89-4B07-B5C3-B5AB410E1380}" type="presOf" srcId="{C6D488D0-DEB8-4BDB-88DC-26EE58C7D1E5}" destId="{9629E65E-BAD3-4DA0-9F55-28DE5322D4DB}" srcOrd="0" destOrd="1" presId="urn:microsoft.com/office/officeart/2005/8/layout/vList6"/>
    <dgm:cxn modelId="{C2386352-8840-445B-9425-2AD0EEF781FD}" type="presOf" srcId="{91298A4E-980A-445F-9D58-A8AA23D2E910}" destId="{626F8931-4B7A-4512-B23D-E23018328E06}" srcOrd="0" destOrd="0" presId="urn:microsoft.com/office/officeart/2005/8/layout/vList6"/>
    <dgm:cxn modelId="{AC3E167E-5D4A-4ACB-A9FA-EEA4DCE1DEA4}" srcId="{F229C64A-B2D6-42B8-99F9-48F5B7E7E64F}" destId="{79C0F7DF-6E2F-46CB-9BC4-9EF5C12CA6ED}" srcOrd="0" destOrd="0" parTransId="{81ED224E-9C90-4DB9-807D-15BC86E18779}" sibTransId="{9670750F-41BD-49BF-8089-99DA9D6B6B09}"/>
    <dgm:cxn modelId="{0AFEB492-FFD0-4A20-A1F9-4A48A9EB058D}" type="presOf" srcId="{734ED58E-3320-476C-82B1-BF04798527C1}" destId="{9629E65E-BAD3-4DA0-9F55-28DE5322D4DB}" srcOrd="0" destOrd="0" presId="urn:microsoft.com/office/officeart/2005/8/layout/vList6"/>
    <dgm:cxn modelId="{6C59A7C6-5A5E-46F6-8D83-78DE33A70733}" type="presOf" srcId="{79C0F7DF-6E2F-46CB-9BC4-9EF5C12CA6ED}" destId="{41038B69-517F-4CDB-8798-9F84E6F4F12B}" srcOrd="0" destOrd="0" presId="urn:microsoft.com/office/officeart/2005/8/layout/vList6"/>
    <dgm:cxn modelId="{A61308D3-C90A-47E7-8C5F-0E4F3B060096}" srcId="{1D119821-2CA6-4B17-8BB6-A2E18B8F867E}" destId="{91298A4E-980A-445F-9D58-A8AA23D2E910}" srcOrd="0" destOrd="0" parTransId="{6B8AA65C-7C2B-4691-9651-C224D98AF3CC}" sibTransId="{B7220913-1C37-4485-9838-8573DCF4A04B}"/>
    <dgm:cxn modelId="{52F4D7DF-BB5A-4BFF-BAF2-DE51E40744C1}" srcId="{91298A4E-980A-445F-9D58-A8AA23D2E910}" destId="{C6D488D0-DEB8-4BDB-88DC-26EE58C7D1E5}" srcOrd="1" destOrd="0" parTransId="{12194794-C889-4759-B484-C2D5A27DD325}" sibTransId="{47591D04-7E52-4DA4-AA19-C6AF93DADC8D}"/>
    <dgm:cxn modelId="{78A871EA-2489-44F6-85BA-9A71547F856D}" type="presOf" srcId="{1D119821-2CA6-4B17-8BB6-A2E18B8F867E}" destId="{6122021C-AC1A-4CA0-BA36-8C9C5A004486}" srcOrd="0" destOrd="0" presId="urn:microsoft.com/office/officeart/2005/8/layout/vList6"/>
    <dgm:cxn modelId="{A9B87DF9-A333-46FB-8EEC-F9BD4A235B24}" srcId="{91298A4E-980A-445F-9D58-A8AA23D2E910}" destId="{734ED58E-3320-476C-82B1-BF04798527C1}" srcOrd="0" destOrd="0" parTransId="{FB74C6C9-E98E-4713-B6C8-6B074F3E4E66}" sibTransId="{47F0CCE8-2435-4179-8B32-D12BAB949A0F}"/>
    <dgm:cxn modelId="{931C9C6B-0FBC-4CD1-BA36-BC6F739E78B6}" type="presParOf" srcId="{6122021C-AC1A-4CA0-BA36-8C9C5A004486}" destId="{6986C772-7031-45B8-809E-8A9AAF1B24C8}" srcOrd="0" destOrd="0" presId="urn:microsoft.com/office/officeart/2005/8/layout/vList6"/>
    <dgm:cxn modelId="{051B004C-BF13-4314-AD46-764825476F89}" type="presParOf" srcId="{6986C772-7031-45B8-809E-8A9AAF1B24C8}" destId="{626F8931-4B7A-4512-B23D-E23018328E06}" srcOrd="0" destOrd="0" presId="urn:microsoft.com/office/officeart/2005/8/layout/vList6"/>
    <dgm:cxn modelId="{96E54C9A-EEE9-417E-B415-2F642CF9FF76}" type="presParOf" srcId="{6986C772-7031-45B8-809E-8A9AAF1B24C8}" destId="{9629E65E-BAD3-4DA0-9F55-28DE5322D4DB}" srcOrd="1" destOrd="0" presId="urn:microsoft.com/office/officeart/2005/8/layout/vList6"/>
    <dgm:cxn modelId="{852DEFDC-8BC7-4122-9CC4-648992821C39}" type="presParOf" srcId="{6122021C-AC1A-4CA0-BA36-8C9C5A004486}" destId="{BFE7D3CA-CCD1-4063-9656-86F02F37BDB2}" srcOrd="1" destOrd="0" presId="urn:microsoft.com/office/officeart/2005/8/layout/vList6"/>
    <dgm:cxn modelId="{7DD4668A-17A8-499B-9014-C6CF2715D552}" type="presParOf" srcId="{6122021C-AC1A-4CA0-BA36-8C9C5A004486}" destId="{539C6DB9-67A4-4AFF-8F46-163DDA90CBCB}" srcOrd="2" destOrd="0" presId="urn:microsoft.com/office/officeart/2005/8/layout/vList6"/>
    <dgm:cxn modelId="{0EDABC8E-785C-49ED-87EE-1E8476F30738}" type="presParOf" srcId="{539C6DB9-67A4-4AFF-8F46-163DDA90CBCB}" destId="{01DB2860-C969-4169-90A6-08B5BCC6ABCA}" srcOrd="0" destOrd="0" presId="urn:microsoft.com/office/officeart/2005/8/layout/vList6"/>
    <dgm:cxn modelId="{A798E3D5-7A1F-4009-B978-7E85B66DB2F8}" type="presParOf" srcId="{539C6DB9-67A4-4AFF-8F46-163DDA90CBCB}" destId="{41038B69-517F-4CDB-8798-9F84E6F4F12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3F9BE-D9E8-46E6-8328-AE9FC258A730}">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3DD4AA-19D5-49D1-803A-597486394787}">
      <dsp:nvSpPr>
        <dsp:cNvPr id="0" name=""/>
        <dsp:cNvSpPr/>
      </dsp:nvSpPr>
      <dsp:spPr>
        <a:xfrm>
          <a:off x="1280160" y="264160"/>
          <a:ext cx="1625600" cy="162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Learning Disabilities</a:t>
          </a:r>
        </a:p>
      </dsp:txBody>
      <dsp:txXfrm>
        <a:off x="1359515" y="343515"/>
        <a:ext cx="1466890" cy="1466890"/>
      </dsp:txXfrm>
    </dsp:sp>
    <dsp:sp modelId="{ED31C6BE-C724-45D5-822B-B133647303C4}">
      <dsp:nvSpPr>
        <dsp:cNvPr id="0" name=""/>
        <dsp:cNvSpPr/>
      </dsp:nvSpPr>
      <dsp:spPr>
        <a:xfrm>
          <a:off x="3190240" y="264160"/>
          <a:ext cx="1625600" cy="162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Autism Spectrum Disorder</a:t>
          </a:r>
        </a:p>
      </dsp:txBody>
      <dsp:txXfrm>
        <a:off x="3269595" y="343515"/>
        <a:ext cx="1466890" cy="1466890"/>
      </dsp:txXfrm>
    </dsp:sp>
    <dsp:sp modelId="{AC117B98-EA7D-426B-B3AA-BB5D2D6551BD}">
      <dsp:nvSpPr>
        <dsp:cNvPr id="0" name=""/>
        <dsp:cNvSpPr/>
      </dsp:nvSpPr>
      <dsp:spPr>
        <a:xfrm>
          <a:off x="1280160" y="2174240"/>
          <a:ext cx="1625600" cy="162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ADHD</a:t>
          </a:r>
        </a:p>
      </dsp:txBody>
      <dsp:txXfrm>
        <a:off x="1359515" y="2253595"/>
        <a:ext cx="1466890" cy="1466890"/>
      </dsp:txXfrm>
    </dsp:sp>
    <dsp:sp modelId="{C75250ED-841A-4C14-A1CD-497CAB373015}">
      <dsp:nvSpPr>
        <dsp:cNvPr id="0" name=""/>
        <dsp:cNvSpPr/>
      </dsp:nvSpPr>
      <dsp:spPr>
        <a:xfrm>
          <a:off x="3190240" y="2174240"/>
          <a:ext cx="1625600" cy="162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Trauma</a:t>
          </a:r>
        </a:p>
      </dsp:txBody>
      <dsp:txXfrm>
        <a:off x="3269595" y="2253595"/>
        <a:ext cx="1466890"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16E3F-8D2B-44AB-AB98-6AB277E0F31F}">
      <dsp:nvSpPr>
        <dsp:cNvPr id="0" name=""/>
        <dsp:cNvSpPr/>
      </dsp:nvSpPr>
      <dsp:spPr>
        <a:xfrm>
          <a:off x="1712173" y="1611825"/>
          <a:ext cx="2048700" cy="1772208"/>
        </a:xfrm>
        <a:prstGeom prst="hexagon">
          <a:avLst>
            <a:gd name="adj" fmla="val 28570"/>
            <a:gd name="vf" fmla="val 115470"/>
          </a:avLst>
        </a:prstGeom>
        <a:solidFill>
          <a:srgbClr val="CC66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Guiding Principles</a:t>
          </a:r>
        </a:p>
      </dsp:txBody>
      <dsp:txXfrm>
        <a:off x="2051671" y="1905505"/>
        <a:ext cx="1369704" cy="1184848"/>
      </dsp:txXfrm>
    </dsp:sp>
    <dsp:sp modelId="{AD51EC1F-A9F9-4446-B41B-FE0AC846E23F}">
      <dsp:nvSpPr>
        <dsp:cNvPr id="0" name=""/>
        <dsp:cNvSpPr/>
      </dsp:nvSpPr>
      <dsp:spPr>
        <a:xfrm>
          <a:off x="2995053" y="763943"/>
          <a:ext cx="772968" cy="66601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55837C-AFEC-46B4-9F12-692E37EF4A28}">
      <dsp:nvSpPr>
        <dsp:cNvPr id="0" name=""/>
        <dsp:cNvSpPr/>
      </dsp:nvSpPr>
      <dsp:spPr>
        <a:xfrm>
          <a:off x="1900888" y="0"/>
          <a:ext cx="1678895" cy="1452441"/>
        </a:xfrm>
        <a:prstGeom prst="hexagon">
          <a:avLst>
            <a:gd name="adj" fmla="val 28570"/>
            <a:gd name="vf" fmla="val 11547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Safety</a:t>
          </a:r>
        </a:p>
      </dsp:txBody>
      <dsp:txXfrm>
        <a:off x="2179117" y="240700"/>
        <a:ext cx="1122437" cy="971041"/>
      </dsp:txXfrm>
    </dsp:sp>
    <dsp:sp modelId="{B7E5BF73-BC04-4431-85A2-3CDB747EB1DC}">
      <dsp:nvSpPr>
        <dsp:cNvPr id="0" name=""/>
        <dsp:cNvSpPr/>
      </dsp:nvSpPr>
      <dsp:spPr>
        <a:xfrm>
          <a:off x="3897167" y="2009035"/>
          <a:ext cx="772968" cy="66601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A5EEB-E87D-45DD-A328-7BAD6479CF1F}">
      <dsp:nvSpPr>
        <dsp:cNvPr id="0" name=""/>
        <dsp:cNvSpPr/>
      </dsp:nvSpPr>
      <dsp:spPr>
        <a:xfrm>
          <a:off x="3440629" y="893348"/>
          <a:ext cx="1678895" cy="1452441"/>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Trustworthiness</a:t>
          </a:r>
        </a:p>
      </dsp:txBody>
      <dsp:txXfrm>
        <a:off x="3718858" y="1134048"/>
        <a:ext cx="1122437" cy="971041"/>
      </dsp:txXfrm>
    </dsp:sp>
    <dsp:sp modelId="{45727F8B-5983-4E3C-8E02-174FBCB02B3B}">
      <dsp:nvSpPr>
        <dsp:cNvPr id="0" name=""/>
        <dsp:cNvSpPr/>
      </dsp:nvSpPr>
      <dsp:spPr>
        <a:xfrm>
          <a:off x="3270500" y="3414511"/>
          <a:ext cx="772968" cy="66601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6A79F6-31BA-49BD-A873-9ECE1D46C6BB}">
      <dsp:nvSpPr>
        <dsp:cNvPr id="0" name=""/>
        <dsp:cNvSpPr/>
      </dsp:nvSpPr>
      <dsp:spPr>
        <a:xfrm>
          <a:off x="3440629" y="2649569"/>
          <a:ext cx="1678895" cy="1452441"/>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Choice</a:t>
          </a:r>
        </a:p>
      </dsp:txBody>
      <dsp:txXfrm>
        <a:off x="3718858" y="2890269"/>
        <a:ext cx="1122437" cy="971041"/>
      </dsp:txXfrm>
    </dsp:sp>
    <dsp:sp modelId="{94859559-C196-4272-8724-0F51C59A82B9}">
      <dsp:nvSpPr>
        <dsp:cNvPr id="0" name=""/>
        <dsp:cNvSpPr/>
      </dsp:nvSpPr>
      <dsp:spPr>
        <a:xfrm>
          <a:off x="1715985" y="3560405"/>
          <a:ext cx="772968" cy="66601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47EFC-4334-4977-926A-2BD423D1D0EA}">
      <dsp:nvSpPr>
        <dsp:cNvPr id="0" name=""/>
        <dsp:cNvSpPr/>
      </dsp:nvSpPr>
      <dsp:spPr>
        <a:xfrm>
          <a:off x="1900888" y="3543917"/>
          <a:ext cx="1678895" cy="1452441"/>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Consider Culture, History, Gender</a:t>
          </a:r>
        </a:p>
      </dsp:txBody>
      <dsp:txXfrm>
        <a:off x="2179117" y="3784617"/>
        <a:ext cx="1122437" cy="971041"/>
      </dsp:txXfrm>
    </dsp:sp>
    <dsp:sp modelId="{09349825-14C5-4DC7-A0D8-B40D40C85019}">
      <dsp:nvSpPr>
        <dsp:cNvPr id="0" name=""/>
        <dsp:cNvSpPr/>
      </dsp:nvSpPr>
      <dsp:spPr>
        <a:xfrm>
          <a:off x="799098" y="2315812"/>
          <a:ext cx="772968" cy="66601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CABEC7-4366-48C0-8FF9-C5CBB0AEA55D}">
      <dsp:nvSpPr>
        <dsp:cNvPr id="0" name=""/>
        <dsp:cNvSpPr/>
      </dsp:nvSpPr>
      <dsp:spPr>
        <a:xfrm>
          <a:off x="353997" y="2650568"/>
          <a:ext cx="1678895" cy="1452441"/>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Collaboration</a:t>
          </a:r>
        </a:p>
      </dsp:txBody>
      <dsp:txXfrm>
        <a:off x="632226" y="2891268"/>
        <a:ext cx="1122437" cy="971041"/>
      </dsp:txXfrm>
    </dsp:sp>
    <dsp:sp modelId="{0F660C9F-9FF2-4384-86C2-AB1429F88FB2}">
      <dsp:nvSpPr>
        <dsp:cNvPr id="0" name=""/>
        <dsp:cNvSpPr/>
      </dsp:nvSpPr>
      <dsp:spPr>
        <a:xfrm>
          <a:off x="353997" y="891350"/>
          <a:ext cx="1678895" cy="1452441"/>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Empowerment</a:t>
          </a:r>
        </a:p>
      </dsp:txBody>
      <dsp:txXfrm>
        <a:off x="632226" y="1132050"/>
        <a:ext cx="1122437" cy="971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25680-B5E9-402A-8264-008ABA0A17F8}">
      <dsp:nvSpPr>
        <dsp:cNvPr id="0" name=""/>
        <dsp:cNvSpPr/>
      </dsp:nvSpPr>
      <dsp:spPr>
        <a:xfrm>
          <a:off x="0" y="459010"/>
          <a:ext cx="2137088" cy="1282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Stress reduction</a:t>
          </a:r>
        </a:p>
      </dsp:txBody>
      <dsp:txXfrm>
        <a:off x="0" y="459010"/>
        <a:ext cx="2137088" cy="1282253"/>
      </dsp:txXfrm>
    </dsp:sp>
    <dsp:sp modelId="{103EF75B-B0B5-4A7F-9983-C7D277873A47}">
      <dsp:nvSpPr>
        <dsp:cNvPr id="0" name=""/>
        <dsp:cNvSpPr/>
      </dsp:nvSpPr>
      <dsp:spPr>
        <a:xfrm>
          <a:off x="2350797" y="459010"/>
          <a:ext cx="2137088" cy="1282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Attention</a:t>
          </a:r>
        </a:p>
      </dsp:txBody>
      <dsp:txXfrm>
        <a:off x="2350797" y="459010"/>
        <a:ext cx="2137088" cy="1282253"/>
      </dsp:txXfrm>
    </dsp:sp>
    <dsp:sp modelId="{C43B4F11-9777-4F07-AD20-687198DCB2DE}">
      <dsp:nvSpPr>
        <dsp:cNvPr id="0" name=""/>
        <dsp:cNvSpPr/>
      </dsp:nvSpPr>
      <dsp:spPr>
        <a:xfrm>
          <a:off x="4701594" y="459010"/>
          <a:ext cx="2137088" cy="1282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Emotional control</a:t>
          </a:r>
        </a:p>
      </dsp:txBody>
      <dsp:txXfrm>
        <a:off x="4701594" y="459010"/>
        <a:ext cx="2137088" cy="1282253"/>
      </dsp:txXfrm>
    </dsp:sp>
    <dsp:sp modelId="{1E213A7A-0277-4179-B277-6BFD6A263F97}">
      <dsp:nvSpPr>
        <dsp:cNvPr id="0" name=""/>
        <dsp:cNvSpPr/>
      </dsp:nvSpPr>
      <dsp:spPr>
        <a:xfrm>
          <a:off x="1175398" y="1954972"/>
          <a:ext cx="2137088" cy="1282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Positive self-concept</a:t>
          </a:r>
        </a:p>
      </dsp:txBody>
      <dsp:txXfrm>
        <a:off x="1175398" y="1954972"/>
        <a:ext cx="2137088" cy="1282253"/>
      </dsp:txXfrm>
    </dsp:sp>
    <dsp:sp modelId="{B7F51309-7D6F-44BC-93CE-6B69AF85C376}">
      <dsp:nvSpPr>
        <dsp:cNvPr id="0" name=""/>
        <dsp:cNvSpPr/>
      </dsp:nvSpPr>
      <dsp:spPr>
        <a:xfrm>
          <a:off x="3526195" y="1954972"/>
          <a:ext cx="2137088" cy="1282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Positive Interactions</a:t>
          </a:r>
        </a:p>
      </dsp:txBody>
      <dsp:txXfrm>
        <a:off x="3526195" y="1954972"/>
        <a:ext cx="2137088" cy="12822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58E89-E779-4871-8CFE-20FE8C299818}">
      <dsp:nvSpPr>
        <dsp:cNvPr id="0" name=""/>
        <dsp:cNvSpPr/>
      </dsp:nvSpPr>
      <dsp:spPr>
        <a:xfrm rot="5400000">
          <a:off x="438380" y="931960"/>
          <a:ext cx="1320380" cy="2197083"/>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2776E-A814-49F4-A53F-FBA3EF578B1E}">
      <dsp:nvSpPr>
        <dsp:cNvPr id="0" name=""/>
        <dsp:cNvSpPr/>
      </dsp:nvSpPr>
      <dsp:spPr>
        <a:xfrm>
          <a:off x="217976" y="1588415"/>
          <a:ext cx="1983539" cy="1738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Triggers</a:t>
          </a:r>
        </a:p>
        <a:p>
          <a:pPr marL="0" lvl="0" indent="0" algn="l" defTabSz="1422400">
            <a:lnSpc>
              <a:spcPct val="90000"/>
            </a:lnSpc>
            <a:spcBef>
              <a:spcPct val="0"/>
            </a:spcBef>
            <a:spcAft>
              <a:spcPct val="35000"/>
            </a:spcAft>
            <a:buNone/>
          </a:pPr>
          <a:r>
            <a:rPr lang="en-US" sz="1400" kern="1200" dirty="0"/>
            <a:t>Things that make me upset are…</a:t>
          </a:r>
        </a:p>
      </dsp:txBody>
      <dsp:txXfrm>
        <a:off x="217976" y="1588415"/>
        <a:ext cx="1983539" cy="1738688"/>
      </dsp:txXfrm>
    </dsp:sp>
    <dsp:sp modelId="{9F100E93-E500-42B7-90A8-036B258FD58C}">
      <dsp:nvSpPr>
        <dsp:cNvPr id="0" name=""/>
        <dsp:cNvSpPr/>
      </dsp:nvSpPr>
      <dsp:spPr>
        <a:xfrm>
          <a:off x="1827263" y="770208"/>
          <a:ext cx="374252" cy="374252"/>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8D8839-F3B8-4970-95C7-95F2B617179E}">
      <dsp:nvSpPr>
        <dsp:cNvPr id="0" name=""/>
        <dsp:cNvSpPr/>
      </dsp:nvSpPr>
      <dsp:spPr>
        <a:xfrm rot="5400000">
          <a:off x="2866620" y="331090"/>
          <a:ext cx="1320380" cy="2197083"/>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4C822-95CE-4798-814A-6580EF24DA4C}">
      <dsp:nvSpPr>
        <dsp:cNvPr id="0" name=""/>
        <dsp:cNvSpPr/>
      </dsp:nvSpPr>
      <dsp:spPr>
        <a:xfrm>
          <a:off x="2646216" y="987544"/>
          <a:ext cx="1983539" cy="1738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Feelings</a:t>
          </a:r>
        </a:p>
        <a:p>
          <a:pPr marL="0" lvl="0" indent="0" algn="l" defTabSz="1422400">
            <a:lnSpc>
              <a:spcPct val="90000"/>
            </a:lnSpc>
            <a:spcBef>
              <a:spcPct val="0"/>
            </a:spcBef>
            <a:spcAft>
              <a:spcPct val="35000"/>
            </a:spcAft>
            <a:buNone/>
          </a:pPr>
          <a:r>
            <a:rPr lang="en-US" sz="1400" kern="1200" dirty="0"/>
            <a:t>What does it make me feel like?</a:t>
          </a:r>
        </a:p>
      </dsp:txBody>
      <dsp:txXfrm>
        <a:off x="2646216" y="987544"/>
        <a:ext cx="1983539" cy="1738688"/>
      </dsp:txXfrm>
    </dsp:sp>
    <dsp:sp modelId="{41D53570-6500-4FEE-B931-6C389981CEA8}">
      <dsp:nvSpPr>
        <dsp:cNvPr id="0" name=""/>
        <dsp:cNvSpPr/>
      </dsp:nvSpPr>
      <dsp:spPr>
        <a:xfrm>
          <a:off x="4255503" y="169338"/>
          <a:ext cx="374252" cy="374252"/>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4B7E9-5C8B-4BFC-A611-57D6D8673AAE}">
      <dsp:nvSpPr>
        <dsp:cNvPr id="0" name=""/>
        <dsp:cNvSpPr/>
      </dsp:nvSpPr>
      <dsp:spPr>
        <a:xfrm rot="5400000">
          <a:off x="5294860" y="-269780"/>
          <a:ext cx="1320380" cy="2197083"/>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C2DDCA-293B-482E-8890-D62FDC17CDAC}">
      <dsp:nvSpPr>
        <dsp:cNvPr id="0" name=""/>
        <dsp:cNvSpPr/>
      </dsp:nvSpPr>
      <dsp:spPr>
        <a:xfrm>
          <a:off x="5074456" y="386674"/>
          <a:ext cx="1983539" cy="1738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Coping</a:t>
          </a:r>
        </a:p>
        <a:p>
          <a:pPr marL="0" lvl="0" indent="0" algn="l" defTabSz="1511300">
            <a:lnSpc>
              <a:spcPct val="90000"/>
            </a:lnSpc>
            <a:spcBef>
              <a:spcPct val="0"/>
            </a:spcBef>
            <a:spcAft>
              <a:spcPct val="35000"/>
            </a:spcAft>
            <a:buNone/>
          </a:pPr>
          <a:r>
            <a:rPr lang="en-US" sz="1400" kern="1200" dirty="0"/>
            <a:t>Things I can do that help me feel better</a:t>
          </a:r>
        </a:p>
      </dsp:txBody>
      <dsp:txXfrm>
        <a:off x="5074456" y="386674"/>
        <a:ext cx="1983539" cy="1738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B97AA-6AF2-41F9-AD9B-636C3F415DF0}">
      <dsp:nvSpPr>
        <dsp:cNvPr id="0" name=""/>
        <dsp:cNvSpPr/>
      </dsp:nvSpPr>
      <dsp:spPr>
        <a:xfrm>
          <a:off x="0" y="180780"/>
          <a:ext cx="6367851" cy="397990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EC631-09D1-4884-87EC-A956561A9423}">
      <dsp:nvSpPr>
        <dsp:cNvPr id="0" name=""/>
        <dsp:cNvSpPr/>
      </dsp:nvSpPr>
      <dsp:spPr>
        <a:xfrm>
          <a:off x="808717" y="2927711"/>
          <a:ext cx="165564" cy="16556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FD904-8258-477E-B705-4F4CC18CE602}">
      <dsp:nvSpPr>
        <dsp:cNvPr id="0" name=""/>
        <dsp:cNvSpPr/>
      </dsp:nvSpPr>
      <dsp:spPr>
        <a:xfrm>
          <a:off x="891499" y="3010493"/>
          <a:ext cx="1483709" cy="11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29"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Active Listening</a:t>
          </a:r>
        </a:p>
      </dsp:txBody>
      <dsp:txXfrm>
        <a:off x="891499" y="3010493"/>
        <a:ext cx="1483709" cy="1150193"/>
      </dsp:txXfrm>
    </dsp:sp>
    <dsp:sp modelId="{18E78D44-36FA-4789-A170-6F73D87B3FA2}">
      <dsp:nvSpPr>
        <dsp:cNvPr id="0" name=""/>
        <dsp:cNvSpPr/>
      </dsp:nvSpPr>
      <dsp:spPr>
        <a:xfrm>
          <a:off x="2270138" y="1845973"/>
          <a:ext cx="299288" cy="29928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48FAF-B1C3-430C-A210-DA11DD833E72}">
      <dsp:nvSpPr>
        <dsp:cNvPr id="0" name=""/>
        <dsp:cNvSpPr/>
      </dsp:nvSpPr>
      <dsp:spPr>
        <a:xfrm>
          <a:off x="2419783" y="1995617"/>
          <a:ext cx="1528284" cy="2165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87"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Practice Kindness</a:t>
          </a:r>
        </a:p>
      </dsp:txBody>
      <dsp:txXfrm>
        <a:off x="2419783" y="1995617"/>
        <a:ext cx="1528284" cy="2165069"/>
      </dsp:txXfrm>
    </dsp:sp>
    <dsp:sp modelId="{E3F3816D-1182-44A4-B619-6FB7074E8963}">
      <dsp:nvSpPr>
        <dsp:cNvPr id="0" name=""/>
        <dsp:cNvSpPr/>
      </dsp:nvSpPr>
      <dsp:spPr>
        <a:xfrm>
          <a:off x="4027665" y="1187696"/>
          <a:ext cx="413910" cy="41391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9D624E-50A2-400D-AB56-4972A5F12E11}">
      <dsp:nvSpPr>
        <dsp:cNvPr id="0" name=""/>
        <dsp:cNvSpPr/>
      </dsp:nvSpPr>
      <dsp:spPr>
        <a:xfrm>
          <a:off x="4234620" y="1394651"/>
          <a:ext cx="1528284" cy="2766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322"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Perspective Taking</a:t>
          </a:r>
        </a:p>
      </dsp:txBody>
      <dsp:txXfrm>
        <a:off x="4234620" y="1394651"/>
        <a:ext cx="1528284" cy="27660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CE008-C50C-4AA6-BE01-E886ADCFB5FA}">
      <dsp:nvSpPr>
        <dsp:cNvPr id="0" name=""/>
        <dsp:cNvSpPr/>
      </dsp:nvSpPr>
      <dsp:spPr>
        <a:xfrm>
          <a:off x="-5255287" y="-804890"/>
          <a:ext cx="6257979" cy="6257979"/>
        </a:xfrm>
        <a:prstGeom prst="blockArc">
          <a:avLst>
            <a:gd name="adj1" fmla="val 18900000"/>
            <a:gd name="adj2" fmla="val 2700000"/>
            <a:gd name="adj3" fmla="val 345"/>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C3CCA3-C285-4064-97D5-3CB66DB92774}">
      <dsp:nvSpPr>
        <dsp:cNvPr id="0" name=""/>
        <dsp:cNvSpPr/>
      </dsp:nvSpPr>
      <dsp:spPr>
        <a:xfrm>
          <a:off x="373911" y="244774"/>
          <a:ext cx="7730950" cy="4893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43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Misbehavior is a symptom of an underlying cause</a:t>
          </a:r>
        </a:p>
      </dsp:txBody>
      <dsp:txXfrm>
        <a:off x="373911" y="244774"/>
        <a:ext cx="7730950" cy="489362"/>
      </dsp:txXfrm>
    </dsp:sp>
    <dsp:sp modelId="{F229F8EF-A548-492A-9D6C-F2DF6B8EA372}">
      <dsp:nvSpPr>
        <dsp:cNvPr id="0" name=""/>
        <dsp:cNvSpPr/>
      </dsp:nvSpPr>
      <dsp:spPr>
        <a:xfrm>
          <a:off x="68060" y="183603"/>
          <a:ext cx="611702" cy="6117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C6EC0D-8E59-4BD6-A467-381910B06CA5}">
      <dsp:nvSpPr>
        <dsp:cNvPr id="0" name=""/>
        <dsp:cNvSpPr/>
      </dsp:nvSpPr>
      <dsp:spPr>
        <a:xfrm>
          <a:off x="776445" y="978724"/>
          <a:ext cx="7328416" cy="4893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43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Behavior is communication</a:t>
          </a:r>
        </a:p>
      </dsp:txBody>
      <dsp:txXfrm>
        <a:off x="776445" y="978724"/>
        <a:ext cx="7328416" cy="489362"/>
      </dsp:txXfrm>
    </dsp:sp>
    <dsp:sp modelId="{2715189E-86AA-489A-9E76-6AD3627046BF}">
      <dsp:nvSpPr>
        <dsp:cNvPr id="0" name=""/>
        <dsp:cNvSpPr/>
      </dsp:nvSpPr>
      <dsp:spPr>
        <a:xfrm>
          <a:off x="470594" y="917554"/>
          <a:ext cx="611702" cy="6117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B2A8A9-9083-4165-9756-575E7479F2FF}">
      <dsp:nvSpPr>
        <dsp:cNvPr id="0" name=""/>
        <dsp:cNvSpPr/>
      </dsp:nvSpPr>
      <dsp:spPr>
        <a:xfrm>
          <a:off x="960514" y="1712675"/>
          <a:ext cx="7144348" cy="4893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43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Behavior has a function</a:t>
          </a:r>
        </a:p>
      </dsp:txBody>
      <dsp:txXfrm>
        <a:off x="960514" y="1712675"/>
        <a:ext cx="7144348" cy="489362"/>
      </dsp:txXfrm>
    </dsp:sp>
    <dsp:sp modelId="{A597A0B1-E6AA-4A78-8969-B529DBD1DC63}">
      <dsp:nvSpPr>
        <dsp:cNvPr id="0" name=""/>
        <dsp:cNvSpPr/>
      </dsp:nvSpPr>
      <dsp:spPr>
        <a:xfrm>
          <a:off x="654663" y="1651505"/>
          <a:ext cx="611702" cy="6117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660772-0EB5-4878-A45A-5D3B6C54062B}">
      <dsp:nvSpPr>
        <dsp:cNvPr id="0" name=""/>
        <dsp:cNvSpPr/>
      </dsp:nvSpPr>
      <dsp:spPr>
        <a:xfrm>
          <a:off x="960514" y="2446161"/>
          <a:ext cx="7144348" cy="4893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43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Behavior occurs in patterns</a:t>
          </a:r>
        </a:p>
      </dsp:txBody>
      <dsp:txXfrm>
        <a:off x="960514" y="2446161"/>
        <a:ext cx="7144348" cy="489362"/>
      </dsp:txXfrm>
    </dsp:sp>
    <dsp:sp modelId="{54DFEF4F-2C9A-46C3-8976-A44347FA6C18}">
      <dsp:nvSpPr>
        <dsp:cNvPr id="0" name=""/>
        <dsp:cNvSpPr/>
      </dsp:nvSpPr>
      <dsp:spPr>
        <a:xfrm>
          <a:off x="654663" y="2384990"/>
          <a:ext cx="611702" cy="6117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AF79D-675D-4C00-BD84-CADCFA6A8F3A}">
      <dsp:nvSpPr>
        <dsp:cNvPr id="0" name=""/>
        <dsp:cNvSpPr/>
      </dsp:nvSpPr>
      <dsp:spPr>
        <a:xfrm>
          <a:off x="840859" y="3180111"/>
          <a:ext cx="7328416" cy="4893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431" tIns="58420" rIns="58420" bIns="584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300" kern="1200" dirty="0"/>
            <a:t>Behavior can be changed</a:t>
          </a:r>
        </a:p>
      </dsp:txBody>
      <dsp:txXfrm>
        <a:off x="840859" y="3180111"/>
        <a:ext cx="7328416" cy="489362"/>
      </dsp:txXfrm>
    </dsp:sp>
    <dsp:sp modelId="{D158ABE8-1E1B-4B2A-BCCA-7ED0ED68335D}">
      <dsp:nvSpPr>
        <dsp:cNvPr id="0" name=""/>
        <dsp:cNvSpPr/>
      </dsp:nvSpPr>
      <dsp:spPr>
        <a:xfrm>
          <a:off x="470594" y="3118941"/>
          <a:ext cx="611702" cy="6117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531F2A-75E0-4675-A296-36F608EC90AA}">
      <dsp:nvSpPr>
        <dsp:cNvPr id="0" name=""/>
        <dsp:cNvSpPr/>
      </dsp:nvSpPr>
      <dsp:spPr>
        <a:xfrm>
          <a:off x="373911" y="3914062"/>
          <a:ext cx="7730950" cy="4893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8431"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400" kern="1200" dirty="0"/>
            <a:t>Only behavior an adult can control is her own</a:t>
          </a:r>
        </a:p>
        <a:p>
          <a:pPr algn="l">
            <a:spcBef>
              <a:spcPct val="0"/>
            </a:spcBef>
            <a:buNone/>
          </a:pPr>
          <a:endParaRPr lang="en-US" sz="1300" kern="1200" dirty="0"/>
        </a:p>
      </dsp:txBody>
      <dsp:txXfrm>
        <a:off x="373911" y="3914062"/>
        <a:ext cx="7730950" cy="489362"/>
      </dsp:txXfrm>
    </dsp:sp>
    <dsp:sp modelId="{256547AA-B9E9-4DED-979F-D8A461B3AE7E}">
      <dsp:nvSpPr>
        <dsp:cNvPr id="0" name=""/>
        <dsp:cNvSpPr/>
      </dsp:nvSpPr>
      <dsp:spPr>
        <a:xfrm>
          <a:off x="68060" y="3852892"/>
          <a:ext cx="611702" cy="6117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9E65E-BAD3-4DA0-9F55-28DE5322D4DB}">
      <dsp:nvSpPr>
        <dsp:cNvPr id="0" name=""/>
        <dsp:cNvSpPr/>
      </dsp:nvSpPr>
      <dsp:spPr>
        <a:xfrm>
          <a:off x="1847599" y="302"/>
          <a:ext cx="2771398" cy="1181592"/>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Discrimination</a:t>
          </a:r>
        </a:p>
        <a:p>
          <a:pPr marL="228600" lvl="1" indent="-228600" algn="l" defTabSz="977900">
            <a:lnSpc>
              <a:spcPct val="90000"/>
            </a:lnSpc>
            <a:spcBef>
              <a:spcPct val="0"/>
            </a:spcBef>
            <a:spcAft>
              <a:spcPct val="15000"/>
            </a:spcAft>
            <a:buChar char="•"/>
          </a:pPr>
          <a:r>
            <a:rPr lang="en-US" sz="2200" kern="1200" dirty="0"/>
            <a:t>Abuse</a:t>
          </a:r>
        </a:p>
      </dsp:txBody>
      <dsp:txXfrm>
        <a:off x="1847599" y="148001"/>
        <a:ext cx="2328301" cy="886194"/>
      </dsp:txXfrm>
    </dsp:sp>
    <dsp:sp modelId="{626F8931-4B7A-4512-B23D-E23018328E06}">
      <dsp:nvSpPr>
        <dsp:cNvPr id="0" name=""/>
        <dsp:cNvSpPr/>
      </dsp:nvSpPr>
      <dsp:spPr>
        <a:xfrm>
          <a:off x="0" y="302"/>
          <a:ext cx="1847599" cy="118159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Protect</a:t>
          </a:r>
        </a:p>
      </dsp:txBody>
      <dsp:txXfrm>
        <a:off x="57681" y="57983"/>
        <a:ext cx="1732237" cy="1066230"/>
      </dsp:txXfrm>
    </dsp:sp>
    <dsp:sp modelId="{41038B69-517F-4CDB-8798-9F84E6F4F12B}">
      <dsp:nvSpPr>
        <dsp:cNvPr id="0" name=""/>
        <dsp:cNvSpPr/>
      </dsp:nvSpPr>
      <dsp:spPr>
        <a:xfrm>
          <a:off x="1847599" y="1300054"/>
          <a:ext cx="2771398" cy="1181592"/>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Additional services</a:t>
          </a:r>
        </a:p>
        <a:p>
          <a:pPr marL="228600" lvl="1" indent="-228600" algn="l" defTabSz="977900">
            <a:lnSpc>
              <a:spcPct val="90000"/>
            </a:lnSpc>
            <a:spcBef>
              <a:spcPct val="0"/>
            </a:spcBef>
            <a:spcAft>
              <a:spcPct val="15000"/>
            </a:spcAft>
            <a:buChar char="•"/>
          </a:pPr>
          <a:r>
            <a:rPr lang="en-US" sz="2200" kern="1200" dirty="0"/>
            <a:t>Accommodations</a:t>
          </a:r>
        </a:p>
      </dsp:txBody>
      <dsp:txXfrm>
        <a:off x="1847599" y="1447753"/>
        <a:ext cx="2328301" cy="886194"/>
      </dsp:txXfrm>
    </dsp:sp>
    <dsp:sp modelId="{01DB2860-C969-4169-90A6-08B5BCC6ABCA}">
      <dsp:nvSpPr>
        <dsp:cNvPr id="0" name=""/>
        <dsp:cNvSpPr/>
      </dsp:nvSpPr>
      <dsp:spPr>
        <a:xfrm>
          <a:off x="0" y="1300054"/>
          <a:ext cx="1847599" cy="118159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Provide</a:t>
          </a:r>
        </a:p>
      </dsp:txBody>
      <dsp:txXfrm>
        <a:off x="57681" y="1357735"/>
        <a:ext cx="1732237" cy="106623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455CBDF-EF29-4663-A3D1-D4A7921D715F}" type="datetimeFigureOut">
              <a:rPr lang="en-US" smtClean="0"/>
              <a:t>7/22/2021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ED63B44-793B-4321-B5C1-509E64B1DCEB}" type="slidenum">
              <a:rPr lang="en-US" smtClean="0"/>
              <a:t>‹#›</a:t>
            </a:fld>
            <a:endParaRPr lang="en-US"/>
          </a:p>
        </p:txBody>
      </p:sp>
    </p:spTree>
    <p:extLst>
      <p:ext uri="{BB962C8B-B14F-4D97-AF65-F5344CB8AC3E}">
        <p14:creationId xmlns:p14="http://schemas.microsoft.com/office/powerpoint/2010/main" val="802834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135EE9-123C-4297-802F-F7214F32E8D7}" type="datetimeFigureOut">
              <a:rPr lang="en-US" smtClean="0"/>
              <a:t>7/22/2021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EB1547-47EF-41EA-9469-F1163D586C48}" type="slidenum">
              <a:rPr lang="en-US" smtClean="0"/>
              <a:t>‹#›</a:t>
            </a:fld>
            <a:endParaRPr lang="en-US"/>
          </a:p>
        </p:txBody>
      </p:sp>
    </p:spTree>
    <p:extLst>
      <p:ext uri="{BB962C8B-B14F-4D97-AF65-F5344CB8AC3E}">
        <p14:creationId xmlns:p14="http://schemas.microsoft.com/office/powerpoint/2010/main" val="3103489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B1547-47EF-41EA-9469-F1163D586C48}" type="slidenum">
              <a:rPr lang="en-US" smtClean="0"/>
              <a:t>1</a:t>
            </a:fld>
            <a:endParaRPr lang="en-US"/>
          </a:p>
        </p:txBody>
      </p:sp>
    </p:spTree>
    <p:extLst>
      <p:ext uri="{BB962C8B-B14F-4D97-AF65-F5344CB8AC3E}">
        <p14:creationId xmlns:p14="http://schemas.microsoft.com/office/powerpoint/2010/main" val="88138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Triggers:</a:t>
            </a:r>
          </a:p>
          <a:p>
            <a:r>
              <a:rPr lang="en-US" dirty="0"/>
              <a:t>- Touch, sounds, gestures, light, opening a door without knocking</a:t>
            </a:r>
          </a:p>
          <a:p>
            <a:endParaRPr lang="en-US" dirty="0"/>
          </a:p>
        </p:txBody>
      </p:sp>
      <p:sp>
        <p:nvSpPr>
          <p:cNvPr id="4" name="Slide Number Placeholder 3"/>
          <p:cNvSpPr>
            <a:spLocks noGrp="1"/>
          </p:cNvSpPr>
          <p:nvPr>
            <p:ph type="sldNum" sz="quarter" idx="10"/>
          </p:nvPr>
        </p:nvSpPr>
        <p:spPr/>
        <p:txBody>
          <a:bodyPr/>
          <a:lstStyle/>
          <a:p>
            <a:fld id="{ACF96ABC-1CBA-4018-B5CE-B98C47E91FB7}" type="slidenum">
              <a:rPr lang="en-US" smtClean="0"/>
              <a:t>16</a:t>
            </a:fld>
            <a:endParaRPr lang="en-US" dirty="0"/>
          </a:p>
        </p:txBody>
      </p:sp>
    </p:spTree>
    <p:extLst>
      <p:ext uri="{BB962C8B-B14F-4D97-AF65-F5344CB8AC3E}">
        <p14:creationId xmlns:p14="http://schemas.microsoft.com/office/powerpoint/2010/main" val="427732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t>What do they internalize?</a:t>
            </a:r>
          </a:p>
          <a:p>
            <a:pPr>
              <a:lnSpc>
                <a:spcPct val="90000"/>
              </a:lnSpc>
            </a:pPr>
            <a:r>
              <a:rPr lang="en-US" dirty="0"/>
              <a:t>People will hurt me</a:t>
            </a:r>
          </a:p>
          <a:p>
            <a:pPr>
              <a:lnSpc>
                <a:spcPct val="90000"/>
              </a:lnSpc>
            </a:pPr>
            <a:r>
              <a:rPr lang="en-US" dirty="0"/>
              <a:t>I’m helpless to prevent bad things from happening</a:t>
            </a:r>
          </a:p>
          <a:p>
            <a:pPr>
              <a:lnSpc>
                <a:spcPct val="90000"/>
              </a:lnSpc>
            </a:pPr>
            <a:r>
              <a:rPr lang="en-US" dirty="0"/>
              <a:t>I’m defective</a:t>
            </a:r>
          </a:p>
          <a:p>
            <a:pPr>
              <a:lnSpc>
                <a:spcPct val="90000"/>
              </a:lnSpc>
            </a:pPr>
            <a:r>
              <a:rPr lang="en-US" dirty="0"/>
              <a:t>I don’t matter</a:t>
            </a:r>
          </a:p>
          <a:p>
            <a:pPr>
              <a:lnSpc>
                <a:spcPct val="90000"/>
              </a:lnSpc>
            </a:pPr>
            <a:r>
              <a:rPr lang="en-US" dirty="0"/>
              <a:t>I’m helpless</a:t>
            </a:r>
          </a:p>
          <a:p>
            <a:pPr>
              <a:lnSpc>
                <a:spcPct val="90000"/>
              </a:lnSpc>
            </a:pPr>
            <a:r>
              <a:rPr lang="en-US" dirty="0"/>
              <a:t>I’m worthless</a:t>
            </a:r>
          </a:p>
          <a:p>
            <a:pPr>
              <a:lnSpc>
                <a:spcPct val="90000"/>
              </a:lnSpc>
            </a:pPr>
            <a:r>
              <a:rPr lang="en-US" dirty="0"/>
              <a:t>I can’t trust anyone</a:t>
            </a:r>
          </a:p>
          <a:p>
            <a:pPr>
              <a:lnSpc>
                <a:spcPct val="90000"/>
              </a:lnSpc>
            </a:pPr>
            <a:r>
              <a:rPr lang="en-US" dirty="0"/>
              <a:t>You will hurt me</a:t>
            </a:r>
          </a:p>
          <a:p>
            <a:endParaRPr lang="en-US" dirty="0"/>
          </a:p>
        </p:txBody>
      </p:sp>
      <p:sp>
        <p:nvSpPr>
          <p:cNvPr id="4" name="Slide Number Placeholder 3"/>
          <p:cNvSpPr>
            <a:spLocks noGrp="1"/>
          </p:cNvSpPr>
          <p:nvPr>
            <p:ph type="sldNum" sz="quarter" idx="10"/>
          </p:nvPr>
        </p:nvSpPr>
        <p:spPr/>
        <p:txBody>
          <a:bodyPr/>
          <a:lstStyle/>
          <a:p>
            <a:fld id="{ACF96ABC-1CBA-4018-B5CE-B98C47E91FB7}" type="slidenum">
              <a:rPr lang="en-US" smtClean="0"/>
              <a:t>17</a:t>
            </a:fld>
            <a:endParaRPr lang="en-US" dirty="0"/>
          </a:p>
        </p:txBody>
      </p:sp>
    </p:spTree>
    <p:extLst>
      <p:ext uri="{BB962C8B-B14F-4D97-AF65-F5344CB8AC3E}">
        <p14:creationId xmlns:p14="http://schemas.microsoft.com/office/powerpoint/2010/main" val="366606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Strategies</a:t>
            </a:r>
          </a:p>
          <a:p>
            <a:pPr marL="285750" indent="-285750">
              <a:buFontTx/>
              <a:buChar char="-"/>
            </a:pPr>
            <a:r>
              <a:rPr lang="en-US" dirty="0"/>
              <a:t>Safe &amp; inclusive environment</a:t>
            </a:r>
          </a:p>
          <a:p>
            <a:pPr marL="285750" indent="-285750">
              <a:buFontTx/>
              <a:buChar char="-"/>
            </a:pPr>
            <a:r>
              <a:rPr lang="en-US" dirty="0"/>
              <a:t>Transparency/Predictability</a:t>
            </a:r>
          </a:p>
          <a:p>
            <a:pPr marL="285750" indent="-285750">
              <a:buFontTx/>
              <a:buChar char="-"/>
            </a:pPr>
            <a:r>
              <a:rPr lang="en-US" dirty="0"/>
              <a:t>Choice/Empowerment</a:t>
            </a:r>
          </a:p>
          <a:p>
            <a:pPr marL="285750" indent="-285750">
              <a:buFontTx/>
              <a:buChar char="-"/>
            </a:pPr>
            <a:r>
              <a:rPr lang="en-US" dirty="0"/>
              <a:t>Participation/Collaboration</a:t>
            </a:r>
          </a:p>
          <a:p>
            <a:endParaRPr lang="en-US" dirty="0"/>
          </a:p>
        </p:txBody>
      </p:sp>
      <p:sp>
        <p:nvSpPr>
          <p:cNvPr id="4" name="Slide Number Placeholder 3"/>
          <p:cNvSpPr>
            <a:spLocks noGrp="1"/>
          </p:cNvSpPr>
          <p:nvPr>
            <p:ph type="sldNum" sz="quarter" idx="10"/>
          </p:nvPr>
        </p:nvSpPr>
        <p:spPr/>
        <p:txBody>
          <a:bodyPr/>
          <a:lstStyle/>
          <a:p>
            <a:fld id="{B1EB1547-47EF-41EA-9469-F1163D586C48}" type="slidenum">
              <a:rPr lang="en-US" smtClean="0"/>
              <a:t>18</a:t>
            </a:fld>
            <a:endParaRPr lang="en-US"/>
          </a:p>
        </p:txBody>
      </p:sp>
    </p:spTree>
    <p:extLst>
      <p:ext uri="{BB962C8B-B14F-4D97-AF65-F5344CB8AC3E}">
        <p14:creationId xmlns:p14="http://schemas.microsoft.com/office/powerpoint/2010/main" val="1093844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16B2F-4055-4FAC-9988-EB67A9D379BB}" type="slidenum">
              <a:rPr lang="en-US" smtClean="0"/>
              <a:t>19</a:t>
            </a:fld>
            <a:endParaRPr lang="en-US"/>
          </a:p>
        </p:txBody>
      </p:sp>
    </p:spTree>
    <p:extLst>
      <p:ext uri="{BB962C8B-B14F-4D97-AF65-F5344CB8AC3E}">
        <p14:creationId xmlns:p14="http://schemas.microsoft.com/office/powerpoint/2010/main" val="4282878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point – objects/pictures reflecting people’s culture/social groups</a:t>
            </a:r>
          </a:p>
        </p:txBody>
      </p:sp>
      <p:sp>
        <p:nvSpPr>
          <p:cNvPr id="4" name="Slide Number Placeholder 3"/>
          <p:cNvSpPr>
            <a:spLocks noGrp="1"/>
          </p:cNvSpPr>
          <p:nvPr>
            <p:ph type="sldNum" sz="quarter" idx="10"/>
          </p:nvPr>
        </p:nvSpPr>
        <p:spPr/>
        <p:txBody>
          <a:bodyPr/>
          <a:lstStyle/>
          <a:p>
            <a:fld id="{B1EB1547-47EF-41EA-9469-F1163D586C48}" type="slidenum">
              <a:rPr lang="en-US" smtClean="0"/>
              <a:t>31</a:t>
            </a:fld>
            <a:endParaRPr lang="en-US"/>
          </a:p>
        </p:txBody>
      </p:sp>
    </p:spTree>
    <p:extLst>
      <p:ext uri="{BB962C8B-B14F-4D97-AF65-F5344CB8AC3E}">
        <p14:creationId xmlns:p14="http://schemas.microsoft.com/office/powerpoint/2010/main" val="154044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85809-0973-40B9-B6A9-E62CD58CCB62}" type="slidenum">
              <a:rPr lang="en-US" smtClean="0"/>
              <a:t>34</a:t>
            </a:fld>
            <a:endParaRPr lang="en-US"/>
          </a:p>
        </p:txBody>
      </p:sp>
    </p:spTree>
    <p:extLst>
      <p:ext uri="{BB962C8B-B14F-4D97-AF65-F5344CB8AC3E}">
        <p14:creationId xmlns:p14="http://schemas.microsoft.com/office/powerpoint/2010/main" val="202896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breathing, then the jar</a:t>
            </a:r>
          </a:p>
        </p:txBody>
      </p:sp>
      <p:sp>
        <p:nvSpPr>
          <p:cNvPr id="4" name="Slide Number Placeholder 3"/>
          <p:cNvSpPr>
            <a:spLocks noGrp="1"/>
          </p:cNvSpPr>
          <p:nvPr>
            <p:ph type="sldNum" sz="quarter" idx="10"/>
          </p:nvPr>
        </p:nvSpPr>
        <p:spPr/>
        <p:txBody>
          <a:bodyPr/>
          <a:lstStyle/>
          <a:p>
            <a:fld id="{B1EB1547-47EF-41EA-9469-F1163D586C48}" type="slidenum">
              <a:rPr lang="en-US" smtClean="0"/>
              <a:t>35</a:t>
            </a:fld>
            <a:endParaRPr lang="en-US"/>
          </a:p>
        </p:txBody>
      </p:sp>
    </p:spTree>
    <p:extLst>
      <p:ext uri="{BB962C8B-B14F-4D97-AF65-F5344CB8AC3E}">
        <p14:creationId xmlns:p14="http://schemas.microsoft.com/office/powerpoint/2010/main" val="1926492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Heightened awareness of internal and external experiences (thoughts, smells, feelings, body and sights)</a:t>
            </a:r>
          </a:p>
          <a:p>
            <a:pPr marL="285750" indent="-285750">
              <a:buFontTx/>
              <a:buChar char="-"/>
            </a:pPr>
            <a:r>
              <a:rPr lang="en-US" dirty="0"/>
              <a:t>Nonjudgmental observation of these experiences</a:t>
            </a:r>
          </a:p>
          <a:p>
            <a:pPr marL="285750" indent="-285750">
              <a:buFontTx/>
              <a:buChar char="-"/>
            </a:pPr>
            <a:r>
              <a:rPr lang="en-US" dirty="0"/>
              <a:t>Compassion toward self</a:t>
            </a:r>
          </a:p>
          <a:p>
            <a:pPr marL="285750" indent="-285750">
              <a:buFontTx/>
              <a:buChar char="-"/>
            </a:pPr>
            <a:r>
              <a:rPr lang="en-US" dirty="0"/>
              <a:t>Development of openness and curiosity toward internal and external experiences</a:t>
            </a:r>
          </a:p>
          <a:p>
            <a:pPr marL="285750" indent="-285750">
              <a:buFontTx/>
              <a:buChar char="-"/>
            </a:pPr>
            <a:r>
              <a:rPr lang="en-US" dirty="0"/>
              <a:t>Ability to return to the present as thoughts arise</a:t>
            </a:r>
          </a:p>
          <a:p>
            <a:endParaRPr lang="en-US" dirty="0"/>
          </a:p>
        </p:txBody>
      </p:sp>
      <p:sp>
        <p:nvSpPr>
          <p:cNvPr id="4" name="Slide Number Placeholder 3"/>
          <p:cNvSpPr>
            <a:spLocks noGrp="1"/>
          </p:cNvSpPr>
          <p:nvPr>
            <p:ph type="sldNum" sz="quarter" idx="10"/>
          </p:nvPr>
        </p:nvSpPr>
        <p:spPr/>
        <p:txBody>
          <a:bodyPr/>
          <a:lstStyle/>
          <a:p>
            <a:fld id="{B1EB1547-47EF-41EA-9469-F1163D586C48}" type="slidenum">
              <a:rPr lang="en-US" smtClean="0"/>
              <a:t>36</a:t>
            </a:fld>
            <a:endParaRPr lang="en-US"/>
          </a:p>
        </p:txBody>
      </p:sp>
    </p:spTree>
    <p:extLst>
      <p:ext uri="{BB962C8B-B14F-4D97-AF65-F5344CB8AC3E}">
        <p14:creationId xmlns:p14="http://schemas.microsoft.com/office/powerpoint/2010/main" val="16861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before going into a group session – reminding yourself of a difficult youth</a:t>
            </a:r>
          </a:p>
        </p:txBody>
      </p:sp>
      <p:sp>
        <p:nvSpPr>
          <p:cNvPr id="4" name="Slide Number Placeholder 3"/>
          <p:cNvSpPr>
            <a:spLocks noGrp="1"/>
          </p:cNvSpPr>
          <p:nvPr>
            <p:ph type="sldNum" sz="quarter" idx="10"/>
          </p:nvPr>
        </p:nvSpPr>
        <p:spPr/>
        <p:txBody>
          <a:bodyPr/>
          <a:lstStyle/>
          <a:p>
            <a:fld id="{B1EB1547-47EF-41EA-9469-F1163D586C48}" type="slidenum">
              <a:rPr lang="en-US" smtClean="0"/>
              <a:t>38</a:t>
            </a:fld>
            <a:endParaRPr lang="en-US"/>
          </a:p>
        </p:txBody>
      </p:sp>
    </p:spTree>
    <p:extLst>
      <p:ext uri="{BB962C8B-B14F-4D97-AF65-F5344CB8AC3E}">
        <p14:creationId xmlns:p14="http://schemas.microsoft.com/office/powerpoint/2010/main" val="1298543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85809-0973-40B9-B6A9-E62CD58CCB62}" type="slidenum">
              <a:rPr lang="en-US" smtClean="0"/>
              <a:t>53</a:t>
            </a:fld>
            <a:endParaRPr lang="en-US"/>
          </a:p>
        </p:txBody>
      </p:sp>
    </p:spTree>
    <p:extLst>
      <p:ext uri="{BB962C8B-B14F-4D97-AF65-F5344CB8AC3E}">
        <p14:creationId xmlns:p14="http://schemas.microsoft.com/office/powerpoint/2010/main" val="150997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Cruise – diagnosed at age 7 with dyslexia. Described himself as functionally illiterate, could barely read in high school</a:t>
            </a:r>
          </a:p>
          <a:p>
            <a:endParaRPr lang="en-US" dirty="0"/>
          </a:p>
          <a:p>
            <a:r>
              <a:rPr lang="en-US" dirty="0"/>
              <a:t>Salma Hayek – Dyslexia (diagnosed during teen years in Mexico)</a:t>
            </a:r>
          </a:p>
          <a:p>
            <a:endParaRPr lang="en-US" dirty="0"/>
          </a:p>
          <a:p>
            <a:pPr defTabSz="931774">
              <a:defRPr/>
            </a:pPr>
            <a:r>
              <a:rPr lang="en-US" dirty="0"/>
              <a:t>Robin Williams – ADHD</a:t>
            </a:r>
          </a:p>
          <a:p>
            <a:endParaRPr lang="en-US" dirty="0"/>
          </a:p>
          <a:p>
            <a:r>
              <a:rPr lang="en-US" dirty="0"/>
              <a:t>Whoopi Goldberg – dyslexia</a:t>
            </a:r>
          </a:p>
          <a:p>
            <a:endParaRPr lang="en-US" dirty="0"/>
          </a:p>
          <a:p>
            <a:r>
              <a:rPr lang="en-US" dirty="0"/>
              <a:t>Simone </a:t>
            </a:r>
            <a:r>
              <a:rPr lang="en-US" dirty="0" err="1"/>
              <a:t>Biles</a:t>
            </a:r>
            <a:r>
              <a:rPr lang="en-US" dirty="0"/>
              <a:t> - ADHD</a:t>
            </a:r>
          </a:p>
          <a:p>
            <a:endParaRPr lang="en-US" dirty="0"/>
          </a:p>
          <a:p>
            <a:r>
              <a:rPr lang="en-US" dirty="0"/>
              <a:t>Michael Phelps </a:t>
            </a:r>
            <a:r>
              <a:rPr lang="en-US"/>
              <a:t>– ADHD</a:t>
            </a:r>
            <a:endParaRPr lang="en-US" dirty="0"/>
          </a:p>
          <a:p>
            <a:endParaRPr lang="en-US" dirty="0"/>
          </a:p>
          <a:p>
            <a:endParaRPr lang="en-US" dirty="0"/>
          </a:p>
          <a:p>
            <a:r>
              <a:rPr lang="en-US" dirty="0"/>
              <a:t>Naoki </a:t>
            </a:r>
            <a:r>
              <a:rPr lang="en-US" dirty="0" err="1"/>
              <a:t>Higashida</a:t>
            </a:r>
            <a:r>
              <a:rPr lang="en-US" dirty="0"/>
              <a:t> - autism</a:t>
            </a:r>
          </a:p>
        </p:txBody>
      </p:sp>
      <p:sp>
        <p:nvSpPr>
          <p:cNvPr id="4" name="Slide Number Placeholder 3"/>
          <p:cNvSpPr>
            <a:spLocks noGrp="1"/>
          </p:cNvSpPr>
          <p:nvPr>
            <p:ph type="sldNum" sz="quarter" idx="10"/>
          </p:nvPr>
        </p:nvSpPr>
        <p:spPr/>
        <p:txBody>
          <a:bodyPr/>
          <a:lstStyle/>
          <a:p>
            <a:fld id="{73007EA3-8576-4B05-A3C2-77BF7B117645}" type="slidenum">
              <a:rPr lang="en-US" smtClean="0"/>
              <a:t>4</a:t>
            </a:fld>
            <a:endParaRPr lang="en-US"/>
          </a:p>
        </p:txBody>
      </p:sp>
    </p:spTree>
    <p:extLst>
      <p:ext uri="{BB962C8B-B14F-4D97-AF65-F5344CB8AC3E}">
        <p14:creationId xmlns:p14="http://schemas.microsoft.com/office/powerpoint/2010/main" val="3586946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85809-0973-40B9-B6A9-E62CD58CCB62}" type="slidenum">
              <a:rPr lang="en-US" smtClean="0"/>
              <a:t>54</a:t>
            </a:fld>
            <a:endParaRPr lang="en-US"/>
          </a:p>
        </p:txBody>
      </p:sp>
    </p:spTree>
    <p:extLst>
      <p:ext uri="{BB962C8B-B14F-4D97-AF65-F5344CB8AC3E}">
        <p14:creationId xmlns:p14="http://schemas.microsoft.com/office/powerpoint/2010/main" val="2899915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B1547-47EF-41EA-9469-F1163D586C48}" type="slidenum">
              <a:rPr lang="en-US" smtClean="0"/>
              <a:t>56</a:t>
            </a:fld>
            <a:endParaRPr lang="en-US"/>
          </a:p>
        </p:txBody>
      </p:sp>
    </p:spTree>
    <p:extLst>
      <p:ext uri="{BB962C8B-B14F-4D97-AF65-F5344CB8AC3E}">
        <p14:creationId xmlns:p14="http://schemas.microsoft.com/office/powerpoint/2010/main" val="2287118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B1547-47EF-41EA-9469-F1163D586C48}" type="slidenum">
              <a:rPr lang="en-US" smtClean="0"/>
              <a:t>57</a:t>
            </a:fld>
            <a:endParaRPr lang="en-US"/>
          </a:p>
        </p:txBody>
      </p:sp>
    </p:spTree>
    <p:extLst>
      <p:ext uri="{BB962C8B-B14F-4D97-AF65-F5344CB8AC3E}">
        <p14:creationId xmlns:p14="http://schemas.microsoft.com/office/powerpoint/2010/main" val="881465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B1547-47EF-41EA-9469-F1163D586C48}" type="slidenum">
              <a:rPr lang="en-US" smtClean="0"/>
              <a:t>58</a:t>
            </a:fld>
            <a:endParaRPr lang="en-US"/>
          </a:p>
        </p:txBody>
      </p:sp>
    </p:spTree>
    <p:extLst>
      <p:ext uri="{BB962C8B-B14F-4D97-AF65-F5344CB8AC3E}">
        <p14:creationId xmlns:p14="http://schemas.microsoft.com/office/powerpoint/2010/main" val="346415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007EA3-8576-4B05-A3C2-77BF7B117645}" type="slidenum">
              <a:rPr lang="en-US" smtClean="0"/>
              <a:t>59</a:t>
            </a:fld>
            <a:endParaRPr lang="en-US"/>
          </a:p>
        </p:txBody>
      </p:sp>
    </p:spTree>
    <p:extLst>
      <p:ext uri="{BB962C8B-B14F-4D97-AF65-F5344CB8AC3E}">
        <p14:creationId xmlns:p14="http://schemas.microsoft.com/office/powerpoint/2010/main" val="3570350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“Individuals with Disabilities Education Act” (known as IDEA) is</a:t>
            </a:r>
            <a:r>
              <a:rPr lang="en-US" baseline="0" dirty="0"/>
              <a:t> i</a:t>
            </a:r>
            <a:r>
              <a:rPr lang="en-US" dirty="0"/>
              <a:t>mportant legislation for children and youth.</a:t>
            </a:r>
          </a:p>
          <a:p>
            <a:endParaRPr lang="en-US" dirty="0"/>
          </a:p>
          <a:p>
            <a:r>
              <a:rPr lang="en-US" dirty="0"/>
              <a:t>The</a:t>
            </a:r>
            <a:r>
              <a:rPr lang="en-US" baseline="0" dirty="0"/>
              <a:t> major d</a:t>
            </a:r>
            <a:r>
              <a:rPr lang="en-US" dirty="0"/>
              <a:t>isability legislation for adults (beyond high school) is the “Americans with Disabilities Act” (ADA).</a:t>
            </a:r>
          </a:p>
          <a:p>
            <a:endParaRPr lang="en-US" dirty="0"/>
          </a:p>
          <a:p>
            <a:r>
              <a:rPr lang="en-US" dirty="0"/>
              <a:t>Disability legislation has two main functions: to protect from discrimination and abuse, and to provide additional services or accommodations that will remove or reduce barriers.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54B9D6-50C1-45BC-812F-946EE4ABAF60}" type="slidenum">
              <a:rPr lang="en-US" smtClean="0"/>
              <a:t>60</a:t>
            </a:fld>
            <a:endParaRPr lang="en-US"/>
          </a:p>
        </p:txBody>
      </p:sp>
    </p:spTree>
    <p:extLst>
      <p:ext uri="{BB962C8B-B14F-4D97-AF65-F5344CB8AC3E}">
        <p14:creationId xmlns:p14="http://schemas.microsoft.com/office/powerpoint/2010/main" val="930712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discussing</a:t>
            </a:r>
            <a:r>
              <a:rPr lang="en-US" baseline="0" dirty="0"/>
              <a:t> each law, it’s important to understand “accommodations.” </a:t>
            </a:r>
            <a:r>
              <a:rPr lang="en-US" dirty="0"/>
              <a:t>Accommodations play a major role in helping individuals with disabilities access and utilize services and opportunities. </a:t>
            </a:r>
          </a:p>
          <a:p>
            <a:endParaRPr lang="en-US" dirty="0"/>
          </a:p>
          <a:p>
            <a:r>
              <a:rPr lang="en-US" baseline="0" dirty="0"/>
              <a:t>An accommodation is essentially any strategy that overcomes</a:t>
            </a:r>
            <a:r>
              <a:rPr lang="en-US" dirty="0"/>
              <a:t> </a:t>
            </a:r>
            <a:r>
              <a:rPr lang="en-US" baseline="0" dirty="0"/>
              <a:t>or lessens the effect of a specific barrier. A barrier is an obstacle that may exist in school, at the workplace, in the community, or in one’s own home</a:t>
            </a:r>
            <a:r>
              <a:rPr lang="en-US" dirty="0"/>
              <a:t>. It might be that the disability creates the barrier, or it might be that due to the disability the obstacle is difficult to manage without support. </a:t>
            </a:r>
          </a:p>
          <a:p>
            <a:endParaRPr lang="en-US" dirty="0"/>
          </a:p>
          <a:p>
            <a:r>
              <a:rPr lang="en-US" dirty="0"/>
              <a:t>There are three major types of accommodations:</a:t>
            </a:r>
          </a:p>
          <a:p>
            <a:pPr marL="178027" indent="-178027">
              <a:buFontTx/>
              <a:buChar char="-"/>
            </a:pPr>
            <a:r>
              <a:rPr lang="en-US" dirty="0"/>
              <a:t>Changes to facilities and equipment, such as ramps, or traffic lights equipped with audio signals.</a:t>
            </a:r>
          </a:p>
          <a:p>
            <a:pPr marL="178027" indent="-178027">
              <a:buFontTx/>
              <a:buChar char="-"/>
            </a:pPr>
            <a:r>
              <a:rPr lang="en-US" dirty="0"/>
              <a:t>Provision of special services, such as videos that explain application forms, or having someone read the instructions and questions on</a:t>
            </a:r>
            <a:r>
              <a:rPr lang="en-US" baseline="0" dirty="0"/>
              <a:t> a</a:t>
            </a:r>
            <a:r>
              <a:rPr lang="en-US" dirty="0"/>
              <a:t> form.</a:t>
            </a:r>
          </a:p>
          <a:p>
            <a:r>
              <a:rPr lang="en-US" dirty="0"/>
              <a:t>-  Creative thinking and problem solving, such as flexible work schedules or telecommuting (working at home).</a:t>
            </a:r>
          </a:p>
          <a:p>
            <a:endParaRPr lang="en-US" dirty="0"/>
          </a:p>
          <a:p>
            <a:endParaRPr lang="en-US" baseline="0" dirty="0"/>
          </a:p>
        </p:txBody>
      </p:sp>
      <p:sp>
        <p:nvSpPr>
          <p:cNvPr id="4" name="Slide Number Placeholder 3"/>
          <p:cNvSpPr>
            <a:spLocks noGrp="1"/>
          </p:cNvSpPr>
          <p:nvPr>
            <p:ph type="sldNum" sz="quarter" idx="10"/>
          </p:nvPr>
        </p:nvSpPr>
        <p:spPr/>
        <p:txBody>
          <a:bodyPr/>
          <a:lstStyle/>
          <a:p>
            <a:fld id="{CA54B9D6-50C1-45BC-812F-946EE4ABAF60}" type="slidenum">
              <a:rPr lang="en-US" smtClean="0"/>
              <a:t>61</a:t>
            </a:fld>
            <a:endParaRPr lang="en-US"/>
          </a:p>
        </p:txBody>
      </p:sp>
    </p:spTree>
    <p:extLst>
      <p:ext uri="{BB962C8B-B14F-4D97-AF65-F5344CB8AC3E}">
        <p14:creationId xmlns:p14="http://schemas.microsoft.com/office/powerpoint/2010/main" val="4194571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to the Individuals with Disabilities Education Act, or IDEA This</a:t>
            </a:r>
            <a:r>
              <a:rPr lang="en-US" baseline="0" dirty="0"/>
              <a:t> law </a:t>
            </a:r>
            <a:r>
              <a:rPr lang="en-US" dirty="0"/>
              <a:t>was initially</a:t>
            </a:r>
            <a:r>
              <a:rPr lang="en-US" baseline="0" dirty="0"/>
              <a:t> developed in 1975</a:t>
            </a:r>
            <a:r>
              <a:rPr lang="en-US" dirty="0"/>
              <a:t>, but has been updated several times. It has two parts: one for early childhood (from birth through age 2), and one for children and youth age 3 through 21.</a:t>
            </a:r>
          </a:p>
          <a:p>
            <a:endParaRPr lang="en-US" dirty="0"/>
          </a:p>
          <a:p>
            <a:r>
              <a:rPr lang="en-US" dirty="0"/>
              <a:t>IDEA recognizes 13 categories of disability:</a:t>
            </a:r>
          </a:p>
          <a:p>
            <a:pPr marL="0" lvl="1"/>
            <a:r>
              <a:rPr lang="en-US" dirty="0"/>
              <a:t>Autism, Deaf-blindness, Deafness, Emotional Disturbance, Hearing impairment, Mental retardation, Multiple disabilities, Orthopedic impairment, Other health impairment, Specific learning disability, Traumatic brain injury, Speech or language impairment, Visual impairment including blindness</a:t>
            </a:r>
          </a:p>
          <a:p>
            <a:endParaRPr lang="en-US" dirty="0"/>
          </a:p>
        </p:txBody>
      </p:sp>
      <p:sp>
        <p:nvSpPr>
          <p:cNvPr id="4" name="Slide Number Placeholder 3"/>
          <p:cNvSpPr>
            <a:spLocks noGrp="1"/>
          </p:cNvSpPr>
          <p:nvPr>
            <p:ph type="sldNum" sz="quarter" idx="10"/>
          </p:nvPr>
        </p:nvSpPr>
        <p:spPr/>
        <p:txBody>
          <a:bodyPr/>
          <a:lstStyle/>
          <a:p>
            <a:fld id="{CA54B9D6-50C1-45BC-812F-946EE4ABAF60}" type="slidenum">
              <a:rPr lang="en-US" smtClean="0"/>
              <a:t>62</a:t>
            </a:fld>
            <a:endParaRPr lang="en-US"/>
          </a:p>
        </p:txBody>
      </p:sp>
    </p:spTree>
    <p:extLst>
      <p:ext uri="{BB962C8B-B14F-4D97-AF65-F5344CB8AC3E}">
        <p14:creationId xmlns:p14="http://schemas.microsoft.com/office/powerpoint/2010/main" val="3109023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708025"/>
            <a:ext cx="4727575" cy="3544888"/>
          </a:xfrm>
        </p:spPr>
      </p:sp>
      <p:sp>
        <p:nvSpPr>
          <p:cNvPr id="3" name="Notes Placeholder 2"/>
          <p:cNvSpPr>
            <a:spLocks noGrp="1"/>
          </p:cNvSpPr>
          <p:nvPr>
            <p:ph type="body" idx="1"/>
          </p:nvPr>
        </p:nvSpPr>
        <p:spPr/>
        <p:txBody>
          <a:bodyPr/>
          <a:lstStyle/>
          <a:p>
            <a:r>
              <a:rPr lang="en-US" dirty="0"/>
              <a:t>This law mandates that states provide free public education to all children and youth with disabilities. There are several requirements under IDEA:</a:t>
            </a:r>
          </a:p>
          <a:p>
            <a:pPr marL="237369" indent="-237369">
              <a:buFont typeface="+mj-lt"/>
              <a:buAutoNum type="arabicPeriod"/>
            </a:pPr>
            <a:r>
              <a:rPr lang="en-US" dirty="0"/>
              <a:t>Quality instruction and qualified teachers.</a:t>
            </a:r>
            <a:r>
              <a:rPr lang="en-US" baseline="0" dirty="0"/>
              <a:t> “Quality” includes </a:t>
            </a:r>
            <a:r>
              <a:rPr lang="en-US" dirty="0"/>
              <a:t>placing students in the least restrictive setting.</a:t>
            </a:r>
          </a:p>
          <a:p>
            <a:pPr marL="237369" indent="-237369">
              <a:buFont typeface="+mj-lt"/>
              <a:buAutoNum type="arabicPeriod"/>
            </a:pPr>
            <a:r>
              <a:rPr lang="en-US" dirty="0"/>
              <a:t>Systematic testing to establish needs and services.</a:t>
            </a:r>
          </a:p>
          <a:p>
            <a:pPr marL="237369" indent="-237369">
              <a:buFont typeface="+mj-lt"/>
              <a:buAutoNum type="arabicPeriod"/>
            </a:pPr>
            <a:r>
              <a:rPr lang="en-US" dirty="0"/>
              <a:t>Individual education plan (known as IEP), which includes a statement about the young person’s academic achievements and needs, annual measurable goals, and alternative assessments or tests.</a:t>
            </a:r>
          </a:p>
          <a:p>
            <a:pPr marL="237369" indent="-237369">
              <a:buFont typeface="+mj-lt"/>
              <a:buAutoNum type="arabicPeriod"/>
            </a:pPr>
            <a:r>
              <a:rPr lang="en-US" dirty="0"/>
              <a:t>Specialty support or accommodations.</a:t>
            </a:r>
          </a:p>
          <a:p>
            <a:pPr marL="178027" indent="-178027">
              <a:buFontTx/>
              <a:buChar char="-"/>
            </a:pPr>
            <a:endParaRPr lang="en-US" dirty="0"/>
          </a:p>
          <a:p>
            <a:r>
              <a:rPr lang="en-US" dirty="0"/>
              <a:t>For example, if a student has a reading disability that makes it difficult for him to understand written language, he could receive additional support such as verbal instructions, visuals, and extra time for taking tests.</a:t>
            </a:r>
          </a:p>
          <a:p>
            <a:endParaRPr lang="en-US" dirty="0"/>
          </a:p>
        </p:txBody>
      </p:sp>
      <p:sp>
        <p:nvSpPr>
          <p:cNvPr id="4" name="Slide Number Placeholder 3"/>
          <p:cNvSpPr>
            <a:spLocks noGrp="1"/>
          </p:cNvSpPr>
          <p:nvPr>
            <p:ph type="sldNum" sz="quarter" idx="10"/>
          </p:nvPr>
        </p:nvSpPr>
        <p:spPr/>
        <p:txBody>
          <a:bodyPr/>
          <a:lstStyle/>
          <a:p>
            <a:fld id="{577B629D-445F-4E37-B38B-F0BED89BEDE7}" type="slidenum">
              <a:rPr lang="en-US" smtClean="0"/>
              <a:t>63</a:t>
            </a:fld>
            <a:endParaRPr lang="en-US"/>
          </a:p>
        </p:txBody>
      </p:sp>
    </p:spTree>
    <p:extLst>
      <p:ext uri="{BB962C8B-B14F-4D97-AF65-F5344CB8AC3E}">
        <p14:creationId xmlns:p14="http://schemas.microsoft.com/office/powerpoint/2010/main" val="880451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consider the legislation that protects people with disabilities from discrimination. This is the Americans with Disabilities Act or ADA, a comprehensive civil rights law. </a:t>
            </a:r>
          </a:p>
          <a:p>
            <a:endParaRPr lang="en-US" dirty="0"/>
          </a:p>
          <a:p>
            <a:r>
              <a:rPr lang="en-US" dirty="0"/>
              <a:t>The ADA defines a person with a disability as an</a:t>
            </a:r>
            <a:r>
              <a:rPr lang="en-US" baseline="0" dirty="0"/>
              <a:t> individual </a:t>
            </a:r>
            <a:r>
              <a:rPr lang="en-US" dirty="0"/>
              <a:t>who has a physical or mental impairment that substantially limits one or more major life activity. This includes people who have a record of such an impairment, even if they do not currently have a disability. It also includes individuals who do not have a disability but are perceived to have one. ADA also protects people </a:t>
            </a:r>
            <a:r>
              <a:rPr lang="en-US" i="1" dirty="0"/>
              <a:t>associated with </a:t>
            </a:r>
            <a:r>
              <a:rPr lang="en-US" dirty="0"/>
              <a:t>an individual who has a disability from discrimination. For example, it is not legal to discriminate against a person who works in a mental health facility.</a:t>
            </a:r>
          </a:p>
        </p:txBody>
      </p:sp>
      <p:sp>
        <p:nvSpPr>
          <p:cNvPr id="4" name="Slide Number Placeholder 3"/>
          <p:cNvSpPr>
            <a:spLocks noGrp="1"/>
          </p:cNvSpPr>
          <p:nvPr>
            <p:ph type="sldNum" sz="quarter" idx="10"/>
          </p:nvPr>
        </p:nvSpPr>
        <p:spPr/>
        <p:txBody>
          <a:bodyPr/>
          <a:lstStyle/>
          <a:p>
            <a:fld id="{577B629D-445F-4E37-B38B-F0BED89BEDE7}" type="slidenum">
              <a:rPr lang="en-US" smtClean="0"/>
              <a:t>64</a:t>
            </a:fld>
            <a:endParaRPr lang="en-US" dirty="0"/>
          </a:p>
        </p:txBody>
      </p:sp>
    </p:spTree>
    <p:extLst>
      <p:ext uri="{BB962C8B-B14F-4D97-AF65-F5344CB8AC3E}">
        <p14:creationId xmlns:p14="http://schemas.microsoft.com/office/powerpoint/2010/main" val="733012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B1547-47EF-41EA-9469-F1163D586C48}" type="slidenum">
              <a:rPr lang="en-US" smtClean="0"/>
              <a:t>5</a:t>
            </a:fld>
            <a:endParaRPr lang="en-US"/>
          </a:p>
        </p:txBody>
      </p:sp>
    </p:spTree>
    <p:extLst>
      <p:ext uri="{BB962C8B-B14F-4D97-AF65-F5344CB8AC3E}">
        <p14:creationId xmlns:p14="http://schemas.microsoft.com/office/powerpoint/2010/main" val="1870996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Disadvantages of disclosure</a:t>
            </a:r>
          </a:p>
          <a:p>
            <a:r>
              <a:rPr lang="en-US" dirty="0"/>
              <a:t>-exclusion, being treated </a:t>
            </a:r>
          </a:p>
          <a:p>
            <a:r>
              <a:rPr lang="en-US" dirty="0"/>
              <a:t>Ask if they could think of reasons why people do not want to disclose</a:t>
            </a:r>
          </a:p>
        </p:txBody>
      </p:sp>
      <p:sp>
        <p:nvSpPr>
          <p:cNvPr id="4" name="Slide Number Placeholder 3"/>
          <p:cNvSpPr>
            <a:spLocks noGrp="1"/>
          </p:cNvSpPr>
          <p:nvPr>
            <p:ph type="sldNum" sz="quarter" idx="10"/>
          </p:nvPr>
        </p:nvSpPr>
        <p:spPr/>
        <p:txBody>
          <a:bodyPr/>
          <a:lstStyle/>
          <a:p>
            <a:fld id="{73007EA3-8576-4B05-A3C2-77BF7B117645}" type="slidenum">
              <a:rPr lang="en-US" smtClean="0"/>
              <a:t>65</a:t>
            </a:fld>
            <a:endParaRPr lang="en-US" dirty="0"/>
          </a:p>
        </p:txBody>
      </p:sp>
    </p:spTree>
    <p:extLst>
      <p:ext uri="{BB962C8B-B14F-4D97-AF65-F5344CB8AC3E}">
        <p14:creationId xmlns:p14="http://schemas.microsoft.com/office/powerpoint/2010/main" val="2074870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96AE70-9FA6-4E3A-9BDE-AA851B61614E}" type="slidenum">
              <a:rPr lang="en-US" smtClean="0"/>
              <a:pPr/>
              <a:t>66</a:t>
            </a:fld>
            <a:endParaRPr lang="en-US"/>
          </a:p>
        </p:txBody>
      </p:sp>
    </p:spTree>
    <p:extLst>
      <p:ext uri="{BB962C8B-B14F-4D97-AF65-F5344CB8AC3E}">
        <p14:creationId xmlns:p14="http://schemas.microsoft.com/office/powerpoint/2010/main" val="727440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6FE6EA-3782-438F-B95C-D9A72215C7AD}" type="slidenum">
              <a:rPr lang="en-US" smtClean="0"/>
              <a:t>67</a:t>
            </a:fld>
            <a:endParaRPr lang="en-US"/>
          </a:p>
        </p:txBody>
      </p:sp>
    </p:spTree>
    <p:extLst>
      <p:ext uri="{BB962C8B-B14F-4D97-AF65-F5344CB8AC3E}">
        <p14:creationId xmlns:p14="http://schemas.microsoft.com/office/powerpoint/2010/main" val="2276937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96AE70-9FA6-4E3A-9BDE-AA851B61614E}" type="slidenum">
              <a:rPr lang="en-US" smtClean="0"/>
              <a:pPr/>
              <a:t>68</a:t>
            </a:fld>
            <a:endParaRPr lang="en-US"/>
          </a:p>
        </p:txBody>
      </p:sp>
    </p:spTree>
    <p:extLst>
      <p:ext uri="{BB962C8B-B14F-4D97-AF65-F5344CB8AC3E}">
        <p14:creationId xmlns:p14="http://schemas.microsoft.com/office/powerpoint/2010/main" val="105149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 Informed Community Initiative of WNY</a:t>
            </a:r>
          </a:p>
        </p:txBody>
      </p:sp>
      <p:sp>
        <p:nvSpPr>
          <p:cNvPr id="4" name="Slide Number Placeholder 3"/>
          <p:cNvSpPr>
            <a:spLocks noGrp="1"/>
          </p:cNvSpPr>
          <p:nvPr>
            <p:ph type="sldNum" sz="quarter" idx="10"/>
          </p:nvPr>
        </p:nvSpPr>
        <p:spPr/>
        <p:txBody>
          <a:bodyPr/>
          <a:lstStyle/>
          <a:p>
            <a:fld id="{ACF96ABC-1CBA-4018-B5CE-B98C47E91FB7}" type="slidenum">
              <a:rPr lang="en-US" smtClean="0"/>
              <a:t>69</a:t>
            </a:fld>
            <a:endParaRPr lang="en-US"/>
          </a:p>
        </p:txBody>
      </p:sp>
    </p:spTree>
    <p:extLst>
      <p:ext uri="{BB962C8B-B14F-4D97-AF65-F5344CB8AC3E}">
        <p14:creationId xmlns:p14="http://schemas.microsoft.com/office/powerpoint/2010/main" val="187683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Dyslexia – one in 5 estimated, 80% of learning disabilities</a:t>
            </a:r>
          </a:p>
          <a:p>
            <a:endParaRPr lang="en-US" altLang="en-US" dirty="0"/>
          </a:p>
          <a:p>
            <a:r>
              <a:rPr lang="en-US" dirty="0"/>
              <a:t>Kids with dyslexia have a hard time decoding new words, or breaking them down into manageable chunks they can then sound out. This causes difficulty with reading, writing and spelling.</a:t>
            </a:r>
            <a:endParaRPr lang="en-US" altLang="en-US" dirty="0"/>
          </a:p>
        </p:txBody>
      </p:sp>
    </p:spTree>
    <p:extLst>
      <p:ext uri="{BB962C8B-B14F-4D97-AF65-F5344CB8AC3E}">
        <p14:creationId xmlns:p14="http://schemas.microsoft.com/office/powerpoint/2010/main" val="437099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B1547-47EF-41EA-9469-F1163D586C48}" type="slidenum">
              <a:rPr lang="en-US" smtClean="0"/>
              <a:t>7</a:t>
            </a:fld>
            <a:endParaRPr lang="en-US"/>
          </a:p>
        </p:txBody>
      </p:sp>
    </p:spTree>
    <p:extLst>
      <p:ext uri="{BB962C8B-B14F-4D97-AF65-F5344CB8AC3E}">
        <p14:creationId xmlns:p14="http://schemas.microsoft.com/office/powerpoint/2010/main" val="429419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585809-0973-40B9-B6A9-E62CD58CCB62}" type="slidenum">
              <a:rPr lang="en-US" smtClean="0"/>
              <a:t>8</a:t>
            </a:fld>
            <a:endParaRPr lang="en-US" dirty="0"/>
          </a:p>
        </p:txBody>
      </p:sp>
    </p:spTree>
    <p:extLst>
      <p:ext uri="{BB962C8B-B14F-4D97-AF65-F5344CB8AC3E}">
        <p14:creationId xmlns:p14="http://schemas.microsoft.com/office/powerpoint/2010/main" val="33378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in 68 children</a:t>
            </a:r>
          </a:p>
          <a:p>
            <a:r>
              <a:rPr lang="en-US" altLang="en-US" dirty="0"/>
              <a:t>4.5 boys to 1 girl</a:t>
            </a:r>
          </a:p>
          <a:p>
            <a:endParaRPr lang="en-US" altLang="en-US" sz="1100" dirty="0"/>
          </a:p>
          <a:p>
            <a:r>
              <a:rPr lang="en-US" altLang="en-US" sz="1100" dirty="0"/>
              <a:t>CDC  Tracking System</a:t>
            </a:r>
          </a:p>
          <a:p>
            <a:endParaRPr lang="en-US" altLang="en-US" dirty="0"/>
          </a:p>
        </p:txBody>
      </p:sp>
    </p:spTree>
    <p:extLst>
      <p:ext uri="{BB962C8B-B14F-4D97-AF65-F5344CB8AC3E}">
        <p14:creationId xmlns:p14="http://schemas.microsoft.com/office/powerpoint/2010/main" val="448301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en-US" dirty="0"/>
              <a:t>Stress signals involve feelings, thoughts, behaviors and physical reactions</a:t>
            </a:r>
          </a:p>
          <a:p>
            <a:pPr lvl="1"/>
            <a:r>
              <a:rPr lang="en-US" altLang="en-US" dirty="0">
                <a:solidFill>
                  <a:srgbClr val="92D050"/>
                </a:solidFill>
              </a:rPr>
              <a:t>	</a:t>
            </a:r>
            <a:r>
              <a:rPr lang="en-US" altLang="en-US" b="1" dirty="0">
                <a:solidFill>
                  <a:schemeClr val="accent1"/>
                </a:solidFill>
              </a:rPr>
              <a:t>What are yours?</a:t>
            </a:r>
          </a:p>
          <a:p>
            <a:pPr lvl="1"/>
            <a:endParaRPr lang="en-US" altLang="en-US" dirty="0"/>
          </a:p>
          <a:p>
            <a:pPr lvl="1"/>
            <a:r>
              <a:rPr lang="en-US" altLang="en-US" dirty="0"/>
              <a:t>Identify triggers for stress</a:t>
            </a:r>
          </a:p>
          <a:p>
            <a:endParaRPr lang="en-US" dirty="0"/>
          </a:p>
        </p:txBody>
      </p:sp>
      <p:sp>
        <p:nvSpPr>
          <p:cNvPr id="4" name="Slide Number Placeholder 3"/>
          <p:cNvSpPr>
            <a:spLocks noGrp="1"/>
          </p:cNvSpPr>
          <p:nvPr>
            <p:ph type="sldNum" sz="quarter" idx="10"/>
          </p:nvPr>
        </p:nvSpPr>
        <p:spPr/>
        <p:txBody>
          <a:bodyPr/>
          <a:lstStyle/>
          <a:p>
            <a:fld id="{B1EB1547-47EF-41EA-9469-F1163D586C48}" type="slidenum">
              <a:rPr lang="en-US" smtClean="0"/>
              <a:t>13</a:t>
            </a:fld>
            <a:endParaRPr lang="en-US"/>
          </a:p>
        </p:txBody>
      </p:sp>
    </p:spTree>
    <p:extLst>
      <p:ext uri="{BB962C8B-B14F-4D97-AF65-F5344CB8AC3E}">
        <p14:creationId xmlns:p14="http://schemas.microsoft.com/office/powerpoint/2010/main" val="55679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a:t>
            </a:r>
            <a:r>
              <a:rPr lang="en-US" baseline="0" dirty="0"/>
              <a:t> type of events</a:t>
            </a:r>
            <a:endParaRPr lang="en-US" dirty="0"/>
          </a:p>
        </p:txBody>
      </p:sp>
      <p:sp>
        <p:nvSpPr>
          <p:cNvPr id="4" name="Slide Number Placeholder 3"/>
          <p:cNvSpPr>
            <a:spLocks noGrp="1"/>
          </p:cNvSpPr>
          <p:nvPr>
            <p:ph type="sldNum" sz="quarter" idx="10"/>
          </p:nvPr>
        </p:nvSpPr>
        <p:spPr/>
        <p:txBody>
          <a:bodyPr/>
          <a:lstStyle/>
          <a:p>
            <a:fld id="{ACF96ABC-1CBA-4018-B5CE-B98C47E91FB7}" type="slidenum">
              <a:rPr lang="en-US" smtClean="0"/>
              <a:t>15</a:t>
            </a:fld>
            <a:endParaRPr lang="en-US" dirty="0"/>
          </a:p>
        </p:txBody>
      </p:sp>
    </p:spTree>
    <p:extLst>
      <p:ext uri="{BB962C8B-B14F-4D97-AF65-F5344CB8AC3E}">
        <p14:creationId xmlns:p14="http://schemas.microsoft.com/office/powerpoint/2010/main" val="3214138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075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809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5917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2"/>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F42CA40D-7B3A-430F-8788-8CF90BE3B909}" type="slidenum">
              <a:rPr lang="en-US" altLang="en-US"/>
              <a:pPr/>
              <a:t>‹#›</a:t>
            </a:fld>
            <a:endParaRPr lang="en-US" altLang="en-US"/>
          </a:p>
        </p:txBody>
      </p:sp>
    </p:spTree>
    <p:extLst>
      <p:ext uri="{BB962C8B-B14F-4D97-AF65-F5344CB8AC3E}">
        <p14:creationId xmlns:p14="http://schemas.microsoft.com/office/powerpoint/2010/main" val="1019839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5910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68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334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054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30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425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61BEF0D-F0BB-DE4B-95CE-6DB70DBA9567}" type="datetimeFigureOut">
              <a:rPr lang="en-US" smtClean="0"/>
              <a:pPr/>
              <a:t>7/22/2021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835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1352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7/22/2021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4866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d.com/talks/rosie_king_how_autism_freed_me_to_be_myself#t-2281" TargetMode="External"/><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www.interactingwithautism.com/section/understanding/sensory/1"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www.interactingwithautism.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dc.gov/violenceprevention/aces/about.html?CDC_AA_refVal=https%3A%2F%2Fwww.cdc.gov%2Fviolenceprevention%2Facestudy%2Fabout.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ed.com/talks/nadine_burke_harris_how_childhood_trauma_affects_health_across_a_lifetime"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emplate.net/design-templates/inspirational/sad-emoji/"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adl.org/education/resources/tools-and-strategies/safe-and-inclusive-schools-for-all"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udlcenter.org/aboutudl/whatisud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edweek.org/ew/section/multimedia/illustration-microaggressions-in-the-classroom.html" TargetMode="Externa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www.gse.harvard.edu/news/uk/16/12/accentuate-positiv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www.uhs.umich.edu/mindfulness"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SCR7OfRuQd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www.learnalberta.ca/content/insp/html/student/amiangry.pdf"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youtube.com/watch?v=1Evwgu369Jw"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wnloads.randomactsofkindness.org/RAK_kindness_poster.jpg" TargetMode="External"/><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hyperlink" Target="https://www.randomactsofkindness.org/"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actforyouth.net/youth_development/professionals/sel/"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sites.google.com/site/bcbaservice/home/aba-therapy/challenging-behaviors" TargetMode="Externa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6.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p12.nysed.gov/specialed/"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cid:ii_14ba8f08ed747b20" TargetMode="Externa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www.actforyouth.net/youth_development/professionals/"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hyperlink" Target="https://www.dyslexia-reading-well.com/whoopi-goldberg.html"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NL483G4xKu0" TargetMode="External"/><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4860" y="549402"/>
            <a:ext cx="7543800" cy="2851023"/>
          </a:xfrm>
        </p:spPr>
        <p:txBody>
          <a:bodyPr>
            <a:normAutofit/>
          </a:bodyPr>
          <a:lstStyle/>
          <a:p>
            <a:r>
              <a:rPr lang="en-US" sz="4000" dirty="0"/>
              <a:t>Creating Inclusive Program Environments for Youth with Different Abilities</a:t>
            </a:r>
          </a:p>
        </p:txBody>
      </p:sp>
      <p:sp>
        <p:nvSpPr>
          <p:cNvPr id="3" name="Subtitle 2"/>
          <p:cNvSpPr>
            <a:spLocks noGrp="1"/>
          </p:cNvSpPr>
          <p:nvPr>
            <p:ph type="subTitle" idx="1"/>
          </p:nvPr>
        </p:nvSpPr>
        <p:spPr>
          <a:xfrm>
            <a:off x="4631162" y="4512770"/>
            <a:ext cx="6027313" cy="1372875"/>
          </a:xfrm>
        </p:spPr>
        <p:txBody>
          <a:bodyPr>
            <a:normAutofit/>
          </a:bodyPr>
          <a:lstStyle/>
          <a:p>
            <a:r>
              <a:rPr lang="en-US" sz="2100" b="1" dirty="0"/>
              <a:t>Jutta Dotterweich </a:t>
            </a:r>
          </a:p>
          <a:p>
            <a:r>
              <a:rPr lang="en-US" sz="2100" b="1" dirty="0"/>
              <a:t>ACT for Youth</a:t>
            </a:r>
          </a:p>
          <a:p>
            <a:r>
              <a:rPr lang="en-US" sz="2100" b="1" dirty="0"/>
              <a:t>Cornell University</a:t>
            </a:r>
          </a:p>
          <a:p>
            <a:endParaRPr lang="en-US" dirty="0"/>
          </a:p>
        </p:txBody>
      </p:sp>
    </p:spTree>
    <p:extLst>
      <p:ext uri="{BB962C8B-B14F-4D97-AF65-F5344CB8AC3E}">
        <p14:creationId xmlns:p14="http://schemas.microsoft.com/office/powerpoint/2010/main" val="2456897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Autism Spectrum Disorder</a:t>
            </a:r>
          </a:p>
        </p:txBody>
      </p:sp>
      <p:sp>
        <p:nvSpPr>
          <p:cNvPr id="17411" name="Content Placeholder 2"/>
          <p:cNvSpPr>
            <a:spLocks noGrp="1"/>
          </p:cNvSpPr>
          <p:nvPr>
            <p:ph idx="1"/>
          </p:nvPr>
        </p:nvSpPr>
        <p:spPr/>
        <p:txBody>
          <a:bodyPr>
            <a:normAutofit/>
          </a:bodyPr>
          <a:lstStyle/>
          <a:p>
            <a:pPr eaLnBrk="1" hangingPunct="1"/>
            <a:r>
              <a:rPr lang="en-US" altLang="en-US" sz="2400" dirty="0"/>
              <a:t>Impaired social interaction</a:t>
            </a:r>
          </a:p>
          <a:p>
            <a:pPr eaLnBrk="1" hangingPunct="1"/>
            <a:r>
              <a:rPr lang="en-US" altLang="en-US" sz="2400" dirty="0"/>
              <a:t>Difficulty in communication</a:t>
            </a:r>
          </a:p>
          <a:p>
            <a:pPr eaLnBrk="1" hangingPunct="1"/>
            <a:r>
              <a:rPr lang="en-US" altLang="en-US" sz="2400" dirty="0"/>
              <a:t>Tendency to have restricted range of interest</a:t>
            </a:r>
          </a:p>
          <a:p>
            <a:pPr marL="0" indent="0">
              <a:buNone/>
            </a:pPr>
            <a:endParaRPr lang="en-US" altLang="en-US" dirty="0"/>
          </a:p>
        </p:txBody>
      </p:sp>
    </p:spTree>
    <p:extLst>
      <p:ext uri="{BB962C8B-B14F-4D97-AF65-F5344CB8AC3E}">
        <p14:creationId xmlns:p14="http://schemas.microsoft.com/office/powerpoint/2010/main" val="2788891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731"/>
          <a:stretch/>
        </p:blipFill>
        <p:spPr>
          <a:xfrm>
            <a:off x="3355215" y="1121659"/>
            <a:ext cx="5505450" cy="3517400"/>
          </a:xfrm>
          <a:prstGeom prst="rect">
            <a:avLst/>
          </a:prstGeom>
        </p:spPr>
      </p:pic>
      <p:sp>
        <p:nvSpPr>
          <p:cNvPr id="5" name="TextBox 4"/>
          <p:cNvSpPr txBox="1"/>
          <p:nvPr/>
        </p:nvSpPr>
        <p:spPr>
          <a:xfrm>
            <a:off x="3895373" y="5374660"/>
            <a:ext cx="4425133" cy="646331"/>
          </a:xfrm>
          <a:prstGeom prst="rect">
            <a:avLst/>
          </a:prstGeom>
          <a:noFill/>
        </p:spPr>
        <p:txBody>
          <a:bodyPr wrap="square" rtlCol="0">
            <a:spAutoFit/>
          </a:bodyPr>
          <a:lstStyle/>
          <a:p>
            <a:r>
              <a:rPr lang="en-US" dirty="0">
                <a:hlinkClick r:id="rId3"/>
              </a:rPr>
              <a:t>https://www.ted.com/talks/rosie_king_how_autism_freed_me_to_be_myself#t-2281</a:t>
            </a:r>
            <a:r>
              <a:rPr lang="en-US" dirty="0"/>
              <a:t> </a:t>
            </a:r>
          </a:p>
        </p:txBody>
      </p:sp>
      <p:sp>
        <p:nvSpPr>
          <p:cNvPr id="7" name="Title 6"/>
          <p:cNvSpPr>
            <a:spLocks noGrp="1"/>
          </p:cNvSpPr>
          <p:nvPr>
            <p:ph type="title"/>
          </p:nvPr>
        </p:nvSpPr>
        <p:spPr/>
        <p:txBody>
          <a:bodyPr>
            <a:normAutofit/>
          </a:bodyPr>
          <a:lstStyle/>
          <a:p>
            <a:r>
              <a:rPr lang="en-US" sz="3200" b="1" dirty="0"/>
              <a:t>What does it feel like?</a:t>
            </a:r>
          </a:p>
        </p:txBody>
      </p:sp>
      <p:sp>
        <p:nvSpPr>
          <p:cNvPr id="9" name="Text Placeholder 8"/>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33249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6774" y="209550"/>
            <a:ext cx="7286625" cy="5467350"/>
          </a:xfrm>
          <a:prstGeom prst="rect">
            <a:avLst/>
          </a:prstGeom>
        </p:spPr>
      </p:pic>
      <p:sp>
        <p:nvSpPr>
          <p:cNvPr id="5" name="TextBox 4"/>
          <p:cNvSpPr txBox="1"/>
          <p:nvPr/>
        </p:nvSpPr>
        <p:spPr>
          <a:xfrm>
            <a:off x="1533525" y="5895975"/>
            <a:ext cx="7248525" cy="307777"/>
          </a:xfrm>
          <a:prstGeom prst="rect">
            <a:avLst/>
          </a:prstGeom>
          <a:noFill/>
        </p:spPr>
        <p:txBody>
          <a:bodyPr wrap="square" rtlCol="0">
            <a:spAutoFit/>
          </a:bodyPr>
          <a:lstStyle/>
          <a:p>
            <a:r>
              <a:rPr lang="en-US" sz="1400" dirty="0">
                <a:hlinkClick r:id="rId3"/>
              </a:rPr>
              <a:t>http://www.interactingwithautism.com/section/understanding/sensory/1</a:t>
            </a:r>
            <a:r>
              <a:rPr lang="en-US" sz="1400" dirty="0"/>
              <a:t> </a:t>
            </a:r>
          </a:p>
        </p:txBody>
      </p:sp>
      <p:sp>
        <p:nvSpPr>
          <p:cNvPr id="6" name="TextBox 5"/>
          <p:cNvSpPr txBox="1"/>
          <p:nvPr/>
        </p:nvSpPr>
        <p:spPr>
          <a:xfrm>
            <a:off x="536617" y="6422827"/>
            <a:ext cx="7772400" cy="369332"/>
          </a:xfrm>
          <a:prstGeom prst="rect">
            <a:avLst/>
          </a:prstGeom>
          <a:noFill/>
        </p:spPr>
        <p:txBody>
          <a:bodyPr wrap="square" rtlCol="0">
            <a:spAutoFit/>
          </a:bodyPr>
          <a:lstStyle/>
          <a:p>
            <a:r>
              <a:rPr lang="en-US" dirty="0"/>
              <a:t>Source: Interacting with Autism  </a:t>
            </a:r>
            <a:r>
              <a:rPr lang="en-US" dirty="0">
                <a:hlinkClick r:id="rId4"/>
              </a:rPr>
              <a:t>http://www.interactingwithautism.com/</a:t>
            </a:r>
            <a:r>
              <a:rPr lang="en-US" dirty="0"/>
              <a:t> </a:t>
            </a:r>
          </a:p>
        </p:txBody>
      </p:sp>
    </p:spTree>
    <p:extLst>
      <p:ext uri="{BB962C8B-B14F-4D97-AF65-F5344CB8AC3E}">
        <p14:creationId xmlns:p14="http://schemas.microsoft.com/office/powerpoint/2010/main" val="401971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30381" y="0"/>
            <a:ext cx="8229600" cy="1139825"/>
          </a:xfrm>
        </p:spPr>
        <p:txBody>
          <a:bodyPr>
            <a:normAutofit/>
          </a:bodyPr>
          <a:lstStyle/>
          <a:p>
            <a:r>
              <a:rPr lang="en-US" sz="3200" b="1" dirty="0"/>
              <a:t>Living with Trauma</a:t>
            </a:r>
          </a:p>
        </p:txBody>
      </p:sp>
      <p:pic>
        <p:nvPicPr>
          <p:cNvPr id="8" name="Picture 7">
            <a:extLst>
              <a:ext uri="{FF2B5EF4-FFF2-40B4-BE49-F238E27FC236}">
                <a16:creationId xmlns:a16="http://schemas.microsoft.com/office/drawing/2014/main" id="{45031984-2453-4127-A893-ED71AF34BD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9163" y="1314361"/>
            <a:ext cx="6950803" cy="4564707"/>
          </a:xfrm>
          <a:prstGeom prst="rect">
            <a:avLst/>
          </a:prstGeom>
        </p:spPr>
      </p:pic>
      <p:sp>
        <p:nvSpPr>
          <p:cNvPr id="13" name="TextBox 12">
            <a:extLst>
              <a:ext uri="{FF2B5EF4-FFF2-40B4-BE49-F238E27FC236}">
                <a16:creationId xmlns:a16="http://schemas.microsoft.com/office/drawing/2014/main" id="{8CFC7CEB-3532-4FD6-A52C-69D8BDDF697E}"/>
              </a:ext>
            </a:extLst>
          </p:cNvPr>
          <p:cNvSpPr txBox="1"/>
          <p:nvPr/>
        </p:nvSpPr>
        <p:spPr>
          <a:xfrm>
            <a:off x="914400" y="5879068"/>
            <a:ext cx="7315200" cy="369332"/>
          </a:xfrm>
          <a:prstGeom prst="rect">
            <a:avLst/>
          </a:prstGeom>
          <a:noFill/>
        </p:spPr>
        <p:txBody>
          <a:bodyPr wrap="square" rtlCol="0">
            <a:spAutoFit/>
          </a:bodyPr>
          <a:lstStyle/>
          <a:p>
            <a:r>
              <a:rPr lang="en-US" dirty="0">
                <a:hlinkClick r:id="rId4"/>
              </a:rPr>
              <a:t>About the CDC-Kaiser ACE Study |Violence </a:t>
            </a:r>
            <a:r>
              <a:rPr lang="en-US" dirty="0" err="1">
                <a:hlinkClick r:id="rId4"/>
              </a:rPr>
              <a:t>Prevention|Injury</a:t>
            </a:r>
            <a:r>
              <a:rPr lang="en-US" dirty="0">
                <a:hlinkClick r:id="rId4"/>
              </a:rPr>
              <a:t> </a:t>
            </a:r>
            <a:r>
              <a:rPr lang="en-US" dirty="0" err="1">
                <a:hlinkClick r:id="rId4"/>
              </a:rPr>
              <a:t>Center|CDC</a:t>
            </a:r>
            <a:endParaRPr lang="en-US" dirty="0"/>
          </a:p>
        </p:txBody>
      </p:sp>
    </p:spTree>
    <p:extLst>
      <p:ext uri="{BB962C8B-B14F-4D97-AF65-F5344CB8AC3E}">
        <p14:creationId xmlns:p14="http://schemas.microsoft.com/office/powerpoint/2010/main" val="64964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How childhood trauma affects health across a lifetime</a:t>
            </a:r>
          </a:p>
        </p:txBody>
      </p:sp>
      <p:sp>
        <p:nvSpPr>
          <p:cNvPr id="4" name="Text Placeholder 3"/>
          <p:cNvSpPr>
            <a:spLocks noGrp="1"/>
          </p:cNvSpPr>
          <p:nvPr>
            <p:ph type="body" sz="half" idx="2"/>
          </p:nvPr>
        </p:nvSpPr>
        <p:spPr/>
        <p:txBody>
          <a:bodyPr/>
          <a:lstStyle/>
          <a:p>
            <a:endParaRPr lang="en-US" dirty="0"/>
          </a:p>
        </p:txBody>
      </p:sp>
      <p:sp>
        <p:nvSpPr>
          <p:cNvPr id="6" name="TextBox 5"/>
          <p:cNvSpPr txBox="1"/>
          <p:nvPr/>
        </p:nvSpPr>
        <p:spPr>
          <a:xfrm>
            <a:off x="3990975" y="5467350"/>
            <a:ext cx="4362450" cy="523220"/>
          </a:xfrm>
          <a:prstGeom prst="rect">
            <a:avLst/>
          </a:prstGeom>
          <a:noFill/>
        </p:spPr>
        <p:txBody>
          <a:bodyPr wrap="square" rtlCol="0">
            <a:spAutoFit/>
          </a:bodyPr>
          <a:lstStyle/>
          <a:p>
            <a:r>
              <a:rPr lang="en-US" sz="1400" dirty="0">
                <a:hlinkClick r:id="rId2"/>
              </a:rPr>
              <a:t>https://www.ted.com/talks/nadine_burke_harris_how_childhood_trauma_affects_health_across_a_lifetime</a:t>
            </a:r>
            <a:r>
              <a:rPr lang="en-US" sz="1400" dirty="0"/>
              <a:t>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14700" y="594359"/>
            <a:ext cx="5486400" cy="4324349"/>
          </a:xfrm>
          <a:prstGeom prst="rect">
            <a:avLst/>
          </a:prstGeom>
        </p:spPr>
      </p:pic>
    </p:spTree>
    <p:extLst>
      <p:ext uri="{BB962C8B-B14F-4D97-AF65-F5344CB8AC3E}">
        <p14:creationId xmlns:p14="http://schemas.microsoft.com/office/powerpoint/2010/main" val="286472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Defining Trauma </a:t>
            </a:r>
          </a:p>
        </p:txBody>
      </p:sp>
      <p:sp>
        <p:nvSpPr>
          <p:cNvPr id="3" name="Content Placeholder 2"/>
          <p:cNvSpPr>
            <a:spLocks noGrp="1"/>
          </p:cNvSpPr>
          <p:nvPr>
            <p:ph idx="1"/>
          </p:nvPr>
        </p:nvSpPr>
        <p:spPr/>
        <p:txBody>
          <a:bodyPr>
            <a:normAutofit/>
          </a:bodyPr>
          <a:lstStyle/>
          <a:p>
            <a:pPr marL="0" indent="0">
              <a:buNone/>
            </a:pPr>
            <a:r>
              <a:rPr lang="en-US" sz="2800" dirty="0"/>
              <a:t>Trauma results from </a:t>
            </a:r>
            <a:r>
              <a:rPr lang="en-US" sz="2800" dirty="0">
                <a:solidFill>
                  <a:srgbClr val="FF0000"/>
                </a:solidFill>
              </a:rPr>
              <a:t>an event, series of events, or set of circumstances </a:t>
            </a:r>
            <a:r>
              <a:rPr lang="en-US" sz="2800" dirty="0"/>
              <a:t>that is experienced by an individual as physically or emotionally harmful or life threatening and that has lasting adverse effects on the individual’s functioning and mental, physical, social, emotional or spiritual well-being.</a:t>
            </a:r>
          </a:p>
          <a:p>
            <a:pPr marL="0" indent="0">
              <a:buNone/>
            </a:pPr>
            <a:r>
              <a:rPr lang="en-US" dirty="0"/>
              <a:t>				</a:t>
            </a:r>
          </a:p>
          <a:p>
            <a:pPr marL="0" indent="0">
              <a:buNone/>
            </a:pPr>
            <a:r>
              <a:rPr lang="en-US" dirty="0"/>
              <a:t>					SAMHSA 2014</a:t>
            </a:r>
          </a:p>
        </p:txBody>
      </p:sp>
    </p:spTree>
    <p:extLst>
      <p:ext uri="{BB962C8B-B14F-4D97-AF65-F5344CB8AC3E}">
        <p14:creationId xmlns:p14="http://schemas.microsoft.com/office/powerpoint/2010/main" val="3545375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Re-Traumatization</a:t>
            </a:r>
          </a:p>
        </p:txBody>
      </p:sp>
      <p:sp>
        <p:nvSpPr>
          <p:cNvPr id="3" name="Content Placeholder 2"/>
          <p:cNvSpPr>
            <a:spLocks noGrp="1"/>
          </p:cNvSpPr>
          <p:nvPr>
            <p:ph idx="1"/>
          </p:nvPr>
        </p:nvSpPr>
        <p:spPr/>
        <p:txBody>
          <a:bodyPr>
            <a:normAutofit/>
          </a:bodyPr>
          <a:lstStyle/>
          <a:p>
            <a:pPr marL="0" indent="0">
              <a:buNone/>
            </a:pPr>
            <a:r>
              <a:rPr lang="en-US" sz="2800" dirty="0"/>
              <a:t>A situation, attitude, interaction, or environment that </a:t>
            </a:r>
            <a:r>
              <a:rPr lang="en-US" sz="2800" dirty="0">
                <a:solidFill>
                  <a:srgbClr val="FF0000"/>
                </a:solidFill>
              </a:rPr>
              <a:t>replicates the events or dynamics of the original trauma </a:t>
            </a:r>
            <a:r>
              <a:rPr lang="en-US" sz="2800" dirty="0"/>
              <a:t>and </a:t>
            </a:r>
            <a:r>
              <a:rPr lang="en-US" sz="2800" dirty="0">
                <a:solidFill>
                  <a:srgbClr val="FF0000"/>
                </a:solidFill>
              </a:rPr>
              <a:t>triggers</a:t>
            </a:r>
            <a:r>
              <a:rPr lang="en-US" sz="2800" dirty="0"/>
              <a:t> the overwhelming feelings and reactions associated with them</a:t>
            </a:r>
          </a:p>
        </p:txBody>
      </p:sp>
    </p:spTree>
    <p:extLst>
      <p:ext uri="{BB962C8B-B14F-4D97-AF65-F5344CB8AC3E}">
        <p14:creationId xmlns:p14="http://schemas.microsoft.com/office/powerpoint/2010/main" val="128210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3600" dirty="0">
                <a:ea typeface="ＭＳ Ｐゴシック" pitchFamily="34" charset="-128"/>
              </a:rPr>
              <a:t>Effects of Trauma </a:t>
            </a:r>
          </a:p>
        </p:txBody>
      </p:sp>
      <p:graphicFrame>
        <p:nvGraphicFramePr>
          <p:cNvPr id="6" name="Content Placeholder 3"/>
          <p:cNvGraphicFramePr>
            <a:graphicFrameLocks noGrp="1"/>
          </p:cNvGraphicFramePr>
          <p:nvPr>
            <p:ph idx="1"/>
          </p:nvPr>
        </p:nvGraphicFramePr>
        <p:xfrm>
          <a:off x="822325" y="1846263"/>
          <a:ext cx="7543799" cy="3702542"/>
        </p:xfrm>
        <a:graphic>
          <a:graphicData uri="http://schemas.openxmlformats.org/drawingml/2006/table">
            <a:tbl>
              <a:tblPr firstRow="1" bandRow="1">
                <a:tableStyleId>{93296810-A885-4BE3-A3E7-6D5BEEA58F35}</a:tableStyleId>
              </a:tblPr>
              <a:tblGrid>
                <a:gridCol w="2498762">
                  <a:extLst>
                    <a:ext uri="{9D8B030D-6E8A-4147-A177-3AD203B41FA5}">
                      <a16:colId xmlns:a16="http://schemas.microsoft.com/office/drawing/2014/main" val="20000"/>
                    </a:ext>
                  </a:extLst>
                </a:gridCol>
                <a:gridCol w="2498762">
                  <a:extLst>
                    <a:ext uri="{9D8B030D-6E8A-4147-A177-3AD203B41FA5}">
                      <a16:colId xmlns:a16="http://schemas.microsoft.com/office/drawing/2014/main" val="20001"/>
                    </a:ext>
                  </a:extLst>
                </a:gridCol>
                <a:gridCol w="2546275">
                  <a:extLst>
                    <a:ext uri="{9D8B030D-6E8A-4147-A177-3AD203B41FA5}">
                      <a16:colId xmlns:a16="http://schemas.microsoft.com/office/drawing/2014/main" val="20002"/>
                    </a:ext>
                  </a:extLst>
                </a:gridCol>
              </a:tblGrid>
              <a:tr h="0">
                <a:tc>
                  <a:txBody>
                    <a:bodyPr/>
                    <a:lstStyle/>
                    <a:p>
                      <a:r>
                        <a:rPr lang="en-US" dirty="0">
                          <a:solidFill>
                            <a:schemeClr val="tx1"/>
                          </a:solidFill>
                        </a:rPr>
                        <a:t>Behavioral Effects</a:t>
                      </a:r>
                    </a:p>
                  </a:txBody>
                  <a:tcPr marL="105272" marR="105272"/>
                </a:tc>
                <a:tc>
                  <a:txBody>
                    <a:bodyPr/>
                    <a:lstStyle/>
                    <a:p>
                      <a:r>
                        <a:rPr lang="en-US" dirty="0">
                          <a:solidFill>
                            <a:schemeClr val="tx1"/>
                          </a:solidFill>
                        </a:rPr>
                        <a:t>Cognitive Effects</a:t>
                      </a:r>
                    </a:p>
                  </a:txBody>
                  <a:tcPr marL="105272" marR="105272"/>
                </a:tc>
                <a:tc>
                  <a:txBody>
                    <a:bodyPr/>
                    <a:lstStyle/>
                    <a:p>
                      <a:r>
                        <a:rPr lang="en-US" dirty="0">
                          <a:solidFill>
                            <a:schemeClr val="tx1"/>
                          </a:solidFill>
                        </a:rPr>
                        <a:t>Social Effects</a:t>
                      </a:r>
                    </a:p>
                  </a:txBody>
                  <a:tcPr marL="105272" marR="105272"/>
                </a:tc>
                <a:extLst>
                  <a:ext uri="{0D108BD9-81ED-4DB2-BD59-A6C34878D82A}">
                    <a16:rowId xmlns:a16="http://schemas.microsoft.com/office/drawing/2014/main" val="10000"/>
                  </a:ext>
                </a:extLst>
              </a:tr>
              <a:tr h="3336782">
                <a:tc>
                  <a:txBody>
                    <a:bodyPr/>
                    <a:lstStyle/>
                    <a:p>
                      <a:pPr marL="0" indent="0" algn="l">
                        <a:buFontTx/>
                        <a:buNone/>
                      </a:pPr>
                      <a:r>
                        <a:rPr lang="en-US" dirty="0">
                          <a:solidFill>
                            <a:schemeClr val="tx1"/>
                          </a:solidFill>
                        </a:rPr>
                        <a:t>-   Risk taking</a:t>
                      </a:r>
                    </a:p>
                    <a:p>
                      <a:pPr marL="0" indent="0" algn="l">
                        <a:buFontTx/>
                        <a:buNone/>
                      </a:pPr>
                      <a:r>
                        <a:rPr lang="en-US" dirty="0">
                          <a:solidFill>
                            <a:schemeClr val="tx1"/>
                          </a:solidFill>
                        </a:rPr>
                        <a:t>-   Acting</a:t>
                      </a:r>
                      <a:r>
                        <a:rPr lang="en-US" baseline="0" dirty="0">
                          <a:solidFill>
                            <a:schemeClr val="tx1"/>
                          </a:solidFill>
                        </a:rPr>
                        <a:t> out</a:t>
                      </a:r>
                    </a:p>
                    <a:p>
                      <a:pPr marL="0" indent="0" algn="l">
                        <a:buFontTx/>
                        <a:buNone/>
                      </a:pPr>
                      <a:r>
                        <a:rPr lang="en-US" baseline="0" dirty="0">
                          <a:solidFill>
                            <a:schemeClr val="tx1"/>
                          </a:solidFill>
                        </a:rPr>
                        <a:t>-   Rule breaking</a:t>
                      </a:r>
                      <a:endParaRPr lang="en-US" dirty="0">
                        <a:solidFill>
                          <a:schemeClr val="tx1"/>
                        </a:solidFill>
                      </a:endParaRPr>
                    </a:p>
                  </a:txBody>
                  <a:tcPr marL="105272" marR="105272"/>
                </a:tc>
                <a:tc>
                  <a:txBody>
                    <a:bodyPr/>
                    <a:lstStyle/>
                    <a:p>
                      <a:pPr marL="285750" indent="-285750">
                        <a:buFontTx/>
                        <a:buChar char="-"/>
                      </a:pPr>
                      <a:r>
                        <a:rPr lang="en-US" dirty="0">
                          <a:solidFill>
                            <a:schemeClr val="tx1"/>
                          </a:solidFill>
                        </a:rPr>
                        <a:t>Attention</a:t>
                      </a:r>
                    </a:p>
                    <a:p>
                      <a:pPr marL="285750" indent="-285750">
                        <a:buFontTx/>
                        <a:buChar char="-"/>
                      </a:pPr>
                      <a:r>
                        <a:rPr lang="en-US" dirty="0">
                          <a:solidFill>
                            <a:schemeClr val="tx1"/>
                          </a:solidFill>
                        </a:rPr>
                        <a:t>Memory</a:t>
                      </a:r>
                    </a:p>
                    <a:p>
                      <a:pPr marL="285750" indent="-285750">
                        <a:buFontTx/>
                        <a:buChar char="-"/>
                      </a:pPr>
                      <a:r>
                        <a:rPr lang="en-US" dirty="0">
                          <a:solidFill>
                            <a:schemeClr val="tx1"/>
                          </a:solidFill>
                        </a:rPr>
                        <a:t>Executive</a:t>
                      </a:r>
                      <a:r>
                        <a:rPr lang="en-US" baseline="0" dirty="0">
                          <a:solidFill>
                            <a:schemeClr val="tx1"/>
                          </a:solidFill>
                        </a:rPr>
                        <a:t> functions</a:t>
                      </a:r>
                    </a:p>
                    <a:p>
                      <a:pPr marL="285750" indent="-285750">
                        <a:buFontTx/>
                        <a:buChar char="-"/>
                      </a:pPr>
                      <a:r>
                        <a:rPr lang="en-US" baseline="0" dirty="0">
                          <a:solidFill>
                            <a:schemeClr val="tx1"/>
                          </a:solidFill>
                        </a:rPr>
                        <a:t>Verbal abilities</a:t>
                      </a:r>
                    </a:p>
                    <a:p>
                      <a:pPr marL="285750" indent="-285750">
                        <a:buFontTx/>
                        <a:buChar char="-"/>
                      </a:pPr>
                      <a:r>
                        <a:rPr lang="en-US" baseline="0" dirty="0">
                          <a:solidFill>
                            <a:schemeClr val="tx1"/>
                          </a:solidFill>
                        </a:rPr>
                        <a:t>Skills development </a:t>
                      </a:r>
                    </a:p>
                    <a:p>
                      <a:pPr marL="285750" indent="-285750">
                        <a:buFontTx/>
                        <a:buChar char="-"/>
                      </a:pPr>
                      <a:r>
                        <a:rPr lang="en-US" baseline="0" dirty="0">
                          <a:solidFill>
                            <a:schemeClr val="tx1"/>
                          </a:solidFill>
                        </a:rPr>
                        <a:t>Language</a:t>
                      </a:r>
                    </a:p>
                    <a:p>
                      <a:pPr marL="285750" indent="-285750">
                        <a:buFontTx/>
                        <a:buChar char="-"/>
                      </a:pPr>
                      <a:r>
                        <a:rPr lang="en-US" baseline="0" dirty="0">
                          <a:solidFill>
                            <a:schemeClr val="tx1"/>
                          </a:solidFill>
                        </a:rPr>
                        <a:t>Group work</a:t>
                      </a:r>
                    </a:p>
                    <a:p>
                      <a:pPr marL="285750" indent="-285750">
                        <a:buFontTx/>
                        <a:buChar char="-"/>
                      </a:pPr>
                      <a:r>
                        <a:rPr lang="en-US" baseline="0" dirty="0">
                          <a:solidFill>
                            <a:schemeClr val="tx1"/>
                          </a:solidFill>
                        </a:rPr>
                        <a:t>Problem solve</a:t>
                      </a:r>
                    </a:p>
                    <a:p>
                      <a:pPr marL="285750" indent="-285750">
                        <a:buFontTx/>
                        <a:buChar char="-"/>
                      </a:pPr>
                      <a:r>
                        <a:rPr lang="en-US" baseline="0" dirty="0">
                          <a:solidFill>
                            <a:schemeClr val="tx1"/>
                          </a:solidFill>
                        </a:rPr>
                        <a:t>Transition </a:t>
                      </a:r>
                    </a:p>
                  </a:txBody>
                  <a:tcPr marL="105272" marR="105272"/>
                </a:tc>
                <a:tc>
                  <a:txBody>
                    <a:bodyPr/>
                    <a:lstStyle/>
                    <a:p>
                      <a:pPr marL="285750" indent="-285750">
                        <a:buFontTx/>
                        <a:buChar char="-"/>
                      </a:pPr>
                      <a:r>
                        <a:rPr lang="en-US" dirty="0">
                          <a:solidFill>
                            <a:schemeClr val="tx1"/>
                          </a:solidFill>
                        </a:rPr>
                        <a:t>Impulsivity</a:t>
                      </a:r>
                    </a:p>
                    <a:p>
                      <a:pPr marL="285750" indent="-285750">
                        <a:buFontTx/>
                        <a:buChar char="-"/>
                      </a:pPr>
                      <a:r>
                        <a:rPr lang="en-US" dirty="0">
                          <a:solidFill>
                            <a:schemeClr val="tx1"/>
                          </a:solidFill>
                        </a:rPr>
                        <a:t>Aggression</a:t>
                      </a:r>
                    </a:p>
                    <a:p>
                      <a:pPr marL="285750" indent="-285750">
                        <a:buFontTx/>
                        <a:buChar char="-"/>
                      </a:pPr>
                      <a:r>
                        <a:rPr lang="en-US" dirty="0">
                          <a:solidFill>
                            <a:schemeClr val="tx1"/>
                          </a:solidFill>
                        </a:rPr>
                        <a:t>Deviance</a:t>
                      </a:r>
                    </a:p>
                    <a:p>
                      <a:pPr marL="285750" indent="-285750">
                        <a:buFontTx/>
                        <a:buChar char="-"/>
                      </a:pPr>
                      <a:r>
                        <a:rPr lang="en-US" dirty="0">
                          <a:solidFill>
                            <a:schemeClr val="tx1"/>
                          </a:solidFill>
                        </a:rPr>
                        <a:t>Withdrawal</a:t>
                      </a:r>
                    </a:p>
                    <a:p>
                      <a:pPr marL="285750" indent="-285750">
                        <a:buFontTx/>
                        <a:buChar char="-"/>
                      </a:pPr>
                      <a:r>
                        <a:rPr lang="en-US" dirty="0">
                          <a:solidFill>
                            <a:schemeClr val="tx1"/>
                          </a:solidFill>
                        </a:rPr>
                        <a:t>Challenged</a:t>
                      </a:r>
                      <a:r>
                        <a:rPr lang="en-US" baseline="0" dirty="0">
                          <a:solidFill>
                            <a:schemeClr val="tx1"/>
                          </a:solidFill>
                        </a:rPr>
                        <a:t> relationships </a:t>
                      </a:r>
                      <a:endParaRPr lang="en-US" dirty="0">
                        <a:solidFill>
                          <a:schemeClr val="tx1"/>
                        </a:solidFill>
                      </a:endParaRPr>
                    </a:p>
                  </a:txBody>
                  <a:tcPr marL="105272" marR="105272"/>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8910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Trauma- Informed Approach</a:t>
            </a:r>
          </a:p>
        </p:txBody>
      </p:sp>
      <p:graphicFrame>
        <p:nvGraphicFramePr>
          <p:cNvPr id="5" name="Content Placeholder 4"/>
          <p:cNvGraphicFramePr>
            <a:graphicFrameLocks noGrp="1"/>
          </p:cNvGraphicFramePr>
          <p:nvPr>
            <p:ph idx="1"/>
          </p:nvPr>
        </p:nvGraphicFramePr>
        <p:xfrm>
          <a:off x="3000776" y="901521"/>
          <a:ext cx="5473523" cy="4996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p:txBody>
          <a:bodyPr>
            <a:normAutofit/>
          </a:bodyPr>
          <a:lstStyle/>
          <a:p>
            <a:endParaRPr lang="en-US" sz="2000" dirty="0"/>
          </a:p>
          <a:p>
            <a:endParaRPr lang="en-US" sz="2000" dirty="0"/>
          </a:p>
          <a:p>
            <a:endParaRPr lang="en-US" sz="2000" dirty="0"/>
          </a:p>
          <a:p>
            <a:endParaRPr lang="en-US" sz="2000" dirty="0"/>
          </a:p>
          <a:p>
            <a:endParaRPr lang="en-US" sz="2000" dirty="0"/>
          </a:p>
          <a:p>
            <a:r>
              <a:rPr lang="en-US" sz="2000" dirty="0"/>
              <a:t>     SAMHSA 2014</a:t>
            </a:r>
          </a:p>
        </p:txBody>
      </p:sp>
    </p:spTree>
    <p:extLst>
      <p:ext uri="{BB962C8B-B14F-4D97-AF65-F5344CB8AC3E}">
        <p14:creationId xmlns:p14="http://schemas.microsoft.com/office/powerpoint/2010/main" val="4100742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872" y="5863590"/>
            <a:ext cx="7944268" cy="822960"/>
          </a:xfrm>
        </p:spPr>
        <p:txBody>
          <a:bodyPr/>
          <a:lstStyle/>
          <a:p>
            <a:br>
              <a:rPr lang="en-US" sz="2800" dirty="0"/>
            </a:br>
            <a:br>
              <a:rPr lang="en-US" sz="2800" dirty="0"/>
            </a:br>
            <a:br>
              <a:rPr lang="en-US" sz="2800" dirty="0"/>
            </a:br>
            <a:br>
              <a:rPr lang="en-US" sz="2800" dirty="0"/>
            </a:br>
            <a:r>
              <a:rPr lang="en-US" sz="2800" dirty="0"/>
              <a:t>Thinking about your youth programs what challenges could you expect?</a:t>
            </a:r>
            <a:br>
              <a:rPr lang="en-US" sz="2800" dirty="0"/>
            </a:br>
            <a:endParaRPr lang="en-US" sz="2800" dirty="0"/>
          </a:p>
        </p:txBody>
      </p:sp>
      <p:sp>
        <p:nvSpPr>
          <p:cNvPr id="10" name="TextBox 9"/>
          <p:cNvSpPr txBox="1"/>
          <p:nvPr/>
        </p:nvSpPr>
        <p:spPr>
          <a:xfrm>
            <a:off x="4572006" y="4688383"/>
            <a:ext cx="4991100" cy="276999"/>
          </a:xfrm>
          <a:prstGeom prst="rect">
            <a:avLst/>
          </a:prstGeom>
          <a:noFill/>
        </p:spPr>
        <p:txBody>
          <a:bodyPr wrap="square" rtlCol="0">
            <a:spAutoFit/>
          </a:bodyPr>
          <a:lstStyle/>
          <a:p>
            <a:r>
              <a:rPr lang="en-US" sz="1200" dirty="0">
                <a:hlinkClick r:id="rId3"/>
              </a:rPr>
              <a:t>https://www.template.net/design-templates/inspirational/sad-emoji/</a:t>
            </a:r>
            <a:r>
              <a:rPr lang="en-US" sz="1200" dirty="0"/>
              <a:t> </a:t>
            </a:r>
          </a:p>
        </p:txBody>
      </p:sp>
      <p:pic>
        <p:nvPicPr>
          <p:cNvPr id="19" name="Picture Placeholder 12">
            <a:extLst>
              <a:ext uri="{FF2B5EF4-FFF2-40B4-BE49-F238E27FC236}">
                <a16:creationId xmlns:a16="http://schemas.microsoft.com/office/drawing/2014/main" id="{049B5027-E38E-4F33-A67B-39459C8F5B71}"/>
              </a:ext>
            </a:extLst>
          </p:cNvPr>
          <p:cNvPicPr>
            <a:picLocks noGrp="1" noChangeAspect="1"/>
          </p:cNvPicPr>
          <p:nvPr>
            <p:ph type="pic" idx="1"/>
          </p:nvPr>
        </p:nvPicPr>
        <p:blipFill>
          <a:blip r:embed="rId4" cstate="print">
            <a:extLst>
              <a:ext uri="{28A0092B-C50C-407E-A947-70E740481C1C}">
                <a14:useLocalDpi xmlns:a14="http://schemas.microsoft.com/office/drawing/2010/main"/>
              </a:ext>
            </a:extLst>
          </a:blip>
          <a:srcRect/>
          <a:stretch>
            <a:fillRect/>
          </a:stretch>
        </p:blipFill>
        <p:spPr>
          <a:xfrm>
            <a:off x="0" y="4374"/>
            <a:ext cx="9144000" cy="4914900"/>
          </a:xfrm>
          <a:prstGeom prst="rect">
            <a:avLst/>
          </a:prstGeom>
        </p:spPr>
      </p:pic>
    </p:spTree>
    <p:extLst>
      <p:ext uri="{BB962C8B-B14F-4D97-AF65-F5344CB8AC3E}">
        <p14:creationId xmlns:p14="http://schemas.microsoft.com/office/powerpoint/2010/main" val="1786784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Overview</a:t>
            </a:r>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
            </a:pPr>
            <a:r>
              <a:rPr lang="en-US" sz="2200" dirty="0"/>
              <a:t> Introductions&amp; Objectives</a:t>
            </a:r>
          </a:p>
          <a:p>
            <a:pPr>
              <a:buFont typeface="Wingdings" panose="05000000000000000000" pitchFamily="2" charset="2"/>
              <a:buChar char="§"/>
            </a:pPr>
            <a:r>
              <a:rPr lang="en-US" sz="2200" dirty="0"/>
              <a:t> Section 1: Including youth with different abilities</a:t>
            </a:r>
          </a:p>
          <a:p>
            <a:pPr>
              <a:buFont typeface="Wingdings" panose="05000000000000000000" pitchFamily="2" charset="2"/>
              <a:buChar char="§"/>
            </a:pPr>
            <a:r>
              <a:rPr lang="en-US" sz="2200" dirty="0"/>
              <a:t> Section 2: General Strategies to Create Inclusive Program Environments</a:t>
            </a:r>
          </a:p>
          <a:p>
            <a:pPr>
              <a:buFont typeface="Wingdings" panose="05000000000000000000" pitchFamily="2" charset="2"/>
              <a:buChar char="§"/>
            </a:pPr>
            <a:r>
              <a:rPr lang="en-US" sz="2200" dirty="0"/>
              <a:t> Section 3: Promoting a Sense of Belonging</a:t>
            </a:r>
          </a:p>
          <a:p>
            <a:pPr>
              <a:buFont typeface="Wingdings" panose="05000000000000000000" pitchFamily="2" charset="2"/>
              <a:buChar char="§"/>
            </a:pPr>
            <a:r>
              <a:rPr lang="en-US" sz="2200" dirty="0"/>
              <a:t> Section 4: Integrating Mindfulness and De-Stressing Activities</a:t>
            </a:r>
          </a:p>
          <a:p>
            <a:pPr>
              <a:buFont typeface="Wingdings" panose="05000000000000000000" pitchFamily="2" charset="2"/>
              <a:buChar char="§"/>
            </a:pPr>
            <a:r>
              <a:rPr lang="en-US" sz="2200" dirty="0"/>
              <a:t> Section 5: Modeling and Teaching Empathy</a:t>
            </a:r>
          </a:p>
          <a:p>
            <a:pPr>
              <a:buFont typeface="Wingdings" panose="05000000000000000000" pitchFamily="2" charset="2"/>
              <a:buChar char="§"/>
            </a:pPr>
            <a:r>
              <a:rPr lang="en-US" sz="2200" dirty="0"/>
              <a:t> Section 6: Addressing Challenging Behavior</a:t>
            </a:r>
          </a:p>
          <a:p>
            <a:pPr>
              <a:buFont typeface="Wingdings" panose="05000000000000000000" pitchFamily="2" charset="2"/>
              <a:buChar char="§"/>
            </a:pPr>
            <a:r>
              <a:rPr lang="en-US" sz="2200" dirty="0"/>
              <a:t> Section 7: Disability Legislation, Accommodations and Working with Community Partners</a:t>
            </a:r>
          </a:p>
          <a:p>
            <a:pPr marL="457200" indent="-457200">
              <a:buFont typeface="+mj-lt"/>
              <a:buAutoNum type="arabicPeriod"/>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278979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dirty="0"/>
            </a:br>
            <a:br>
              <a:rPr lang="en-US" sz="4000" dirty="0"/>
            </a:br>
            <a:br>
              <a:rPr lang="en-US" sz="5300" dirty="0"/>
            </a:br>
            <a:br>
              <a:rPr lang="en-US" sz="5300" dirty="0"/>
            </a:br>
            <a:r>
              <a:rPr lang="en-US" sz="5300" dirty="0"/>
              <a:t>Potential Challenges</a:t>
            </a:r>
          </a:p>
        </p:txBody>
      </p:sp>
      <p:sp>
        <p:nvSpPr>
          <p:cNvPr id="3" name="Content Placeholder 2"/>
          <p:cNvSpPr>
            <a:spLocks noGrp="1"/>
          </p:cNvSpPr>
          <p:nvPr>
            <p:ph idx="1"/>
          </p:nvPr>
        </p:nvSpPr>
        <p:spPr/>
        <p:txBody>
          <a:bodyPr>
            <a:normAutofit/>
          </a:bodyPr>
          <a:lstStyle/>
          <a:p>
            <a:pPr marL="0" indent="0">
              <a:buNone/>
            </a:pPr>
            <a:endParaRPr lang="en-US" sz="2400" dirty="0"/>
          </a:p>
          <a:p>
            <a:pPr>
              <a:spcBef>
                <a:spcPts val="0"/>
              </a:spcBef>
              <a:spcAft>
                <a:spcPts val="0"/>
              </a:spcAft>
              <a:buFont typeface="Courier New" panose="02070309020205020404" pitchFamily="49" charset="0"/>
              <a:buChar char="o"/>
              <a:defRPr/>
            </a:pPr>
            <a:r>
              <a:rPr lang="en-US" sz="2400" dirty="0"/>
              <a:t> </a:t>
            </a:r>
            <a:r>
              <a:rPr lang="en-US" sz="2600" dirty="0"/>
              <a:t>Restlessness/Impulsivity</a:t>
            </a:r>
          </a:p>
          <a:p>
            <a:pPr marL="0" indent="0">
              <a:spcBef>
                <a:spcPts val="0"/>
              </a:spcBef>
              <a:spcAft>
                <a:spcPts val="0"/>
              </a:spcAft>
              <a:buNone/>
              <a:defRPr/>
            </a:pPr>
            <a:endParaRPr lang="en-US" sz="2600" dirty="0"/>
          </a:p>
          <a:p>
            <a:pPr>
              <a:spcBef>
                <a:spcPts val="0"/>
              </a:spcBef>
              <a:spcAft>
                <a:spcPts val="0"/>
              </a:spcAft>
              <a:buFont typeface="Courier New" panose="02070309020205020404" pitchFamily="49" charset="0"/>
              <a:buChar char="o"/>
              <a:defRPr/>
            </a:pPr>
            <a:r>
              <a:rPr lang="en-US" sz="2600" dirty="0"/>
              <a:t> Aggression/Agitation</a:t>
            </a:r>
          </a:p>
          <a:p>
            <a:pPr marL="0" indent="0">
              <a:spcBef>
                <a:spcPts val="0"/>
              </a:spcBef>
              <a:spcAft>
                <a:spcPts val="0"/>
              </a:spcAft>
              <a:buNone/>
              <a:defRPr/>
            </a:pPr>
            <a:endParaRPr lang="en-US" sz="2600" dirty="0"/>
          </a:p>
          <a:p>
            <a:pPr>
              <a:spcBef>
                <a:spcPts val="0"/>
              </a:spcBef>
              <a:spcAft>
                <a:spcPts val="0"/>
              </a:spcAft>
              <a:buFont typeface="Courier New" panose="02070309020205020404" pitchFamily="49" charset="0"/>
              <a:buChar char="o"/>
              <a:defRPr/>
            </a:pPr>
            <a:r>
              <a:rPr lang="en-US" sz="2600" dirty="0"/>
              <a:t> Withdrawal</a:t>
            </a:r>
          </a:p>
          <a:p>
            <a:pPr>
              <a:spcBef>
                <a:spcPts val="0"/>
              </a:spcBef>
              <a:spcAft>
                <a:spcPts val="0"/>
              </a:spcAft>
              <a:buFont typeface="Courier New" panose="02070309020205020404" pitchFamily="49" charset="0"/>
              <a:buChar char="o"/>
              <a:defRPr/>
            </a:pPr>
            <a:endParaRPr lang="en-US" sz="2600" dirty="0"/>
          </a:p>
          <a:p>
            <a:pPr>
              <a:spcBef>
                <a:spcPts val="0"/>
              </a:spcBef>
              <a:spcAft>
                <a:spcPts val="0"/>
              </a:spcAft>
              <a:buFont typeface="Courier New" panose="02070309020205020404" pitchFamily="49" charset="0"/>
              <a:buChar char="o"/>
              <a:defRPr/>
            </a:pPr>
            <a:r>
              <a:rPr lang="en-US" sz="2600" dirty="0"/>
              <a:t> Inattention</a:t>
            </a:r>
          </a:p>
          <a:p>
            <a:pPr marL="0" indent="0">
              <a:spcBef>
                <a:spcPts val="0"/>
              </a:spcBef>
              <a:spcAft>
                <a:spcPts val="0"/>
              </a:spcAft>
              <a:buNone/>
              <a:defRPr/>
            </a:pPr>
            <a:endParaRPr lang="en-US" sz="2600" dirty="0"/>
          </a:p>
          <a:p>
            <a:pPr>
              <a:spcBef>
                <a:spcPts val="0"/>
              </a:spcBef>
              <a:spcAft>
                <a:spcPts val="0"/>
              </a:spcAft>
              <a:buFont typeface="Courier New" panose="02070309020205020404" pitchFamily="49" charset="0"/>
              <a:buChar char="o"/>
              <a:defRPr/>
            </a:pPr>
            <a:r>
              <a:rPr lang="en-US" sz="2600" dirty="0"/>
              <a:t> Immaturity</a:t>
            </a:r>
          </a:p>
          <a:p>
            <a:pPr marL="0" indent="0">
              <a:spcBef>
                <a:spcPts val="0"/>
              </a:spcBef>
              <a:spcAft>
                <a:spcPts val="0"/>
              </a:spcAft>
              <a:buNone/>
              <a:defRPr/>
            </a:pPr>
            <a:endParaRPr lang="en-US" dirty="0"/>
          </a:p>
          <a:p>
            <a:endParaRPr lang="en-US" dirty="0"/>
          </a:p>
        </p:txBody>
      </p:sp>
      <p:sp>
        <p:nvSpPr>
          <p:cNvPr id="6" name="Content Placeholder 5"/>
          <p:cNvSpPr>
            <a:spLocks noGrp="1"/>
          </p:cNvSpPr>
          <p:nvPr>
            <p:ph sz="quarter" idx="4294967295"/>
          </p:nvPr>
        </p:nvSpPr>
        <p:spPr>
          <a:xfrm>
            <a:off x="5441950" y="2582863"/>
            <a:ext cx="3702050" cy="3378200"/>
          </a:xfrm>
        </p:spPr>
        <p:txBody>
          <a:bodyPr/>
          <a:lstStyle/>
          <a:p>
            <a:pPr marL="0" indent="0">
              <a:buNone/>
            </a:pPr>
            <a:endParaRPr lang="en-US" dirty="0"/>
          </a:p>
          <a:p>
            <a:pPr marL="0" indent="0">
              <a:buNone/>
            </a:pPr>
            <a:endParaRPr lang="en-US" sz="2400" dirty="0"/>
          </a:p>
          <a:p>
            <a:endParaRPr lang="en-US" dirty="0"/>
          </a:p>
          <a:p>
            <a:endParaRPr lang="en-US" dirty="0"/>
          </a:p>
        </p:txBody>
      </p:sp>
    </p:spTree>
    <p:extLst>
      <p:ext uri="{BB962C8B-B14F-4D97-AF65-F5344CB8AC3E}">
        <p14:creationId xmlns:p14="http://schemas.microsoft.com/office/powerpoint/2010/main" val="419668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Our Role?</a:t>
            </a:r>
          </a:p>
        </p:txBody>
      </p:sp>
      <p:sp>
        <p:nvSpPr>
          <p:cNvPr id="2" name="TextBox 1"/>
          <p:cNvSpPr txBox="1"/>
          <p:nvPr/>
        </p:nvSpPr>
        <p:spPr>
          <a:xfrm>
            <a:off x="5588489" y="3881319"/>
            <a:ext cx="3346419" cy="400110"/>
          </a:xfrm>
          <a:prstGeom prst="rect">
            <a:avLst/>
          </a:prstGeom>
          <a:noFill/>
          <a:ln w="28575">
            <a:noFill/>
          </a:ln>
        </p:spPr>
        <p:txBody>
          <a:bodyPr wrap="square" rtlCol="0">
            <a:spAutoFit/>
          </a:bodyPr>
          <a:lstStyle/>
          <a:p>
            <a:r>
              <a:rPr lang="en-US" sz="2000" dirty="0"/>
              <a:t>  We are positive role models!</a:t>
            </a:r>
          </a:p>
        </p:txBody>
      </p:sp>
      <p:sp>
        <p:nvSpPr>
          <p:cNvPr id="8" name="Rectangle 7"/>
          <p:cNvSpPr/>
          <p:nvPr/>
        </p:nvSpPr>
        <p:spPr>
          <a:xfrm>
            <a:off x="355995" y="4805377"/>
            <a:ext cx="8578913" cy="1538883"/>
          </a:xfrm>
          <a:prstGeom prst="rect">
            <a:avLst/>
          </a:prstGeom>
        </p:spPr>
        <p:txBody>
          <a:bodyPr wrap="square">
            <a:spAutoFit/>
          </a:bodyPr>
          <a:lstStyle/>
          <a:p>
            <a:r>
              <a:rPr lang="en-US" sz="2000" dirty="0"/>
              <a:t>Youth workers are “individuals who work with or on behalf of youth to facilitate their personal, social and education development and enable them to gain a voice, influence and place in society as they make the transition from dependence to independence” </a:t>
            </a:r>
          </a:p>
          <a:p>
            <a:r>
              <a:rPr lang="en-US" sz="1400" dirty="0"/>
              <a:t>                                                                                                                                                       (Stone, Garza &amp; Borden, 2004) </a:t>
            </a:r>
          </a:p>
        </p:txBody>
      </p:sp>
      <p:pic>
        <p:nvPicPr>
          <p:cNvPr id="10" name="Picture 9">
            <a:extLst>
              <a:ext uri="{FF2B5EF4-FFF2-40B4-BE49-F238E27FC236}">
                <a16:creationId xmlns:a16="http://schemas.microsoft.com/office/drawing/2014/main" id="{91268434-08DF-45DA-A593-15A0357938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0472" y="2052623"/>
            <a:ext cx="4267199" cy="2400299"/>
          </a:xfrm>
          <a:prstGeom prst="rect">
            <a:avLst/>
          </a:prstGeom>
        </p:spPr>
      </p:pic>
      <p:cxnSp>
        <p:nvCxnSpPr>
          <p:cNvPr id="12" name="Straight Connector 11">
            <a:extLst>
              <a:ext uri="{FF2B5EF4-FFF2-40B4-BE49-F238E27FC236}">
                <a16:creationId xmlns:a16="http://schemas.microsoft.com/office/drawing/2014/main" id="{C272374F-BF01-4643-B531-253AA0B113EE}"/>
              </a:ext>
            </a:extLst>
          </p:cNvPr>
          <p:cNvCxnSpPr>
            <a:cxnSpLocks/>
          </p:cNvCxnSpPr>
          <p:nvPr/>
        </p:nvCxnSpPr>
        <p:spPr>
          <a:xfrm flipV="1">
            <a:off x="622852" y="1908314"/>
            <a:ext cx="4833115" cy="267693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696DB28B-FEC2-47B8-A413-050BCFCB9C72}"/>
              </a:ext>
            </a:extLst>
          </p:cNvPr>
          <p:cNvCxnSpPr>
            <a:cxnSpLocks/>
          </p:cNvCxnSpPr>
          <p:nvPr/>
        </p:nvCxnSpPr>
        <p:spPr>
          <a:xfrm>
            <a:off x="622852" y="1908314"/>
            <a:ext cx="4842439" cy="26769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535" y="5514593"/>
            <a:ext cx="7584948" cy="822960"/>
          </a:xfrm>
        </p:spPr>
        <p:txBody>
          <a:bodyPr/>
          <a:lstStyle/>
          <a:p>
            <a:r>
              <a:rPr lang="en-US" dirty="0"/>
              <a:t>2. General Strategies to Create Inclusive Program Environments</a:t>
            </a:r>
          </a:p>
        </p:txBody>
      </p:sp>
      <p:sp>
        <p:nvSpPr>
          <p:cNvPr id="6" name="TextBox 5"/>
          <p:cNvSpPr txBox="1"/>
          <p:nvPr/>
        </p:nvSpPr>
        <p:spPr>
          <a:xfrm>
            <a:off x="2895601" y="4661136"/>
            <a:ext cx="6419850" cy="276999"/>
          </a:xfrm>
          <a:prstGeom prst="rect">
            <a:avLst/>
          </a:prstGeom>
          <a:noFill/>
        </p:spPr>
        <p:txBody>
          <a:bodyPr wrap="square" rtlCol="0">
            <a:spAutoFit/>
          </a:bodyPr>
          <a:lstStyle/>
          <a:p>
            <a:r>
              <a:rPr lang="en-US" sz="1200" dirty="0">
                <a:hlinkClick r:id="rId2"/>
              </a:rPr>
              <a:t>https://www.adl.org/education/resources/tools-and-strategies/safe-and-inclusive-schools-for-all</a:t>
            </a:r>
            <a:r>
              <a:rPr lang="en-US" sz="1200" dirty="0"/>
              <a:t> </a:t>
            </a:r>
          </a:p>
        </p:txBody>
      </p:sp>
      <p:pic>
        <p:nvPicPr>
          <p:cNvPr id="7" name="Picture Placeholder 17">
            <a:extLst>
              <a:ext uri="{FF2B5EF4-FFF2-40B4-BE49-F238E27FC236}">
                <a16:creationId xmlns:a16="http://schemas.microsoft.com/office/drawing/2014/main" id="{BC3A2AE2-B993-44C1-A105-6E689A1FFC31}"/>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0" y="13252"/>
            <a:ext cx="9144000" cy="4914900"/>
          </a:xfrm>
          <a:prstGeom prst="rect">
            <a:avLst/>
          </a:prstGeom>
        </p:spPr>
      </p:pic>
    </p:spTree>
    <p:extLst>
      <p:ext uri="{BB962C8B-B14F-4D97-AF65-F5344CB8AC3E}">
        <p14:creationId xmlns:p14="http://schemas.microsoft.com/office/powerpoint/2010/main" val="368565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General Strategies</a:t>
            </a:r>
          </a:p>
        </p:txBody>
      </p:sp>
      <p:sp>
        <p:nvSpPr>
          <p:cNvPr id="6" name="Content Placeholder 5"/>
          <p:cNvSpPr>
            <a:spLocks noGrp="1"/>
          </p:cNvSpPr>
          <p:nvPr>
            <p:ph idx="1"/>
          </p:nvPr>
        </p:nvSpPr>
        <p:spPr/>
        <p:txBody>
          <a:bodyPr>
            <a:noAutofit/>
          </a:bodyPr>
          <a:lstStyle/>
          <a:p>
            <a:pPr>
              <a:buFont typeface="Courier New" panose="02070309020205020404" pitchFamily="49" charset="0"/>
              <a:buChar char="o"/>
            </a:pPr>
            <a:r>
              <a:rPr lang="en-US" sz="2600" dirty="0"/>
              <a:t>UDL Guidelines</a:t>
            </a:r>
          </a:p>
          <a:p>
            <a:pPr>
              <a:buFont typeface="Courier New" panose="02070309020205020404" pitchFamily="49" charset="0"/>
              <a:buChar char="o"/>
            </a:pPr>
            <a:r>
              <a:rPr lang="en-US" sz="2600" dirty="0"/>
              <a:t>Group agreements</a:t>
            </a:r>
          </a:p>
          <a:p>
            <a:pPr>
              <a:buFont typeface="Courier New" panose="02070309020205020404" pitchFamily="49" charset="0"/>
              <a:buChar char="o"/>
            </a:pPr>
            <a:r>
              <a:rPr lang="en-US" sz="2600" dirty="0"/>
              <a:t>Power Cards</a:t>
            </a:r>
          </a:p>
          <a:p>
            <a:pPr>
              <a:buFont typeface="Courier New" panose="02070309020205020404" pitchFamily="49" charset="0"/>
              <a:buChar char="o"/>
            </a:pPr>
            <a:r>
              <a:rPr lang="en-US" sz="2600" dirty="0"/>
              <a:t>Transparency and predictability </a:t>
            </a:r>
          </a:p>
          <a:p>
            <a:pPr>
              <a:buFont typeface="Courier New" panose="02070309020205020404" pitchFamily="49" charset="0"/>
              <a:buChar char="o"/>
            </a:pPr>
            <a:r>
              <a:rPr lang="en-US" sz="2600" dirty="0"/>
              <a:t>Establishing a ‘Comfort Corner’</a:t>
            </a:r>
          </a:p>
        </p:txBody>
      </p:sp>
    </p:spTree>
    <p:extLst>
      <p:ext uri="{BB962C8B-B14F-4D97-AF65-F5344CB8AC3E}">
        <p14:creationId xmlns:p14="http://schemas.microsoft.com/office/powerpoint/2010/main" val="2878150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00126" y="401465"/>
            <a:ext cx="7005302" cy="5471510"/>
          </a:xfrm>
          <a:prstGeom prst="rect">
            <a:avLst/>
          </a:prstGeom>
        </p:spPr>
      </p:pic>
      <p:sp>
        <p:nvSpPr>
          <p:cNvPr id="5" name="TextBox 4"/>
          <p:cNvSpPr txBox="1"/>
          <p:nvPr/>
        </p:nvSpPr>
        <p:spPr>
          <a:xfrm>
            <a:off x="2563249" y="5969043"/>
            <a:ext cx="3879056" cy="276999"/>
          </a:xfrm>
          <a:prstGeom prst="rect">
            <a:avLst/>
          </a:prstGeom>
          <a:noFill/>
        </p:spPr>
        <p:txBody>
          <a:bodyPr wrap="square" rtlCol="0">
            <a:spAutoFit/>
          </a:bodyPr>
          <a:lstStyle/>
          <a:p>
            <a:r>
              <a:rPr lang="en-US" sz="1200" dirty="0">
                <a:hlinkClick r:id="rId3"/>
              </a:rPr>
              <a:t>http://www.udlcenter.org/aboutudl/whatisudl</a:t>
            </a:r>
            <a:r>
              <a:rPr lang="en-US" sz="1200" dirty="0"/>
              <a:t> </a:t>
            </a:r>
          </a:p>
        </p:txBody>
      </p:sp>
    </p:spTree>
    <p:extLst>
      <p:ext uri="{BB962C8B-B14F-4D97-AF65-F5344CB8AC3E}">
        <p14:creationId xmlns:p14="http://schemas.microsoft.com/office/powerpoint/2010/main" val="93427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33366" y="3730497"/>
            <a:ext cx="2913848" cy="247021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8214" y="628563"/>
            <a:ext cx="3429000" cy="228922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2576" y="3002942"/>
            <a:ext cx="2163650" cy="244376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51406" y="3363902"/>
            <a:ext cx="2057400" cy="206706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21892" y="441786"/>
            <a:ext cx="2586914" cy="1958548"/>
          </a:xfrm>
          <a:prstGeom prst="rect">
            <a:avLst/>
          </a:prstGeom>
        </p:spPr>
      </p:pic>
      <p:sp>
        <p:nvSpPr>
          <p:cNvPr id="2" name="TextBox 1"/>
          <p:cNvSpPr txBox="1"/>
          <p:nvPr/>
        </p:nvSpPr>
        <p:spPr>
          <a:xfrm>
            <a:off x="212341" y="819066"/>
            <a:ext cx="1931170" cy="954107"/>
          </a:xfrm>
          <a:prstGeom prst="rect">
            <a:avLst/>
          </a:prstGeom>
          <a:noFill/>
          <a:ln w="28575">
            <a:solidFill>
              <a:schemeClr val="accent1">
                <a:lumMod val="75000"/>
              </a:schemeClr>
            </a:solidFill>
          </a:ln>
        </p:spPr>
        <p:txBody>
          <a:bodyPr wrap="none" rtlCol="0">
            <a:spAutoFit/>
          </a:bodyPr>
          <a:lstStyle/>
          <a:p>
            <a:r>
              <a:rPr lang="en-US" sz="2800" dirty="0">
                <a:latin typeface="+mj-lt"/>
              </a:rPr>
              <a:t>Group </a:t>
            </a:r>
          </a:p>
          <a:p>
            <a:r>
              <a:rPr lang="en-US" sz="2800" dirty="0">
                <a:latin typeface="+mj-lt"/>
              </a:rPr>
              <a:t>Agreements</a:t>
            </a:r>
          </a:p>
        </p:txBody>
      </p:sp>
    </p:spTree>
    <p:extLst>
      <p:ext uri="{BB962C8B-B14F-4D97-AF65-F5344CB8AC3E}">
        <p14:creationId xmlns:p14="http://schemas.microsoft.com/office/powerpoint/2010/main" val="3397059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571017" y="110017"/>
            <a:ext cx="3424238" cy="389952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682399" y="1761259"/>
            <a:ext cx="4105275" cy="4021282"/>
          </a:xfrm>
          <a:prstGeom prst="rect">
            <a:avLst/>
          </a:prstGeom>
        </p:spPr>
      </p:pic>
      <p:sp>
        <p:nvSpPr>
          <p:cNvPr id="6" name="TextBox 5"/>
          <p:cNvSpPr txBox="1"/>
          <p:nvPr/>
        </p:nvSpPr>
        <p:spPr>
          <a:xfrm>
            <a:off x="1162050" y="4743450"/>
            <a:ext cx="2001830" cy="523220"/>
          </a:xfrm>
          <a:prstGeom prst="rect">
            <a:avLst/>
          </a:prstGeom>
          <a:noFill/>
          <a:ln w="28575">
            <a:solidFill>
              <a:schemeClr val="accent2">
                <a:lumMod val="75000"/>
              </a:schemeClr>
            </a:solidFill>
          </a:ln>
        </p:spPr>
        <p:txBody>
          <a:bodyPr wrap="none" rtlCol="0">
            <a:spAutoFit/>
          </a:bodyPr>
          <a:lstStyle/>
          <a:p>
            <a:r>
              <a:rPr lang="en-US" sz="2800" dirty="0">
                <a:latin typeface="+mj-lt"/>
              </a:rPr>
              <a:t>Power Cards</a:t>
            </a:r>
          </a:p>
        </p:txBody>
      </p:sp>
    </p:spTree>
    <p:extLst>
      <p:ext uri="{BB962C8B-B14F-4D97-AF65-F5344CB8AC3E}">
        <p14:creationId xmlns:p14="http://schemas.microsoft.com/office/powerpoint/2010/main" val="156121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Transparent &amp; Predictable</a:t>
            </a:r>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r>
              <a:rPr lang="en-US" sz="2200" dirty="0"/>
              <a:t>Schedules &amp; Routines</a:t>
            </a:r>
          </a:p>
          <a:p>
            <a:pPr>
              <a:buFont typeface="Courier New" panose="02070309020205020404" pitchFamily="49" charset="0"/>
              <a:buChar char="o"/>
            </a:pPr>
            <a:r>
              <a:rPr lang="en-US" sz="2200" dirty="0"/>
              <a:t>Ease transitions</a:t>
            </a:r>
          </a:p>
          <a:p>
            <a:pPr>
              <a:buFont typeface="Courier New" panose="02070309020205020404" pitchFamily="49" charset="0"/>
              <a:buChar char="o"/>
            </a:pPr>
            <a:r>
              <a:rPr lang="en-US" sz="2200" dirty="0"/>
              <a:t>Room set up</a:t>
            </a:r>
          </a:p>
          <a:p>
            <a:pPr>
              <a:buFont typeface="Courier New" panose="02070309020205020404" pitchFamily="49" charset="0"/>
              <a:buChar char="o"/>
            </a:pPr>
            <a:r>
              <a:rPr lang="en-US" sz="2200" dirty="0"/>
              <a:t>Calm Zone         </a:t>
            </a:r>
          </a:p>
        </p:txBody>
      </p:sp>
      <p:pic>
        <p:nvPicPr>
          <p:cNvPr id="4" name="Graphic 3" descr="Monthly calendar">
            <a:extLst>
              <a:ext uri="{FF2B5EF4-FFF2-40B4-BE49-F238E27FC236}">
                <a16:creationId xmlns:a16="http://schemas.microsoft.com/office/drawing/2014/main" id="{C46890E0-691F-4950-9E55-069F7C35A17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90780" y="1969974"/>
            <a:ext cx="2057400" cy="2057400"/>
          </a:xfrm>
          <a:prstGeom prst="rect">
            <a:avLst/>
          </a:prstGeom>
        </p:spPr>
      </p:pic>
      <p:pic>
        <p:nvPicPr>
          <p:cNvPr id="5" name="Graphic 4" descr="Soccer ball">
            <a:extLst>
              <a:ext uri="{FF2B5EF4-FFF2-40B4-BE49-F238E27FC236}">
                <a16:creationId xmlns:a16="http://schemas.microsoft.com/office/drawing/2014/main" id="{2BFCF740-5345-4805-86BB-08B01FB5138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46574" y="2084274"/>
            <a:ext cx="914400" cy="914400"/>
          </a:xfrm>
          <a:prstGeom prst="rect">
            <a:avLst/>
          </a:prstGeom>
        </p:spPr>
      </p:pic>
      <p:pic>
        <p:nvPicPr>
          <p:cNvPr id="6" name="Graphic 5" descr="Basketball">
            <a:extLst>
              <a:ext uri="{FF2B5EF4-FFF2-40B4-BE49-F238E27FC236}">
                <a16:creationId xmlns:a16="http://schemas.microsoft.com/office/drawing/2014/main" id="{36955A5D-AE07-4887-B51D-0557CE61487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03774" y="3148132"/>
            <a:ext cx="1068916" cy="1068916"/>
          </a:xfrm>
          <a:prstGeom prst="rect">
            <a:avLst/>
          </a:prstGeom>
        </p:spPr>
      </p:pic>
      <p:pic>
        <p:nvPicPr>
          <p:cNvPr id="7" name="Graphic 6" descr="Fruit bowl">
            <a:extLst>
              <a:ext uri="{FF2B5EF4-FFF2-40B4-BE49-F238E27FC236}">
                <a16:creationId xmlns:a16="http://schemas.microsoft.com/office/drawing/2014/main" id="{E70C4359-9D8A-4E1A-BEBB-D04C7FA5060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10077" y="4451769"/>
            <a:ext cx="1068917" cy="1068917"/>
          </a:xfrm>
          <a:prstGeom prst="rect">
            <a:avLst/>
          </a:prstGeom>
        </p:spPr>
      </p:pic>
      <p:pic>
        <p:nvPicPr>
          <p:cNvPr id="8" name="Graphic 7" descr="Dance">
            <a:extLst>
              <a:ext uri="{FF2B5EF4-FFF2-40B4-BE49-F238E27FC236}">
                <a16:creationId xmlns:a16="http://schemas.microsoft.com/office/drawing/2014/main" id="{3372EABE-0F79-49B5-BF6A-8E8259C9518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090780" y="4039339"/>
            <a:ext cx="1272994" cy="1272994"/>
          </a:xfrm>
          <a:prstGeom prst="rect">
            <a:avLst/>
          </a:prstGeom>
        </p:spPr>
      </p:pic>
    </p:spTree>
    <p:extLst>
      <p:ext uri="{BB962C8B-B14F-4D97-AF65-F5344CB8AC3E}">
        <p14:creationId xmlns:p14="http://schemas.microsoft.com/office/powerpoint/2010/main" val="142150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8144" y="5445981"/>
            <a:ext cx="7589520" cy="822960"/>
          </a:xfrm>
        </p:spPr>
        <p:txBody>
          <a:bodyPr>
            <a:normAutofit/>
          </a:bodyPr>
          <a:lstStyle/>
          <a:p>
            <a:r>
              <a:rPr lang="en-US" sz="4000" dirty="0"/>
              <a:t>What is a Comfort Corner?</a:t>
            </a:r>
          </a:p>
        </p:txBody>
      </p:sp>
      <p:pic>
        <p:nvPicPr>
          <p:cNvPr id="10" name="Picture Placeholder 9">
            <a:extLst>
              <a:ext uri="{FF2B5EF4-FFF2-40B4-BE49-F238E27FC236}">
                <a16:creationId xmlns:a16="http://schemas.microsoft.com/office/drawing/2014/main" id="{891271FF-EDA8-4858-90C5-081336DA7072}"/>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9229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Promoting a Sense of Belonging</a:t>
            </a:r>
          </a:p>
        </p:txBody>
      </p:sp>
      <p:sp>
        <p:nvSpPr>
          <p:cNvPr id="4" name="Text Placeholder 3"/>
          <p:cNvSpPr>
            <a:spLocks noGrp="1"/>
          </p:cNvSpPr>
          <p:nvPr>
            <p:ph type="body" sz="half" idx="2"/>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699" y="885826"/>
            <a:ext cx="7890785" cy="2903809"/>
          </a:xfrm>
          <a:prstGeom prst="rect">
            <a:avLst/>
          </a:prstGeom>
        </p:spPr>
      </p:pic>
    </p:spTree>
    <p:extLst>
      <p:ext uri="{BB962C8B-B14F-4D97-AF65-F5344CB8AC3E}">
        <p14:creationId xmlns:p14="http://schemas.microsoft.com/office/powerpoint/2010/main" val="389054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Including Youth with Different Abilities</a:t>
            </a:r>
          </a:p>
        </p:txBody>
      </p:sp>
      <p:sp>
        <p:nvSpPr>
          <p:cNvPr id="6" name="Text Placeholder 5"/>
          <p:cNvSpPr>
            <a:spLocks noGrp="1"/>
          </p:cNvSpPr>
          <p:nvPr>
            <p:ph type="body" sz="half" idx="2"/>
          </p:nvPr>
        </p:nvSpPr>
        <p:spPr/>
        <p:txBody>
          <a:bodyPr/>
          <a:lstStyle/>
          <a:p>
            <a:endParaRPr lang="en-US"/>
          </a:p>
        </p:txBody>
      </p:sp>
      <p:pic>
        <p:nvPicPr>
          <p:cNvPr id="15" name="Picture Placeholder 5">
            <a:extLst>
              <a:ext uri="{FF2B5EF4-FFF2-40B4-BE49-F238E27FC236}">
                <a16:creationId xmlns:a16="http://schemas.microsoft.com/office/drawing/2014/main" id="{7E9D9632-E1AA-4450-A084-CAE215A570BB}"/>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a:xfrm>
            <a:off x="0" y="0"/>
            <a:ext cx="9144000" cy="4914900"/>
          </a:xfrm>
          <a:prstGeom prst="rect">
            <a:avLst/>
          </a:prstGeom>
        </p:spPr>
      </p:pic>
    </p:spTree>
    <p:extLst>
      <p:ext uri="{BB962C8B-B14F-4D97-AF65-F5344CB8AC3E}">
        <p14:creationId xmlns:p14="http://schemas.microsoft.com/office/powerpoint/2010/main" val="386990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Belonging</a:t>
            </a:r>
          </a:p>
        </p:txBody>
      </p:sp>
      <p:sp>
        <p:nvSpPr>
          <p:cNvPr id="9" name="Text Placeholder 8"/>
          <p:cNvSpPr>
            <a:spLocks noGrp="1"/>
          </p:cNvSpPr>
          <p:nvPr>
            <p:ph type="body" sz="half" idx="2"/>
          </p:nvPr>
        </p:nvSpPr>
        <p:spPr/>
        <p:txBody>
          <a:bodyPr>
            <a:normAutofit/>
          </a:bodyPr>
          <a:lstStyle/>
          <a:p>
            <a:endParaRPr lang="en-US" sz="2200" dirty="0"/>
          </a:p>
          <a:p>
            <a:r>
              <a:rPr lang="en-US" sz="2400" dirty="0"/>
              <a:t>Feeling like an accepted, valued, and legitimate group member</a:t>
            </a:r>
          </a:p>
          <a:p>
            <a:endParaRPr lang="en-US" dirty="0"/>
          </a:p>
        </p:txBody>
      </p:sp>
      <p:pic>
        <p:nvPicPr>
          <p:cNvPr id="8" name="Content Placeholder 7">
            <a:extLst>
              <a:ext uri="{FF2B5EF4-FFF2-40B4-BE49-F238E27FC236}">
                <a16:creationId xmlns:a16="http://schemas.microsoft.com/office/drawing/2014/main" id="{40A03344-FDB2-4CDF-85EE-2A65378D86D7}"/>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381237" y="1306578"/>
            <a:ext cx="5255942" cy="3503961"/>
          </a:xfrm>
        </p:spPr>
      </p:pic>
    </p:spTree>
    <p:extLst>
      <p:ext uri="{BB962C8B-B14F-4D97-AF65-F5344CB8AC3E}">
        <p14:creationId xmlns:p14="http://schemas.microsoft.com/office/powerpoint/2010/main" val="803022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Promoting Belonging</a:t>
            </a:r>
          </a:p>
        </p:txBody>
      </p:sp>
      <p:sp>
        <p:nvSpPr>
          <p:cNvPr id="8" name="Content Placeholder 7"/>
          <p:cNvSpPr>
            <a:spLocks noGrp="1"/>
          </p:cNvSpPr>
          <p:nvPr>
            <p:ph idx="1"/>
          </p:nvPr>
        </p:nvSpPr>
        <p:spPr/>
        <p:txBody>
          <a:bodyPr/>
          <a:lstStyle/>
          <a:p>
            <a:r>
              <a:rPr lang="en-US" sz="2200" dirty="0"/>
              <a:t>Promote belonging by changing the environment</a:t>
            </a:r>
          </a:p>
          <a:p>
            <a:r>
              <a:rPr lang="en-US" sz="2200" dirty="0"/>
              <a:t>- Emphasize similarities</a:t>
            </a:r>
          </a:p>
          <a:p>
            <a:r>
              <a:rPr lang="en-US" sz="2200" dirty="0"/>
              <a:t>- Practice inclusivity, participation, and mutual respect</a:t>
            </a:r>
          </a:p>
          <a:p>
            <a:r>
              <a:rPr lang="en-US" sz="2200" dirty="0"/>
              <a:t>- Create formal and informal ways for youth and adults to learn about each other’s interests, aspirations and good things going on in their lives</a:t>
            </a:r>
          </a:p>
          <a:p>
            <a:r>
              <a:rPr lang="en-US" sz="2200" dirty="0"/>
              <a:t>- Create a welcoming environment (incl. physical environment)</a:t>
            </a:r>
          </a:p>
          <a:p>
            <a:endParaRPr lang="en-US" dirty="0"/>
          </a:p>
        </p:txBody>
      </p:sp>
    </p:spTree>
    <p:extLst>
      <p:ext uri="{BB962C8B-B14F-4D97-AF65-F5344CB8AC3E}">
        <p14:creationId xmlns:p14="http://schemas.microsoft.com/office/powerpoint/2010/main" val="4642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5776" y="371475"/>
            <a:ext cx="7791450" cy="5112857"/>
          </a:xfrm>
          <a:prstGeom prst="rect">
            <a:avLst/>
          </a:prstGeom>
        </p:spPr>
      </p:pic>
      <p:sp>
        <p:nvSpPr>
          <p:cNvPr id="4" name="TextBox 3"/>
          <p:cNvSpPr txBox="1"/>
          <p:nvPr/>
        </p:nvSpPr>
        <p:spPr>
          <a:xfrm>
            <a:off x="585788" y="5819775"/>
            <a:ext cx="7591426" cy="307777"/>
          </a:xfrm>
          <a:prstGeom prst="rect">
            <a:avLst/>
          </a:prstGeom>
          <a:noFill/>
        </p:spPr>
        <p:txBody>
          <a:bodyPr wrap="square" rtlCol="0">
            <a:spAutoFit/>
          </a:bodyPr>
          <a:lstStyle/>
          <a:p>
            <a:r>
              <a:rPr lang="en-US" sz="1400" dirty="0">
                <a:hlinkClick r:id="rId3"/>
              </a:rPr>
              <a:t>https://www.edweek.org/ew/section/multimedia/illustration-microaggressions-in-the-classroom.html</a:t>
            </a:r>
            <a:r>
              <a:rPr lang="en-US" sz="1400" dirty="0"/>
              <a:t> </a:t>
            </a:r>
          </a:p>
        </p:txBody>
      </p:sp>
      <p:sp>
        <p:nvSpPr>
          <p:cNvPr id="5" name="TextBox 4"/>
          <p:cNvSpPr txBox="1"/>
          <p:nvPr/>
        </p:nvSpPr>
        <p:spPr>
          <a:xfrm>
            <a:off x="585788" y="6372805"/>
            <a:ext cx="7048500" cy="461665"/>
          </a:xfrm>
          <a:prstGeom prst="rect">
            <a:avLst/>
          </a:prstGeom>
          <a:noFill/>
        </p:spPr>
        <p:txBody>
          <a:bodyPr wrap="square" rtlCol="0">
            <a:spAutoFit/>
          </a:bodyPr>
          <a:lstStyle/>
          <a:p>
            <a:r>
              <a:rPr lang="en-US" sz="2400" dirty="0">
                <a:solidFill>
                  <a:schemeClr val="bg1"/>
                </a:solidFill>
              </a:rPr>
              <a:t>Beware of </a:t>
            </a:r>
            <a:r>
              <a:rPr lang="en-US" sz="2400" dirty="0" err="1">
                <a:solidFill>
                  <a:schemeClr val="bg1"/>
                </a:solidFill>
              </a:rPr>
              <a:t>Microaggressions</a:t>
            </a:r>
            <a:endParaRPr lang="en-US" sz="2400" dirty="0">
              <a:solidFill>
                <a:schemeClr val="bg1"/>
              </a:solidFill>
            </a:endParaRPr>
          </a:p>
        </p:txBody>
      </p:sp>
    </p:spTree>
    <p:extLst>
      <p:ext uri="{BB962C8B-B14F-4D97-AF65-F5344CB8AC3E}">
        <p14:creationId xmlns:p14="http://schemas.microsoft.com/office/powerpoint/2010/main" val="1541849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err="1"/>
              <a:t>Microaffirmations</a:t>
            </a:r>
            <a:endParaRPr lang="en-US" sz="4000" dirty="0"/>
          </a:p>
        </p:txBody>
      </p:sp>
      <p:sp>
        <p:nvSpPr>
          <p:cNvPr id="6" name="Content Placeholder 5"/>
          <p:cNvSpPr>
            <a:spLocks noGrp="1"/>
          </p:cNvSpPr>
          <p:nvPr>
            <p:ph idx="1"/>
          </p:nvPr>
        </p:nvSpPr>
        <p:spPr>
          <a:xfrm>
            <a:off x="822959" y="1998992"/>
            <a:ext cx="7543801" cy="3730818"/>
          </a:xfrm>
        </p:spPr>
        <p:txBody>
          <a:bodyPr>
            <a:normAutofit lnSpcReduction="10000"/>
          </a:bodyPr>
          <a:lstStyle/>
          <a:p>
            <a:pPr marL="0" lvl="0" indent="0">
              <a:buNone/>
            </a:pPr>
            <a:r>
              <a:rPr lang="en-US" sz="3000" dirty="0"/>
              <a:t>Harvard’s Research: Accentuate the Positive</a:t>
            </a:r>
          </a:p>
          <a:p>
            <a:pPr lvl="0"/>
            <a:r>
              <a:rPr lang="en-US" dirty="0"/>
              <a:t>Nodding and making eye contact with youth while they’re talking</a:t>
            </a:r>
          </a:p>
          <a:p>
            <a:pPr lvl="0"/>
            <a:r>
              <a:rPr lang="en-US" dirty="0"/>
              <a:t>Making sure to call on all youth equally</a:t>
            </a:r>
          </a:p>
          <a:p>
            <a:pPr lvl="0"/>
            <a:r>
              <a:rPr lang="en-US" dirty="0"/>
              <a:t>Referring to every young person by their name</a:t>
            </a:r>
          </a:p>
          <a:p>
            <a:pPr lvl="0"/>
            <a:r>
              <a:rPr lang="en-US" dirty="0"/>
              <a:t>Using inclusive language — for instance, talk about “families” instead of “parents”</a:t>
            </a:r>
          </a:p>
          <a:p>
            <a:pPr lvl="0"/>
            <a:r>
              <a:rPr lang="en-US" dirty="0"/>
              <a:t>Openly giving praise for a wide-range of actions, from answering a question right to sitting still during a lesson</a:t>
            </a:r>
          </a:p>
          <a:p>
            <a:pPr lvl="0"/>
            <a:r>
              <a:rPr lang="en-US" dirty="0"/>
              <a:t>Staying enthusiastic when interacting with youth</a:t>
            </a:r>
          </a:p>
          <a:p>
            <a:endParaRPr lang="en-US" dirty="0"/>
          </a:p>
        </p:txBody>
      </p:sp>
      <p:sp>
        <p:nvSpPr>
          <p:cNvPr id="2" name="TextBox 1"/>
          <p:cNvSpPr txBox="1"/>
          <p:nvPr/>
        </p:nvSpPr>
        <p:spPr>
          <a:xfrm>
            <a:off x="822959" y="5821250"/>
            <a:ext cx="7559898" cy="369332"/>
          </a:xfrm>
          <a:prstGeom prst="rect">
            <a:avLst/>
          </a:prstGeom>
          <a:noFill/>
        </p:spPr>
        <p:txBody>
          <a:bodyPr wrap="square" rtlCol="0">
            <a:spAutoFit/>
          </a:bodyPr>
          <a:lstStyle/>
          <a:p>
            <a:r>
              <a:rPr lang="en-US" u="sng">
                <a:hlinkClick r:id="rId2"/>
              </a:rPr>
              <a:t>https://www.gse.harvard.edu/news/uk/16/12/accentuate-positive</a:t>
            </a:r>
            <a:r>
              <a:rPr lang="en-US"/>
              <a:t> </a:t>
            </a:r>
            <a:endParaRPr lang="en-US" dirty="0"/>
          </a:p>
        </p:txBody>
      </p:sp>
    </p:spTree>
    <p:extLst>
      <p:ext uri="{BB962C8B-B14F-4D97-AF65-F5344CB8AC3E}">
        <p14:creationId xmlns:p14="http://schemas.microsoft.com/office/powerpoint/2010/main" val="733371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23" y="483098"/>
            <a:ext cx="8625841" cy="1295400"/>
          </a:xfrm>
        </p:spPr>
        <p:txBody>
          <a:bodyPr>
            <a:normAutofit/>
          </a:bodyPr>
          <a:lstStyle/>
          <a:p>
            <a:r>
              <a:rPr lang="en-US" dirty="0"/>
              <a:t>Build on Strengths</a:t>
            </a:r>
          </a:p>
        </p:txBody>
      </p:sp>
      <p:sp>
        <p:nvSpPr>
          <p:cNvPr id="12" name="Content Placeholder 11"/>
          <p:cNvSpPr>
            <a:spLocks noGrp="1"/>
          </p:cNvSpPr>
          <p:nvPr>
            <p:ph sz="quarter" idx="4"/>
          </p:nvPr>
        </p:nvSpPr>
        <p:spPr>
          <a:xfrm>
            <a:off x="5097243" y="2609046"/>
            <a:ext cx="4013835" cy="3378200"/>
          </a:xfrm>
        </p:spPr>
        <p:txBody>
          <a:bodyPr>
            <a:normAutofit/>
          </a:bodyPr>
          <a:lstStyle/>
          <a:p>
            <a:pPr marL="0" indent="0">
              <a:buNone/>
            </a:pPr>
            <a:endParaRPr lang="en-US" dirty="0"/>
          </a:p>
          <a:p>
            <a:pPr marL="0" indent="0">
              <a:buNone/>
            </a:pPr>
            <a:r>
              <a:rPr lang="en-US" sz="2400" dirty="0"/>
              <a:t>Identify interests, passions, talents, and aspirations</a:t>
            </a:r>
          </a:p>
          <a:p>
            <a:pPr marL="0" indent="0">
              <a:buNone/>
            </a:pPr>
            <a:r>
              <a:rPr lang="en-US" sz="2400" dirty="0"/>
              <a:t> </a:t>
            </a:r>
          </a:p>
          <a:p>
            <a:endParaRPr lang="en-US" sz="2000" dirty="0"/>
          </a:p>
        </p:txBody>
      </p:sp>
      <p:pic>
        <p:nvPicPr>
          <p:cNvPr id="14" name="Content Placeholder 13">
            <a:extLst>
              <a:ext uri="{FF2B5EF4-FFF2-40B4-BE49-F238E27FC236}">
                <a16:creationId xmlns:a16="http://schemas.microsoft.com/office/drawing/2014/main" id="{000AD943-890D-434F-82F1-99DA5280ECC6}"/>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49357" y="2479320"/>
            <a:ext cx="4180626" cy="3135469"/>
          </a:xfrm>
        </p:spPr>
      </p:pic>
    </p:spTree>
    <p:extLst>
      <p:ext uri="{BB962C8B-B14F-4D97-AF65-F5344CB8AC3E}">
        <p14:creationId xmlns:p14="http://schemas.microsoft.com/office/powerpoint/2010/main" val="1604272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34" y="5370195"/>
            <a:ext cx="7589520" cy="822960"/>
          </a:xfrm>
        </p:spPr>
        <p:txBody>
          <a:bodyPr/>
          <a:lstStyle/>
          <a:p>
            <a:r>
              <a:rPr lang="en-US" dirty="0"/>
              <a:t>4. Integrating Mindfulness and De-stressing Activities</a:t>
            </a:r>
          </a:p>
        </p:txBody>
      </p:sp>
      <p:sp>
        <p:nvSpPr>
          <p:cNvPr id="3" name="TextBox 2"/>
          <p:cNvSpPr txBox="1"/>
          <p:nvPr/>
        </p:nvSpPr>
        <p:spPr>
          <a:xfrm>
            <a:off x="6229350" y="4651623"/>
            <a:ext cx="2838450" cy="276999"/>
          </a:xfrm>
          <a:prstGeom prst="rect">
            <a:avLst/>
          </a:prstGeom>
          <a:noFill/>
        </p:spPr>
        <p:txBody>
          <a:bodyPr wrap="square" rtlCol="0">
            <a:spAutoFit/>
          </a:bodyPr>
          <a:lstStyle/>
          <a:p>
            <a:r>
              <a:rPr lang="en-US" sz="1200" dirty="0">
                <a:hlinkClick r:id="rId3"/>
              </a:rPr>
              <a:t>https://www.uhs.umich.edu/mindfulness</a:t>
            </a:r>
            <a:r>
              <a:rPr lang="en-US" sz="1200" dirty="0"/>
              <a:t> </a:t>
            </a:r>
          </a:p>
        </p:txBody>
      </p:sp>
      <p:pic>
        <p:nvPicPr>
          <p:cNvPr id="8" name="Picture Placeholder 7">
            <a:extLst>
              <a:ext uri="{FF2B5EF4-FFF2-40B4-BE49-F238E27FC236}">
                <a16:creationId xmlns:a16="http://schemas.microsoft.com/office/drawing/2014/main" id="{08716D93-A2EF-437C-A594-FC7DA859287B}"/>
              </a:ext>
            </a:extLst>
          </p:cNvPr>
          <p:cNvPicPr>
            <a:picLocks noGrp="1" noChangeAspect="1"/>
          </p:cNvPicPr>
          <p:nvPr>
            <p:ph type="pic" idx="1"/>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22134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Mindfulness</a:t>
            </a:r>
          </a:p>
        </p:txBody>
      </p:sp>
      <p:sp>
        <p:nvSpPr>
          <p:cNvPr id="6" name="Content Placeholder 5"/>
          <p:cNvSpPr>
            <a:spLocks noGrp="1"/>
          </p:cNvSpPr>
          <p:nvPr>
            <p:ph idx="1"/>
          </p:nvPr>
        </p:nvSpPr>
        <p:spPr>
          <a:xfrm>
            <a:off x="822960" y="1845734"/>
            <a:ext cx="7543800" cy="1644441"/>
          </a:xfrm>
        </p:spPr>
        <p:txBody>
          <a:bodyPr/>
          <a:lstStyle/>
          <a:p>
            <a:r>
              <a:rPr lang="en-US" sz="2400" dirty="0">
                <a:solidFill>
                  <a:schemeClr val="tx1"/>
                </a:solidFill>
              </a:rPr>
              <a:t>“paying attention on purpose in the present moment and non-judgmentally”</a:t>
            </a:r>
          </a:p>
          <a:p>
            <a:pPr marL="1471400" lvl="8" indent="0">
              <a:buNone/>
            </a:pPr>
            <a:r>
              <a:rPr lang="en-US" sz="2000" dirty="0"/>
              <a:t>                                                  </a:t>
            </a:r>
          </a:p>
          <a:p>
            <a:pPr marL="1471400" lvl="8" indent="0">
              <a:buNone/>
            </a:pPr>
            <a:r>
              <a:rPr lang="en-US" sz="2000" dirty="0"/>
              <a:t>				 Jon </a:t>
            </a:r>
            <a:r>
              <a:rPr lang="en-US" sz="2000" dirty="0" err="1"/>
              <a:t>Kabat</a:t>
            </a:r>
            <a:r>
              <a:rPr lang="en-US" sz="2000" dirty="0"/>
              <a:t>-Zinn. 2011</a:t>
            </a:r>
          </a:p>
          <a:p>
            <a:pPr marL="1471400" lvl="8" indent="0">
              <a:buNone/>
            </a:pPr>
            <a:endParaRPr lang="en-US" sz="2000" dirty="0"/>
          </a:p>
          <a:p>
            <a:pPr marL="1471400" lvl="8" indent="0">
              <a:buNone/>
            </a:pPr>
            <a:endParaRPr lang="en-US" sz="2000" dirty="0"/>
          </a:p>
        </p:txBody>
      </p:sp>
      <p:sp>
        <p:nvSpPr>
          <p:cNvPr id="3" name="TextBox 2"/>
          <p:cNvSpPr txBox="1"/>
          <p:nvPr/>
        </p:nvSpPr>
        <p:spPr>
          <a:xfrm>
            <a:off x="927279" y="3889419"/>
            <a:ext cx="7439481" cy="1569660"/>
          </a:xfrm>
          <a:prstGeom prst="rect">
            <a:avLst/>
          </a:prstGeom>
          <a:noFill/>
        </p:spPr>
        <p:txBody>
          <a:bodyPr wrap="square" rtlCol="0">
            <a:spAutoFit/>
          </a:bodyPr>
          <a:lstStyle/>
          <a:p>
            <a:r>
              <a:rPr lang="en-US" sz="2400" dirty="0"/>
              <a:t>“Mindfulness is paying attention, here and now, with kindness and curiosity, so that we can choose our behavior”</a:t>
            </a:r>
          </a:p>
          <a:p>
            <a:r>
              <a:rPr lang="en-US" sz="2400" dirty="0"/>
              <a:t>									     </a:t>
            </a:r>
            <a:r>
              <a:rPr lang="en-US" sz="2000" dirty="0"/>
              <a:t>Amy Saltzman. 2014</a:t>
            </a:r>
          </a:p>
        </p:txBody>
      </p:sp>
    </p:spTree>
    <p:extLst>
      <p:ext uri="{BB962C8B-B14F-4D97-AF65-F5344CB8AC3E}">
        <p14:creationId xmlns:p14="http://schemas.microsoft.com/office/powerpoint/2010/main" val="2981072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 Impacts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1312937"/>
              </p:ext>
            </p:extLst>
          </p:nvPr>
        </p:nvGraphicFramePr>
        <p:xfrm>
          <a:off x="1197734" y="1957589"/>
          <a:ext cx="6838683" cy="3696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273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 Tips</a:t>
            </a:r>
          </a:p>
        </p:txBody>
      </p:sp>
      <p:sp>
        <p:nvSpPr>
          <p:cNvPr id="3" name="Content Placeholder 2"/>
          <p:cNvSpPr>
            <a:spLocks noGrp="1"/>
          </p:cNvSpPr>
          <p:nvPr>
            <p:ph idx="1"/>
          </p:nvPr>
        </p:nvSpPr>
        <p:spPr>
          <a:xfrm>
            <a:off x="918210" y="1990725"/>
            <a:ext cx="7054215" cy="4314825"/>
          </a:xfrm>
        </p:spPr>
        <p:txBody>
          <a:bodyPr>
            <a:normAutofit/>
          </a:bodyPr>
          <a:lstStyle/>
          <a:p>
            <a:r>
              <a:rPr lang="en-US" sz="1900" dirty="0">
                <a:solidFill>
                  <a:schemeClr val="tx1"/>
                </a:solidFill>
              </a:rPr>
              <a:t>Practice mindfulness yourself</a:t>
            </a:r>
          </a:p>
          <a:p>
            <a:r>
              <a:rPr lang="en-US" sz="1900" dirty="0">
                <a:solidFill>
                  <a:schemeClr val="tx1"/>
                </a:solidFill>
              </a:rPr>
              <a:t>- Integrate a mindfulness activity into your own day</a:t>
            </a:r>
          </a:p>
          <a:p>
            <a:r>
              <a:rPr lang="en-US" sz="1900" dirty="0">
                <a:solidFill>
                  <a:schemeClr val="tx1"/>
                </a:solidFill>
              </a:rPr>
              <a:t>- Use it to get ready for a program session</a:t>
            </a:r>
          </a:p>
          <a:p>
            <a:endParaRPr lang="en-US" sz="1900" dirty="0">
              <a:solidFill>
                <a:schemeClr val="tx1"/>
              </a:solidFill>
            </a:endParaRPr>
          </a:p>
          <a:p>
            <a:r>
              <a:rPr lang="en-US" sz="1900" dirty="0">
                <a:solidFill>
                  <a:schemeClr val="tx1"/>
                </a:solidFill>
              </a:rPr>
              <a:t>Build it into your youth program </a:t>
            </a:r>
          </a:p>
          <a:p>
            <a:r>
              <a:rPr lang="en-US" sz="1900" dirty="0">
                <a:solidFill>
                  <a:schemeClr val="tx1"/>
                </a:solidFill>
              </a:rPr>
              <a:t>- Make an activity part of the program routine</a:t>
            </a:r>
          </a:p>
          <a:p>
            <a:r>
              <a:rPr lang="en-US" sz="1900" dirty="0">
                <a:solidFill>
                  <a:schemeClr val="tx1"/>
                </a:solidFill>
              </a:rPr>
              <a:t>- Encourage youth to practice on their own (at home, etc.)</a:t>
            </a:r>
          </a:p>
          <a:p>
            <a:endParaRPr lang="en-US" dirty="0">
              <a:solidFill>
                <a:schemeClr val="tx1"/>
              </a:solidFill>
            </a:endParaRPr>
          </a:p>
          <a:p>
            <a:r>
              <a:rPr lang="en-US" sz="1900" dirty="0">
                <a:solidFill>
                  <a:schemeClr val="tx1"/>
                </a:solidFill>
              </a:rPr>
              <a:t>To motivate – watch LeBron </a:t>
            </a:r>
            <a:r>
              <a:rPr lang="en-US" sz="1600" u="sng" dirty="0">
                <a:hlinkClick r:id="rId3"/>
              </a:rPr>
              <a:t>https://www.youtube.com/watch?v=SCR7OfRuQd4</a:t>
            </a:r>
            <a:r>
              <a:rPr lang="en-US" sz="1600" dirty="0"/>
              <a:t> </a:t>
            </a:r>
          </a:p>
          <a:p>
            <a:endParaRPr lang="en-US" dirty="0"/>
          </a:p>
        </p:txBody>
      </p:sp>
    </p:spTree>
    <p:extLst>
      <p:ext uri="{BB962C8B-B14F-4D97-AF65-F5344CB8AC3E}">
        <p14:creationId xmlns:p14="http://schemas.microsoft.com/office/powerpoint/2010/main" val="4214272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3409" y="5474970"/>
            <a:ext cx="8444865" cy="822960"/>
          </a:xfrm>
        </p:spPr>
        <p:txBody>
          <a:bodyPr/>
          <a:lstStyle/>
          <a:p>
            <a:r>
              <a:rPr lang="en-US" dirty="0"/>
              <a:t>Handling Stress/ Promoting Self-Regulation </a:t>
            </a:r>
          </a:p>
        </p:txBody>
      </p:sp>
      <p:pic>
        <p:nvPicPr>
          <p:cNvPr id="11" name="Picture Placeholder 10">
            <a:extLst>
              <a:ext uri="{FF2B5EF4-FFF2-40B4-BE49-F238E27FC236}">
                <a16:creationId xmlns:a16="http://schemas.microsoft.com/office/drawing/2014/main" id="{64E06485-4B0C-4D32-966E-DCF60A293C3A}"/>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9635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0"/>
          <p:cNvSpPr/>
          <p:nvPr/>
        </p:nvSpPr>
        <p:spPr>
          <a:xfrm>
            <a:off x="3460713" y="276647"/>
            <a:ext cx="1558229" cy="2158596"/>
          </a:xfrm>
          <a:prstGeom prst="rect">
            <a:avLst/>
          </a:prstGeom>
          <a:blipFill>
            <a:blip r:embed="rId3"/>
            <a:stretch>
              <a:fillRect/>
            </a:stretch>
          </a:blipFill>
        </p:spPr>
      </p:sp>
      <p:sp>
        <p:nvSpPr>
          <p:cNvPr id="7" name="Shape 157"/>
          <p:cNvSpPr/>
          <p:nvPr/>
        </p:nvSpPr>
        <p:spPr>
          <a:xfrm>
            <a:off x="6581801" y="3562988"/>
            <a:ext cx="1571113" cy="1769010"/>
          </a:xfrm>
          <a:prstGeom prst="rect">
            <a:avLst/>
          </a:prstGeom>
          <a:blipFill>
            <a:blip r:embed="rId4" cstate="print">
              <a:extLst>
                <a:ext uri="{28A0092B-C50C-407E-A947-70E740481C1C}">
                  <a14:useLocalDpi xmlns:a14="http://schemas.microsoft.com/office/drawing/2010/main"/>
                </a:ext>
              </a:extLst>
            </a:blip>
            <a:stretch>
              <a:fillRect/>
            </a:stretch>
          </a:blipFill>
        </p:spPr>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55270" y="4703898"/>
            <a:ext cx="2334685" cy="133665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4824" y="3583833"/>
            <a:ext cx="1537507" cy="224013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79338" y="834770"/>
            <a:ext cx="1537387" cy="1992454"/>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30675" y="2875487"/>
            <a:ext cx="2060870" cy="1689827"/>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1262" y="1084116"/>
            <a:ext cx="1621350" cy="2084593"/>
          </a:xfrm>
          <a:prstGeom prst="rect">
            <a:avLst/>
          </a:prstGeom>
        </p:spPr>
      </p:pic>
    </p:spTree>
    <p:extLst>
      <p:ext uri="{BB962C8B-B14F-4D97-AF65-F5344CB8AC3E}">
        <p14:creationId xmlns:p14="http://schemas.microsoft.com/office/powerpoint/2010/main" val="11018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000" dirty="0"/>
              <a:t>Helping Youth Cope with Stress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23200745"/>
              </p:ext>
            </p:extLst>
          </p:nvPr>
        </p:nvGraphicFramePr>
        <p:xfrm>
          <a:off x="971550" y="2200275"/>
          <a:ext cx="7058025" cy="349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822960" y="5695950"/>
            <a:ext cx="7492692" cy="338554"/>
          </a:xfrm>
          <a:prstGeom prst="rect">
            <a:avLst/>
          </a:prstGeom>
          <a:noFill/>
        </p:spPr>
        <p:txBody>
          <a:bodyPr wrap="none" rtlCol="0">
            <a:spAutoFit/>
          </a:bodyPr>
          <a:lstStyle/>
          <a:p>
            <a:r>
              <a:rPr lang="en-US" sz="1600" dirty="0"/>
              <a:t>Sample tip sheet: </a:t>
            </a:r>
            <a:r>
              <a:rPr lang="en-US" sz="1600" dirty="0">
                <a:hlinkClick r:id="rId7"/>
              </a:rPr>
              <a:t>http://www.learnalberta.ca/content/insp/html/student/amiangry.pdf</a:t>
            </a:r>
            <a:r>
              <a:rPr lang="en-US" sz="1600" dirty="0"/>
              <a:t> </a:t>
            </a:r>
          </a:p>
        </p:txBody>
      </p:sp>
    </p:spTree>
    <p:extLst>
      <p:ext uri="{BB962C8B-B14F-4D97-AF65-F5344CB8AC3E}">
        <p14:creationId xmlns:p14="http://schemas.microsoft.com/office/powerpoint/2010/main" val="2070659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23108" y="504824"/>
            <a:ext cx="4106517" cy="563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576" y="290512"/>
            <a:ext cx="3357424" cy="4749475"/>
          </a:xfrm>
          <a:prstGeom prst="rect">
            <a:avLst/>
          </a:prstGeom>
        </p:spPr>
      </p:pic>
    </p:spTree>
    <p:extLst>
      <p:ext uri="{BB962C8B-B14F-4D97-AF65-F5344CB8AC3E}">
        <p14:creationId xmlns:p14="http://schemas.microsoft.com/office/powerpoint/2010/main" val="1157959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000" dirty="0"/>
              <a:t>Integrate Stress Reducing Activities</a:t>
            </a:r>
          </a:p>
        </p:txBody>
      </p:sp>
      <p:sp>
        <p:nvSpPr>
          <p:cNvPr id="6" name="Content Placeholder 5"/>
          <p:cNvSpPr>
            <a:spLocks noGrp="1"/>
          </p:cNvSpPr>
          <p:nvPr>
            <p:ph idx="1"/>
          </p:nvPr>
        </p:nvSpPr>
        <p:spPr>
          <a:xfrm>
            <a:off x="1011254" y="2299256"/>
            <a:ext cx="5657850" cy="3017520"/>
          </a:xfrm>
        </p:spPr>
        <p:txBody>
          <a:bodyPr/>
          <a:lstStyle/>
          <a:p>
            <a:r>
              <a:rPr lang="en-US" dirty="0"/>
              <a:t>Relaxation exercises</a:t>
            </a:r>
          </a:p>
          <a:p>
            <a:r>
              <a:rPr lang="en-US" dirty="0"/>
              <a:t>Physical activity</a:t>
            </a:r>
          </a:p>
          <a:p>
            <a:r>
              <a:rPr lang="en-US" dirty="0"/>
              <a:t>Walks/activities in nature</a:t>
            </a:r>
          </a:p>
          <a:p>
            <a:r>
              <a:rPr lang="en-US" dirty="0"/>
              <a:t>Creative/arts activities</a:t>
            </a:r>
          </a:p>
        </p:txBody>
      </p:sp>
      <p:pic>
        <p:nvPicPr>
          <p:cNvPr id="3" name="Picture 2">
            <a:extLst>
              <a:ext uri="{FF2B5EF4-FFF2-40B4-BE49-F238E27FC236}">
                <a16:creationId xmlns:a16="http://schemas.microsoft.com/office/drawing/2014/main" id="{A8933E6A-C751-4C49-BF37-2E29AB3120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40179" y="2743200"/>
            <a:ext cx="4885658" cy="3249437"/>
          </a:xfrm>
          <a:prstGeom prst="rect">
            <a:avLst/>
          </a:prstGeom>
        </p:spPr>
      </p:pic>
    </p:spTree>
    <p:extLst>
      <p:ext uri="{BB962C8B-B14F-4D97-AF65-F5344CB8AC3E}">
        <p14:creationId xmlns:p14="http://schemas.microsoft.com/office/powerpoint/2010/main" val="3700075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5. Modeling and Teaching Empathy</a:t>
            </a:r>
          </a:p>
        </p:txBody>
      </p:sp>
      <p:pic>
        <p:nvPicPr>
          <p:cNvPr id="19" name="Content Placeholder 18">
            <a:extLst>
              <a:ext uri="{FF2B5EF4-FFF2-40B4-BE49-F238E27FC236}">
                <a16:creationId xmlns:a16="http://schemas.microsoft.com/office/drawing/2014/main" id="{320C5439-E18C-445C-9FA1-FD52FBB5155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081567" y="321436"/>
            <a:ext cx="4161285" cy="6241928"/>
          </a:xfrm>
        </p:spPr>
      </p:pic>
      <p:sp>
        <p:nvSpPr>
          <p:cNvPr id="21" name="Text Placeholder 20">
            <a:extLst>
              <a:ext uri="{FF2B5EF4-FFF2-40B4-BE49-F238E27FC236}">
                <a16:creationId xmlns:a16="http://schemas.microsoft.com/office/drawing/2014/main" id="{60E0335A-56BE-4B1A-916E-69EC814DC81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023417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t>Empathy</a:t>
            </a:r>
            <a:br>
              <a:rPr lang="en-US" sz="3200" b="1" dirty="0"/>
            </a:br>
            <a:r>
              <a:rPr lang="en-US" sz="3200" b="1" dirty="0"/>
              <a:t>vs</a:t>
            </a:r>
            <a:br>
              <a:rPr lang="en-US" sz="3200" b="1" dirty="0"/>
            </a:br>
            <a:r>
              <a:rPr lang="en-US" sz="3200" b="1" dirty="0"/>
              <a:t>Sympathy </a:t>
            </a:r>
          </a:p>
        </p:txBody>
      </p:sp>
      <p:sp>
        <p:nvSpPr>
          <p:cNvPr id="6" name="Text Placeholder 5"/>
          <p:cNvSpPr>
            <a:spLocks noGrp="1"/>
          </p:cNvSpPr>
          <p:nvPr>
            <p:ph type="body" sz="half" idx="2"/>
          </p:nvPr>
        </p:nvSpPr>
        <p:spPr/>
        <p:txBody>
          <a:bodyPr>
            <a:normAutofit/>
          </a:bodyPr>
          <a:lstStyle/>
          <a:p>
            <a:endParaRPr lang="en-US" sz="2400" dirty="0"/>
          </a:p>
        </p:txBody>
      </p:sp>
      <p:sp>
        <p:nvSpPr>
          <p:cNvPr id="2" name="TextBox 1"/>
          <p:cNvSpPr txBox="1"/>
          <p:nvPr/>
        </p:nvSpPr>
        <p:spPr>
          <a:xfrm>
            <a:off x="4624386" y="5064483"/>
            <a:ext cx="3657600" cy="646331"/>
          </a:xfrm>
          <a:prstGeom prst="rect">
            <a:avLst/>
          </a:prstGeom>
          <a:noFill/>
        </p:spPr>
        <p:txBody>
          <a:bodyPr wrap="square" rtlCol="0">
            <a:spAutoFit/>
          </a:bodyPr>
          <a:lstStyle/>
          <a:p>
            <a:r>
              <a:rPr lang="en-US" u="sng" dirty="0">
                <a:hlinkClick r:id="rId2"/>
              </a:rPr>
              <a:t>https://www.youtube.com/watch?v=1Evwgu369Jw</a:t>
            </a:r>
            <a:r>
              <a:rPr lang="en-US" dirty="0"/>
              <a:t> </a:t>
            </a:r>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876674" y="922034"/>
            <a:ext cx="4953001" cy="3728458"/>
          </a:xfrm>
          <a:prstGeom prst="rect">
            <a:avLst/>
          </a:prstGeom>
        </p:spPr>
      </p:pic>
    </p:spTree>
    <p:extLst>
      <p:ext uri="{BB962C8B-B14F-4D97-AF65-F5344CB8AC3E}">
        <p14:creationId xmlns:p14="http://schemas.microsoft.com/office/powerpoint/2010/main" val="1034104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150607"/>
            <a:ext cx="7756263" cy="1473799"/>
          </a:xfrm>
        </p:spPr>
        <p:txBody>
          <a:bodyPr/>
          <a:lstStyle/>
          <a:p>
            <a:r>
              <a:rPr lang="en-US" dirty="0"/>
              <a:t>Empathy – A Definition </a:t>
            </a:r>
          </a:p>
        </p:txBody>
      </p:sp>
      <p:sp>
        <p:nvSpPr>
          <p:cNvPr id="2" name="Content Placeholder 1"/>
          <p:cNvSpPr>
            <a:spLocks noGrp="1"/>
          </p:cNvSpPr>
          <p:nvPr>
            <p:ph idx="1"/>
          </p:nvPr>
        </p:nvSpPr>
        <p:spPr/>
        <p:txBody>
          <a:bodyPr/>
          <a:lstStyle/>
          <a:p>
            <a:r>
              <a:rPr lang="en-US" altLang="en-US" sz="2400" dirty="0">
                <a:solidFill>
                  <a:srgbClr val="333333"/>
                </a:solidFill>
                <a:latin typeface="Helvetica Neue"/>
              </a:rPr>
              <a:t>Ability to sense other people’s emotions, coupled with the ability to imagine what somebody else might be thinking or feeling</a:t>
            </a:r>
            <a:r>
              <a:rPr lang="en-US" altLang="en-US" dirty="0">
                <a:solidFill>
                  <a:srgbClr val="333333"/>
                </a:solidFill>
                <a:latin typeface="Helvetica Neue"/>
              </a:rPr>
              <a:t>. </a:t>
            </a:r>
          </a:p>
          <a:p>
            <a:endParaRPr lang="en-US" altLang="en-US" dirty="0">
              <a:solidFill>
                <a:srgbClr val="333333"/>
              </a:solidFill>
              <a:latin typeface="Helvetica Neue"/>
            </a:endParaRPr>
          </a:p>
          <a:p>
            <a:r>
              <a:rPr lang="en-US" altLang="en-US" u="sng" dirty="0">
                <a:solidFill>
                  <a:srgbClr val="333333"/>
                </a:solidFill>
                <a:latin typeface="Helvetica Neue"/>
              </a:rPr>
              <a:t>Affective</a:t>
            </a:r>
            <a:r>
              <a:rPr lang="en-US" altLang="en-US" dirty="0">
                <a:solidFill>
                  <a:srgbClr val="333333"/>
                </a:solidFill>
                <a:latin typeface="Helvetica Neue"/>
              </a:rPr>
              <a:t> empathy refers to the sensations and feelings we might get in response to other people’s emotions (e.g., mirroring)</a:t>
            </a:r>
          </a:p>
          <a:p>
            <a:r>
              <a:rPr lang="en-US" altLang="en-US" u="sng" dirty="0">
                <a:solidFill>
                  <a:srgbClr val="333333"/>
                </a:solidFill>
                <a:latin typeface="Helvetica Neue"/>
              </a:rPr>
              <a:t>Cognitive</a:t>
            </a:r>
            <a:r>
              <a:rPr lang="en-US" altLang="en-US" dirty="0">
                <a:solidFill>
                  <a:srgbClr val="333333"/>
                </a:solidFill>
                <a:latin typeface="Helvetica Neue"/>
              </a:rPr>
              <a:t> empathy refers to our ability to identify and understand other people’s emotions (perspective taking)</a:t>
            </a:r>
          </a:p>
          <a:p>
            <a:endParaRPr lang="en-US" altLang="en-US" dirty="0">
              <a:solidFill>
                <a:srgbClr val="333333"/>
              </a:solidFill>
              <a:latin typeface="Helvetica Neue"/>
            </a:endParaRPr>
          </a:p>
          <a:p>
            <a:endParaRPr lang="en-US" dirty="0"/>
          </a:p>
          <a:p>
            <a:endParaRPr lang="en-US" dirty="0"/>
          </a:p>
        </p:txBody>
      </p:sp>
    </p:spTree>
    <p:extLst>
      <p:ext uri="{BB962C8B-B14F-4D97-AF65-F5344CB8AC3E}">
        <p14:creationId xmlns:p14="http://schemas.microsoft.com/office/powerpoint/2010/main" val="1987353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102628"/>
            <a:ext cx="7543800" cy="1450757"/>
          </a:xfrm>
        </p:spPr>
        <p:txBody>
          <a:bodyPr>
            <a:normAutofit/>
          </a:bodyPr>
          <a:lstStyle/>
          <a:p>
            <a:r>
              <a:rPr lang="en-US" sz="4400" dirty="0"/>
              <a:t>Modeling and Practicing Empathy</a:t>
            </a:r>
          </a:p>
        </p:txBody>
      </p:sp>
      <p:sp>
        <p:nvSpPr>
          <p:cNvPr id="3" name="Content Placeholder 2"/>
          <p:cNvSpPr>
            <a:spLocks noGrp="1"/>
          </p:cNvSpPr>
          <p:nvPr>
            <p:ph idx="1"/>
          </p:nvPr>
        </p:nvSpPr>
        <p:spPr>
          <a:xfrm>
            <a:off x="822959" y="1871492"/>
            <a:ext cx="7543801" cy="4023360"/>
          </a:xfrm>
        </p:spPr>
        <p:txBody>
          <a:bodyPr/>
          <a:lstStyle/>
          <a:p>
            <a:pPr marL="0" indent="0">
              <a:buNone/>
            </a:pPr>
            <a:endParaRPr lang="en-US" dirty="0"/>
          </a:p>
          <a:p>
            <a:endParaRPr lang="en-US" dirty="0"/>
          </a:p>
        </p:txBody>
      </p:sp>
      <p:graphicFrame>
        <p:nvGraphicFramePr>
          <p:cNvPr id="4" name="Diagram 3"/>
          <p:cNvGraphicFramePr/>
          <p:nvPr>
            <p:extLst>
              <p:ext uri="{D42A27DB-BD31-4B8C-83A1-F6EECF244321}">
                <p14:modId xmlns:p14="http://schemas.microsoft.com/office/powerpoint/2010/main" val="2646156460"/>
              </p:ext>
            </p:extLst>
          </p:nvPr>
        </p:nvGraphicFramePr>
        <p:xfrm>
          <a:off x="1120462" y="1763118"/>
          <a:ext cx="6367851" cy="4341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4337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normAutofit/>
          </a:bodyPr>
          <a:lstStyle/>
          <a:p>
            <a:pPr eaLnBrk="1" fontAlgn="auto" hangingPunct="1">
              <a:spcAft>
                <a:spcPts val="0"/>
              </a:spcAft>
              <a:defRPr/>
            </a:pPr>
            <a:r>
              <a:rPr lang="en-US" dirty="0"/>
              <a:t>Non-Verbal Techniques</a:t>
            </a:r>
          </a:p>
        </p:txBody>
      </p:sp>
      <p:sp>
        <p:nvSpPr>
          <p:cNvPr id="6" name="Content Placeholder 5"/>
          <p:cNvSpPr>
            <a:spLocks noGrp="1"/>
          </p:cNvSpPr>
          <p:nvPr>
            <p:ph idx="1"/>
          </p:nvPr>
        </p:nvSpPr>
        <p:spPr>
          <a:xfrm>
            <a:off x="822960" y="2206342"/>
            <a:ext cx="3483997" cy="4023360"/>
          </a:xfrm>
        </p:spPr>
        <p:txBody>
          <a:bodyPr rtlCol="0">
            <a:normAutofit/>
          </a:bodyPr>
          <a:lstStyle/>
          <a:p>
            <a:pPr marL="274320" indent="-274320" eaLnBrk="1" fontAlgn="auto" hangingPunct="1">
              <a:spcAft>
                <a:spcPts val="0"/>
              </a:spcAft>
              <a:buFont typeface="Arial" pitchFamily="34" charset="0"/>
              <a:buChar char="•"/>
              <a:defRPr/>
            </a:pPr>
            <a:r>
              <a:rPr lang="en-US" sz="2400" dirty="0"/>
              <a:t>Silence </a:t>
            </a:r>
          </a:p>
          <a:p>
            <a:pPr marL="274320" indent="-274320" eaLnBrk="1" fontAlgn="auto" hangingPunct="1">
              <a:spcAft>
                <a:spcPts val="0"/>
              </a:spcAft>
              <a:buFont typeface="Arial" pitchFamily="34" charset="0"/>
              <a:buChar char="•"/>
              <a:defRPr/>
            </a:pPr>
            <a:r>
              <a:rPr lang="en-US" sz="2400" dirty="0"/>
              <a:t>Eye Contact</a:t>
            </a:r>
          </a:p>
          <a:p>
            <a:pPr marL="274320" indent="-274320" eaLnBrk="1" fontAlgn="auto" hangingPunct="1">
              <a:spcAft>
                <a:spcPts val="0"/>
              </a:spcAft>
              <a:buFont typeface="Arial" pitchFamily="34" charset="0"/>
              <a:buChar char="•"/>
              <a:defRPr/>
            </a:pPr>
            <a:r>
              <a:rPr lang="en-US" sz="2400" dirty="0"/>
              <a:t>Facial expression</a:t>
            </a:r>
          </a:p>
          <a:p>
            <a:pPr marL="274320" indent="-274320" eaLnBrk="1" fontAlgn="auto" hangingPunct="1">
              <a:spcAft>
                <a:spcPts val="0"/>
              </a:spcAft>
              <a:buFont typeface="Arial" pitchFamily="34" charset="0"/>
              <a:buChar char="•"/>
              <a:defRPr/>
            </a:pPr>
            <a:r>
              <a:rPr lang="en-US" sz="2400" dirty="0"/>
              <a:t>Posture (e.g., leaning forward)</a:t>
            </a:r>
          </a:p>
          <a:p>
            <a:pPr marL="274320" indent="-274320" eaLnBrk="1" fontAlgn="auto" hangingPunct="1">
              <a:spcAft>
                <a:spcPts val="0"/>
              </a:spcAft>
              <a:buFont typeface="Arial" pitchFamily="34" charset="0"/>
              <a:buChar char="•"/>
              <a:defRPr/>
            </a:pPr>
            <a:r>
              <a:rPr lang="en-US" sz="2400" dirty="0"/>
              <a:t>Minimal encouragement </a:t>
            </a:r>
          </a:p>
          <a:p>
            <a:pPr marL="0" indent="0" eaLnBrk="1" fontAlgn="auto" hangingPunct="1">
              <a:spcAft>
                <a:spcPts val="0"/>
              </a:spcAft>
              <a:buNone/>
              <a:defRPr/>
            </a:pPr>
            <a:r>
              <a:rPr lang="en-US" sz="2400" dirty="0"/>
              <a:t>        (“uh-huh,” go on, etc.)</a:t>
            </a:r>
          </a:p>
          <a:p>
            <a:pPr marL="274320" indent="-274320" eaLnBrk="1" fontAlgn="auto" hangingPunct="1">
              <a:spcAft>
                <a:spcPts val="0"/>
              </a:spcAft>
              <a:buFont typeface="Arial" pitchFamily="34" charset="0"/>
              <a:buChar char="•"/>
              <a:defRPr/>
            </a:pPr>
            <a:r>
              <a:rPr lang="en-US" sz="2400" dirty="0"/>
              <a:t>Tone of voice</a:t>
            </a:r>
          </a:p>
          <a:p>
            <a:pPr marL="274320" indent="-274320" eaLnBrk="1" fontAlgn="auto" hangingPunct="1">
              <a:spcAft>
                <a:spcPts val="0"/>
              </a:spcAft>
              <a:buFont typeface="Arial" pitchFamily="34" charset="0"/>
              <a:buChar char="•"/>
              <a:defRPr/>
            </a:pPr>
            <a:endParaRPr lang="en-US" dirty="0"/>
          </a:p>
          <a:p>
            <a:pPr marL="274320" indent="-274320" eaLnBrk="1" fontAlgn="auto" hangingPunct="1">
              <a:spcAft>
                <a:spcPts val="0"/>
              </a:spcAft>
              <a:buFont typeface="Arial" pitchFamily="34" charset="0"/>
              <a:buChar char="•"/>
              <a:defRPr/>
            </a:pPr>
            <a:endParaRPr lang="en-US" dirty="0"/>
          </a:p>
        </p:txBody>
      </p:sp>
      <p:pic>
        <p:nvPicPr>
          <p:cNvPr id="3" name="Picture 2">
            <a:extLst>
              <a:ext uri="{FF2B5EF4-FFF2-40B4-BE49-F238E27FC236}">
                <a16:creationId xmlns:a16="http://schemas.microsoft.com/office/drawing/2014/main" id="{8D8267B4-6656-4902-A9E9-CFB6C94F588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17060" y="1943100"/>
            <a:ext cx="4298537" cy="3898900"/>
          </a:xfrm>
          <a:prstGeom prst="rect">
            <a:avLst/>
          </a:prstGeom>
        </p:spPr>
      </p:pic>
    </p:spTree>
    <p:extLst>
      <p:ext uri="{BB962C8B-B14F-4D97-AF65-F5344CB8AC3E}">
        <p14:creationId xmlns:p14="http://schemas.microsoft.com/office/powerpoint/2010/main" val="2864771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p:txBody>
          <a:bodyPr/>
          <a:lstStyle/>
          <a:p>
            <a:pPr eaLnBrk="1" fontAlgn="auto" hangingPunct="1">
              <a:spcAft>
                <a:spcPts val="0"/>
              </a:spcAft>
              <a:defRPr/>
            </a:pPr>
            <a:r>
              <a:rPr lang="en-US" dirty="0"/>
              <a:t>Active Listening</a:t>
            </a:r>
          </a:p>
        </p:txBody>
      </p:sp>
      <p:sp>
        <p:nvSpPr>
          <p:cNvPr id="6148" name="Content Placeholder 6"/>
          <p:cNvSpPr>
            <a:spLocks noGrp="1"/>
          </p:cNvSpPr>
          <p:nvPr>
            <p:ph idx="1"/>
          </p:nvPr>
        </p:nvSpPr>
        <p:spPr>
          <a:xfrm>
            <a:off x="4855334" y="2193464"/>
            <a:ext cx="3717487" cy="4023360"/>
          </a:xfrm>
        </p:spPr>
        <p:txBody>
          <a:bodyPr>
            <a:normAutofit/>
          </a:bodyPr>
          <a:lstStyle/>
          <a:p>
            <a:pPr marL="274320" indent="-274320" eaLnBrk="1" fontAlgn="auto" hangingPunct="1">
              <a:spcAft>
                <a:spcPts val="0"/>
              </a:spcAft>
              <a:buFont typeface="Arial" charset="0"/>
              <a:buNone/>
              <a:defRPr/>
            </a:pPr>
            <a:r>
              <a:rPr lang="en-US" dirty="0"/>
              <a:t>Listening for meaning</a:t>
            </a:r>
          </a:p>
          <a:p>
            <a:pPr marL="274320" indent="-274320" eaLnBrk="1" fontAlgn="auto" hangingPunct="1">
              <a:spcAft>
                <a:spcPts val="0"/>
              </a:spcAft>
              <a:buFont typeface="Wingdings 2"/>
              <a:buChar char=""/>
              <a:defRPr/>
            </a:pPr>
            <a:r>
              <a:rPr lang="en-US" dirty="0"/>
              <a:t>Attentive to speaker</a:t>
            </a:r>
          </a:p>
          <a:p>
            <a:pPr marL="274320" indent="-274320" eaLnBrk="1" fontAlgn="auto" hangingPunct="1">
              <a:spcAft>
                <a:spcPts val="0"/>
              </a:spcAft>
              <a:buFont typeface="Wingdings 2"/>
              <a:buChar char=""/>
              <a:defRPr/>
            </a:pPr>
            <a:r>
              <a:rPr lang="en-US" dirty="0"/>
              <a:t>Reflecting facts and feelings</a:t>
            </a:r>
          </a:p>
          <a:p>
            <a:pPr marL="274320" indent="-274320" eaLnBrk="1" fontAlgn="auto" hangingPunct="1">
              <a:spcAft>
                <a:spcPts val="0"/>
              </a:spcAft>
              <a:buFont typeface="Wingdings 2"/>
              <a:buChar char=""/>
              <a:defRPr/>
            </a:pPr>
            <a:r>
              <a:rPr lang="en-US" dirty="0"/>
              <a:t>Interpreting meaning, feelings</a:t>
            </a:r>
          </a:p>
          <a:p>
            <a:pPr marL="274320" indent="-274320" eaLnBrk="1" fontAlgn="auto" hangingPunct="1">
              <a:spcAft>
                <a:spcPts val="0"/>
              </a:spcAft>
              <a:buFont typeface="Wingdings 2"/>
              <a:buChar char=""/>
              <a:defRPr/>
            </a:pPr>
            <a:r>
              <a:rPr lang="en-US" dirty="0"/>
              <a:t>Withholding opinions and judgment</a:t>
            </a:r>
          </a:p>
        </p:txBody>
      </p:sp>
      <p:pic>
        <p:nvPicPr>
          <p:cNvPr id="12293" name="Picture 2" descr="http://www.imontvbitch.com/wp-content/uploads/2009/09/active_listen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5306" y="2048274"/>
            <a:ext cx="3833343" cy="404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783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39414" y="0"/>
            <a:ext cx="5834130" cy="5726884"/>
          </a:xfrm>
          <a:prstGeom prst="rect">
            <a:avLst/>
          </a:prstGeom>
        </p:spPr>
      </p:pic>
      <p:sp>
        <p:nvSpPr>
          <p:cNvPr id="3" name="TextBox 2"/>
          <p:cNvSpPr txBox="1"/>
          <p:nvPr/>
        </p:nvSpPr>
        <p:spPr>
          <a:xfrm>
            <a:off x="566671" y="3966693"/>
            <a:ext cx="2253803" cy="830997"/>
          </a:xfrm>
          <a:prstGeom prst="rect">
            <a:avLst/>
          </a:prstGeom>
          <a:noFill/>
        </p:spPr>
        <p:txBody>
          <a:bodyPr wrap="square" rtlCol="0">
            <a:spAutoFit/>
          </a:bodyPr>
          <a:lstStyle/>
          <a:p>
            <a:r>
              <a:rPr lang="en-US" sz="1600" dirty="0">
                <a:hlinkClick r:id="rId3"/>
              </a:rPr>
              <a:t>https://downloads.randomactsofkindness.org/RAK_kindness_poster.jpg</a:t>
            </a:r>
            <a:r>
              <a:rPr lang="en-US" sz="1600" dirty="0"/>
              <a:t> </a:t>
            </a:r>
          </a:p>
        </p:txBody>
      </p:sp>
      <p:sp>
        <p:nvSpPr>
          <p:cNvPr id="6" name="TextBox 5"/>
          <p:cNvSpPr txBox="1"/>
          <p:nvPr/>
        </p:nvSpPr>
        <p:spPr>
          <a:xfrm>
            <a:off x="566671" y="3597361"/>
            <a:ext cx="777713" cy="369332"/>
          </a:xfrm>
          <a:prstGeom prst="rect">
            <a:avLst/>
          </a:prstGeom>
          <a:noFill/>
        </p:spPr>
        <p:txBody>
          <a:bodyPr wrap="none" rtlCol="0">
            <a:spAutoFit/>
          </a:bodyPr>
          <a:lstStyle/>
          <a:p>
            <a:r>
              <a:rPr lang="en-US" dirty="0"/>
              <a:t>Poster</a:t>
            </a:r>
          </a:p>
        </p:txBody>
      </p:sp>
      <p:sp>
        <p:nvSpPr>
          <p:cNvPr id="7" name="TextBox 6"/>
          <p:cNvSpPr txBox="1"/>
          <p:nvPr/>
        </p:nvSpPr>
        <p:spPr>
          <a:xfrm>
            <a:off x="1693572" y="5911550"/>
            <a:ext cx="5821250" cy="369332"/>
          </a:xfrm>
          <a:prstGeom prst="rect">
            <a:avLst/>
          </a:prstGeom>
          <a:noFill/>
        </p:spPr>
        <p:txBody>
          <a:bodyPr wrap="square" rtlCol="0">
            <a:spAutoFit/>
          </a:bodyPr>
          <a:lstStyle/>
          <a:p>
            <a:r>
              <a:rPr lang="en-US" dirty="0"/>
              <a:t>Source: </a:t>
            </a:r>
            <a:r>
              <a:rPr lang="en-US" dirty="0">
                <a:hlinkClick r:id="rId4"/>
              </a:rPr>
              <a:t>https://www.randomactsofkindness.org/</a:t>
            </a:r>
            <a:r>
              <a:rPr lang="en-US" dirty="0"/>
              <a:t> </a:t>
            </a:r>
          </a:p>
        </p:txBody>
      </p:sp>
    </p:spTree>
    <p:extLst>
      <p:ext uri="{BB962C8B-B14F-4D97-AF65-F5344CB8AC3E}">
        <p14:creationId xmlns:p14="http://schemas.microsoft.com/office/powerpoint/2010/main" val="120175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 y="286604"/>
            <a:ext cx="7825740" cy="1450757"/>
          </a:xfrm>
        </p:spPr>
        <p:txBody>
          <a:bodyPr>
            <a:normAutofit/>
          </a:bodyPr>
          <a:lstStyle/>
          <a:p>
            <a:r>
              <a:rPr lang="en-US" sz="4000" dirty="0"/>
              <a:t>“Hidden” or Undisclosed Disabilities</a:t>
            </a:r>
          </a:p>
        </p:txBody>
      </p:sp>
      <p:graphicFrame>
        <p:nvGraphicFramePr>
          <p:cNvPr id="4" name="Diagram 3"/>
          <p:cNvGraphicFramePr/>
          <p:nvPr>
            <p:extLst>
              <p:ext uri="{D42A27DB-BD31-4B8C-83A1-F6EECF244321}">
                <p14:modId xmlns:p14="http://schemas.microsoft.com/office/powerpoint/2010/main" val="375485122"/>
              </p:ext>
            </p:extLst>
          </p:nvPr>
        </p:nvGraphicFramePr>
        <p:xfrm>
          <a:off x="1384935" y="189717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6850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6725" y="266700"/>
            <a:ext cx="8308588" cy="5343525"/>
          </a:xfrm>
          <a:prstGeom prst="rect">
            <a:avLst/>
          </a:prstGeom>
        </p:spPr>
      </p:pic>
      <p:sp>
        <p:nvSpPr>
          <p:cNvPr id="3" name="TextBox 2"/>
          <p:cNvSpPr txBox="1"/>
          <p:nvPr/>
        </p:nvSpPr>
        <p:spPr>
          <a:xfrm>
            <a:off x="1968306" y="5848350"/>
            <a:ext cx="5305425" cy="307777"/>
          </a:xfrm>
          <a:prstGeom prst="rect">
            <a:avLst/>
          </a:prstGeom>
          <a:noFill/>
        </p:spPr>
        <p:txBody>
          <a:bodyPr wrap="square" rtlCol="0">
            <a:spAutoFit/>
          </a:bodyPr>
          <a:lstStyle/>
          <a:p>
            <a:r>
              <a:rPr lang="en-US" sz="1400" dirty="0">
                <a:hlinkClick r:id="rId3"/>
              </a:rPr>
              <a:t>http://www.actforyouth.net/youth_development/professionals/sel/</a:t>
            </a:r>
            <a:r>
              <a:rPr lang="en-US" sz="1400" dirty="0"/>
              <a:t> </a:t>
            </a:r>
          </a:p>
        </p:txBody>
      </p:sp>
    </p:spTree>
    <p:extLst>
      <p:ext uri="{BB962C8B-B14F-4D97-AF65-F5344CB8AC3E}">
        <p14:creationId xmlns:p14="http://schemas.microsoft.com/office/powerpoint/2010/main" val="4274819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59" y="5293995"/>
            <a:ext cx="7589520" cy="822960"/>
          </a:xfrm>
        </p:spPr>
        <p:txBody>
          <a:bodyPr/>
          <a:lstStyle/>
          <a:p>
            <a:r>
              <a:rPr lang="en-US" dirty="0"/>
              <a:t>6. Addressing Challenging Behavior</a:t>
            </a:r>
          </a:p>
        </p:txBody>
      </p:sp>
      <p:sp>
        <p:nvSpPr>
          <p:cNvPr id="5" name="TextBox 4"/>
          <p:cNvSpPr txBox="1"/>
          <p:nvPr/>
        </p:nvSpPr>
        <p:spPr>
          <a:xfrm>
            <a:off x="5981701" y="4459278"/>
            <a:ext cx="3000374" cy="461665"/>
          </a:xfrm>
          <a:prstGeom prst="rect">
            <a:avLst/>
          </a:prstGeom>
          <a:noFill/>
        </p:spPr>
        <p:txBody>
          <a:bodyPr wrap="square" rtlCol="0">
            <a:spAutoFit/>
          </a:bodyPr>
          <a:lstStyle/>
          <a:p>
            <a:r>
              <a:rPr lang="en-US" sz="1200" dirty="0">
                <a:hlinkClick r:id="rId2"/>
              </a:rPr>
              <a:t>https://sites.google.com/site/bcbaservice/home/aba-therapy/challenging-behaviors</a:t>
            </a:r>
            <a:r>
              <a:rPr lang="en-US" sz="1200" dirty="0"/>
              <a:t> </a:t>
            </a:r>
          </a:p>
        </p:txBody>
      </p:sp>
      <p:pic>
        <p:nvPicPr>
          <p:cNvPr id="8" name="Picture Placeholder 7">
            <a:extLst>
              <a:ext uri="{FF2B5EF4-FFF2-40B4-BE49-F238E27FC236}">
                <a16:creationId xmlns:a16="http://schemas.microsoft.com/office/drawing/2014/main" id="{06D3541E-790A-4226-A4D7-B060F5A3B72F}"/>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14095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Reflection</a:t>
            </a:r>
          </a:p>
        </p:txBody>
      </p:sp>
      <p:sp>
        <p:nvSpPr>
          <p:cNvPr id="7" name="Text Placeholder 6"/>
          <p:cNvSpPr>
            <a:spLocks noGrp="1"/>
          </p:cNvSpPr>
          <p:nvPr>
            <p:ph type="body" sz="half" idx="2"/>
          </p:nvPr>
        </p:nvSpPr>
        <p:spPr/>
        <p:txBody>
          <a:bodyPr>
            <a:normAutofit/>
          </a:bodyPr>
          <a:lstStyle/>
          <a:p>
            <a:r>
              <a:rPr lang="en-US" sz="2400" dirty="0"/>
              <a:t>Activity</a:t>
            </a:r>
          </a:p>
        </p:txBody>
      </p:sp>
      <p:pic>
        <p:nvPicPr>
          <p:cNvPr id="6" name="Content Placeholder 5">
            <a:extLst>
              <a:ext uri="{FF2B5EF4-FFF2-40B4-BE49-F238E27FC236}">
                <a16:creationId xmlns:a16="http://schemas.microsoft.com/office/drawing/2014/main" id="{750D3066-0D3F-4DA7-B580-8992EC39974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12431" y="731838"/>
            <a:ext cx="3505200" cy="5257800"/>
          </a:xfrm>
        </p:spPr>
      </p:pic>
    </p:spTree>
    <p:extLst>
      <p:ext uri="{BB962C8B-B14F-4D97-AF65-F5344CB8AC3E}">
        <p14:creationId xmlns:p14="http://schemas.microsoft.com/office/powerpoint/2010/main" val="2644444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New Behavior Perspective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21784358"/>
              </p:ext>
            </p:extLst>
          </p:nvPr>
        </p:nvGraphicFramePr>
        <p:xfrm>
          <a:off x="510222" y="1889975"/>
          <a:ext cx="8169276" cy="4648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580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Analysis</a:t>
            </a:r>
          </a:p>
        </p:txBody>
      </p:sp>
      <p:sp>
        <p:nvSpPr>
          <p:cNvPr id="3" name="Content Placeholder 2"/>
          <p:cNvSpPr>
            <a:spLocks noGrp="1"/>
          </p:cNvSpPr>
          <p:nvPr>
            <p:ph idx="1"/>
          </p:nvPr>
        </p:nvSpPr>
        <p:spPr/>
        <p:txBody>
          <a:bodyPr/>
          <a:lstStyle/>
          <a:p>
            <a:pPr marL="0" indent="0">
              <a:buNone/>
            </a:pPr>
            <a:r>
              <a:rPr lang="en-US" sz="2600" dirty="0">
                <a:solidFill>
                  <a:schemeClr val="accent1"/>
                </a:solidFill>
              </a:rPr>
              <a:t>Look for behavior patterns</a:t>
            </a:r>
          </a:p>
          <a:p>
            <a:pPr marL="0" indent="0">
              <a:buNone/>
            </a:pPr>
            <a:r>
              <a:rPr lang="en-US" sz="2600" dirty="0"/>
              <a:t>	Antecedents – Behavior – Consequences</a:t>
            </a:r>
          </a:p>
          <a:p>
            <a:pPr marL="0" indent="0">
              <a:buNone/>
            </a:pPr>
            <a:r>
              <a:rPr lang="en-US" sz="2600" dirty="0">
                <a:solidFill>
                  <a:schemeClr val="accent1"/>
                </a:solidFill>
              </a:rPr>
              <a:t>Identify behavior goals</a:t>
            </a:r>
          </a:p>
          <a:p>
            <a:pPr marL="0" indent="0">
              <a:buNone/>
            </a:pPr>
            <a:r>
              <a:rPr lang="en-US" sz="2600" dirty="0"/>
              <a:t>	Attention, escape, etc.</a:t>
            </a:r>
          </a:p>
          <a:p>
            <a:pPr marL="0" indent="0">
              <a:buNone/>
            </a:pPr>
            <a:r>
              <a:rPr lang="en-US" sz="2600" dirty="0">
                <a:solidFill>
                  <a:schemeClr val="accent1"/>
                </a:solidFill>
              </a:rPr>
              <a:t>Teach underdeveloped skills</a:t>
            </a:r>
          </a:p>
          <a:p>
            <a:pPr marL="0" indent="0">
              <a:buNone/>
            </a:pPr>
            <a:r>
              <a:rPr lang="en-US" sz="2600" dirty="0"/>
              <a:t>	Self-regulation, social skills, executive 	functions (self-control), flexible thinking</a:t>
            </a:r>
          </a:p>
          <a:p>
            <a:pPr marL="0" indent="0">
              <a:buNone/>
            </a:pPr>
            <a:r>
              <a:rPr lang="en-US" dirty="0"/>
              <a:t>	</a:t>
            </a:r>
          </a:p>
        </p:txBody>
      </p:sp>
    </p:spTree>
    <p:extLst>
      <p:ext uri="{BB962C8B-B14F-4D97-AF65-F5344CB8AC3E}">
        <p14:creationId xmlns:p14="http://schemas.microsoft.com/office/powerpoint/2010/main" val="3419903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22960" y="106300"/>
            <a:ext cx="7543800" cy="1450757"/>
          </a:xfrm>
        </p:spPr>
        <p:txBody>
          <a:bodyPr>
            <a:normAutofit/>
          </a:bodyPr>
          <a:lstStyle/>
          <a:p>
            <a:pPr marL="54864" indent="0" eaLnBrk="1" fontAlgn="auto" hangingPunct="1">
              <a:spcAft>
                <a:spcPts val="0"/>
              </a:spcAft>
              <a:defRPr/>
            </a:pPr>
            <a:r>
              <a:rPr lang="en-US" sz="4000" dirty="0">
                <a:solidFill>
                  <a:schemeClr val="tx1"/>
                </a:solidFill>
              </a:rPr>
              <a:t>Environmental Scan &amp; De-Escalation </a:t>
            </a:r>
          </a:p>
        </p:txBody>
      </p:sp>
      <p:sp>
        <p:nvSpPr>
          <p:cNvPr id="30723" name="Content Placeholder 2"/>
          <p:cNvSpPr>
            <a:spLocks noGrp="1"/>
          </p:cNvSpPr>
          <p:nvPr>
            <p:ph idx="1"/>
          </p:nvPr>
        </p:nvSpPr>
        <p:spPr/>
        <p:txBody>
          <a:bodyPr>
            <a:normAutofit/>
          </a:bodyPr>
          <a:lstStyle/>
          <a:p>
            <a:r>
              <a:rPr lang="en-US" sz="2800" dirty="0">
                <a:solidFill>
                  <a:schemeClr val="accent2"/>
                </a:solidFill>
              </a:rPr>
              <a:t>Assess and Address Environment</a:t>
            </a:r>
          </a:p>
          <a:p>
            <a:pPr eaLnBrk="1" hangingPunct="1"/>
            <a:r>
              <a:rPr lang="en-US" altLang="en-US" dirty="0"/>
              <a:t>Lighting</a:t>
            </a:r>
          </a:p>
          <a:p>
            <a:pPr eaLnBrk="1" hangingPunct="1"/>
            <a:r>
              <a:rPr lang="en-US" altLang="en-US" dirty="0"/>
              <a:t>Noise level</a:t>
            </a:r>
          </a:p>
          <a:p>
            <a:pPr eaLnBrk="1" hangingPunct="1"/>
            <a:r>
              <a:rPr lang="en-US" altLang="en-US" dirty="0"/>
              <a:t>Time of day (arrival, after breaks)</a:t>
            </a:r>
          </a:p>
          <a:p>
            <a:pPr eaLnBrk="1" hangingPunct="1"/>
            <a:r>
              <a:rPr lang="en-US" altLang="en-US" dirty="0"/>
              <a:t>Community settings – crowds, noise, activity level</a:t>
            </a:r>
          </a:p>
          <a:p>
            <a:pPr eaLnBrk="1" hangingPunct="1"/>
            <a:r>
              <a:rPr lang="en-US" altLang="en-US" sz="2800" dirty="0">
                <a:solidFill>
                  <a:schemeClr val="accent2"/>
                </a:solidFill>
              </a:rPr>
              <a:t>Read Early Warning Signs</a:t>
            </a:r>
          </a:p>
          <a:p>
            <a:pPr eaLnBrk="1" hangingPunct="1"/>
            <a:r>
              <a:rPr lang="en-US" altLang="en-US" dirty="0"/>
              <a:t>Tense body language, pacing, louder voice, sudden behavior change     → check-in with youth</a:t>
            </a:r>
          </a:p>
        </p:txBody>
      </p:sp>
    </p:spTree>
    <p:extLst>
      <p:ext uri="{BB962C8B-B14F-4D97-AF65-F5344CB8AC3E}">
        <p14:creationId xmlns:p14="http://schemas.microsoft.com/office/powerpoint/2010/main" val="1061477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C:\Documents and Settings\ass38\My Documents\My Pictures\Microsoft Clip Organizer\pe06924_.wm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3323" y="1990524"/>
            <a:ext cx="159861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C:\Documents and Settings\ass38\My Documents\My Pictures\Microsoft Clip Organizer\pe07012_.wm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0800000" flipV="1">
            <a:off x="3886200" y="1946275"/>
            <a:ext cx="176371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9"/>
          <p:cNvSpPr txBox="1">
            <a:spLocks noChangeArrowheads="1"/>
          </p:cNvSpPr>
          <p:nvPr/>
        </p:nvSpPr>
        <p:spPr bwMode="auto">
          <a:xfrm>
            <a:off x="0" y="3895725"/>
            <a:ext cx="176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Meaning =</a:t>
            </a:r>
          </a:p>
        </p:txBody>
      </p:sp>
      <p:sp>
        <p:nvSpPr>
          <p:cNvPr id="9222" name="TextBox 10"/>
          <p:cNvSpPr txBox="1">
            <a:spLocks noChangeArrowheads="1"/>
          </p:cNvSpPr>
          <p:nvPr/>
        </p:nvSpPr>
        <p:spPr bwMode="auto">
          <a:xfrm>
            <a:off x="1752600" y="3895725"/>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Facial Expression</a:t>
            </a:r>
          </a:p>
        </p:txBody>
      </p:sp>
      <p:sp>
        <p:nvSpPr>
          <p:cNvPr id="9223" name="TextBox 11"/>
          <p:cNvSpPr txBox="1">
            <a:spLocks noChangeArrowheads="1"/>
          </p:cNvSpPr>
          <p:nvPr/>
        </p:nvSpPr>
        <p:spPr bwMode="auto">
          <a:xfrm>
            <a:off x="4343400" y="3895725"/>
            <a:ext cx="144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Tone of   Voice</a:t>
            </a:r>
          </a:p>
        </p:txBody>
      </p:sp>
      <p:sp>
        <p:nvSpPr>
          <p:cNvPr id="9224" name="TextBox 12"/>
          <p:cNvSpPr txBox="1">
            <a:spLocks noChangeArrowheads="1"/>
          </p:cNvSpPr>
          <p:nvPr/>
        </p:nvSpPr>
        <p:spPr bwMode="auto">
          <a:xfrm>
            <a:off x="6415088" y="3895725"/>
            <a:ext cx="1147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Words</a:t>
            </a:r>
          </a:p>
        </p:txBody>
      </p:sp>
      <p:sp>
        <p:nvSpPr>
          <p:cNvPr id="9225" name="TextBox 13"/>
          <p:cNvSpPr txBox="1">
            <a:spLocks noChangeArrowheads="1"/>
          </p:cNvSpPr>
          <p:nvPr/>
        </p:nvSpPr>
        <p:spPr bwMode="auto">
          <a:xfrm>
            <a:off x="3522663" y="3895725"/>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a:t>
            </a:r>
          </a:p>
        </p:txBody>
      </p:sp>
      <p:sp>
        <p:nvSpPr>
          <p:cNvPr id="9226" name="TextBox 14"/>
          <p:cNvSpPr txBox="1">
            <a:spLocks noChangeArrowheads="1"/>
          </p:cNvSpPr>
          <p:nvPr/>
        </p:nvSpPr>
        <p:spPr bwMode="auto">
          <a:xfrm>
            <a:off x="5867400" y="3895725"/>
            <a:ext cx="365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a:t>
            </a:r>
          </a:p>
        </p:txBody>
      </p:sp>
      <p:sp>
        <p:nvSpPr>
          <p:cNvPr id="9227" name="TextBox 15"/>
          <p:cNvSpPr txBox="1">
            <a:spLocks noChangeArrowheads="1"/>
          </p:cNvSpPr>
          <p:nvPr/>
        </p:nvSpPr>
        <p:spPr bwMode="auto">
          <a:xfrm>
            <a:off x="2057400" y="4810125"/>
            <a:ext cx="95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55%</a:t>
            </a:r>
          </a:p>
        </p:txBody>
      </p:sp>
      <p:sp>
        <p:nvSpPr>
          <p:cNvPr id="9228" name="TextBox 16"/>
          <p:cNvSpPr txBox="1">
            <a:spLocks noChangeArrowheads="1"/>
          </p:cNvSpPr>
          <p:nvPr/>
        </p:nvSpPr>
        <p:spPr bwMode="auto">
          <a:xfrm>
            <a:off x="4572000" y="4810125"/>
            <a:ext cx="80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38%</a:t>
            </a:r>
          </a:p>
        </p:txBody>
      </p:sp>
      <p:sp>
        <p:nvSpPr>
          <p:cNvPr id="9229" name="TextBox 17"/>
          <p:cNvSpPr txBox="1">
            <a:spLocks noChangeArrowheads="1"/>
          </p:cNvSpPr>
          <p:nvPr/>
        </p:nvSpPr>
        <p:spPr bwMode="auto">
          <a:xfrm>
            <a:off x="6705600" y="4810125"/>
            <a:ext cx="623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tx1">
                    <a:lumMod val="75000"/>
                    <a:lumOff val="25000"/>
                  </a:schemeClr>
                </a:solidFill>
                <a:latin typeface="Calibri" panose="020F0502020204030204" pitchFamily="34" charset="0"/>
              </a:rPr>
              <a:t>7%</a:t>
            </a:r>
          </a:p>
        </p:txBody>
      </p:sp>
      <p:sp>
        <p:nvSpPr>
          <p:cNvPr id="15" name="Oval Callout 14"/>
          <p:cNvSpPr/>
          <p:nvPr/>
        </p:nvSpPr>
        <p:spPr>
          <a:xfrm>
            <a:off x="6324600" y="2184400"/>
            <a:ext cx="1752600" cy="116840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dirty="0"/>
              <a:t>Keep in Mind…When Stressed</a:t>
            </a:r>
          </a:p>
        </p:txBody>
      </p:sp>
    </p:spTree>
    <p:extLst>
      <p:ext uri="{BB962C8B-B14F-4D97-AF65-F5344CB8AC3E}">
        <p14:creationId xmlns:p14="http://schemas.microsoft.com/office/powerpoint/2010/main" val="1883309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marL="54864" indent="0" eaLnBrk="1" fontAlgn="auto" hangingPunct="1">
              <a:spcAft>
                <a:spcPts val="0"/>
              </a:spcAft>
              <a:defRPr/>
            </a:pPr>
            <a:r>
              <a:rPr lang="en-US" sz="3300" dirty="0">
                <a:solidFill>
                  <a:schemeClr val="tx2">
                    <a:tint val="100000"/>
                    <a:shade val="90000"/>
                    <a:satMod val="250000"/>
                    <a:alpha val="100000"/>
                  </a:schemeClr>
                </a:solidFill>
              </a:rPr>
              <a:t> </a:t>
            </a:r>
            <a:r>
              <a:rPr lang="en-US" sz="4000" dirty="0"/>
              <a:t>Behavior Management Techniques</a:t>
            </a:r>
          </a:p>
        </p:txBody>
      </p:sp>
      <p:sp>
        <p:nvSpPr>
          <p:cNvPr id="31747" name="Content Placeholder 2"/>
          <p:cNvSpPr>
            <a:spLocks noGrp="1"/>
          </p:cNvSpPr>
          <p:nvPr>
            <p:ph idx="1"/>
          </p:nvPr>
        </p:nvSpPr>
        <p:spPr>
          <a:xfrm>
            <a:off x="1466850" y="1845734"/>
            <a:ext cx="6899910" cy="4023360"/>
          </a:xfrm>
        </p:spPr>
        <p:txBody>
          <a:bodyPr>
            <a:normAutofit/>
          </a:bodyPr>
          <a:lstStyle/>
          <a:p>
            <a:pPr eaLnBrk="1" hangingPunct="1">
              <a:buFont typeface="Wingdings" panose="05000000000000000000" pitchFamily="2" charset="2"/>
              <a:buChar char="q"/>
            </a:pPr>
            <a:r>
              <a:rPr lang="en-US" altLang="en-US" sz="2400" dirty="0"/>
              <a:t>Proximity</a:t>
            </a:r>
          </a:p>
          <a:p>
            <a:pPr eaLnBrk="1" hangingPunct="1">
              <a:buFont typeface="Wingdings" panose="05000000000000000000" pitchFamily="2" charset="2"/>
              <a:buChar char="q"/>
            </a:pPr>
            <a:r>
              <a:rPr lang="en-US" altLang="en-US" sz="2400" dirty="0"/>
              <a:t>Prompts</a:t>
            </a:r>
          </a:p>
          <a:p>
            <a:pPr eaLnBrk="1" hangingPunct="1">
              <a:buFont typeface="Wingdings" panose="05000000000000000000" pitchFamily="2" charset="2"/>
              <a:buChar char="q"/>
            </a:pPr>
            <a:r>
              <a:rPr lang="en-US" altLang="en-US" sz="2400" dirty="0"/>
              <a:t>Hurdle help</a:t>
            </a:r>
          </a:p>
          <a:p>
            <a:pPr eaLnBrk="1" hangingPunct="1">
              <a:buFont typeface="Wingdings" panose="05000000000000000000" pitchFamily="2" charset="2"/>
              <a:buChar char="q"/>
            </a:pPr>
            <a:r>
              <a:rPr lang="en-US" altLang="en-US" sz="2400" dirty="0"/>
              <a:t>Time away</a:t>
            </a:r>
          </a:p>
          <a:p>
            <a:pPr eaLnBrk="1" hangingPunct="1">
              <a:buFont typeface="Wingdings" panose="05000000000000000000" pitchFamily="2" charset="2"/>
              <a:buChar char="q"/>
            </a:pPr>
            <a:r>
              <a:rPr lang="en-US" altLang="en-US" sz="2400" dirty="0"/>
              <a:t>Redirection</a:t>
            </a:r>
          </a:p>
          <a:p>
            <a:pPr eaLnBrk="1" hangingPunct="1">
              <a:buFont typeface="Wingdings" panose="05000000000000000000" pitchFamily="2" charset="2"/>
              <a:buChar char="q"/>
            </a:pPr>
            <a:r>
              <a:rPr lang="en-US" altLang="en-US" sz="2400" dirty="0"/>
              <a:t>Directive statements</a:t>
            </a:r>
          </a:p>
          <a:p>
            <a:pPr eaLnBrk="1" hangingPunct="1">
              <a:buFont typeface="Wingdings" panose="05000000000000000000" pitchFamily="2" charset="2"/>
              <a:buChar char="q"/>
            </a:pPr>
            <a:r>
              <a:rPr lang="en-US" altLang="en-US" sz="2400" dirty="0"/>
              <a:t>Caring gesture</a:t>
            </a:r>
            <a:endParaRPr lang="en-US" altLang="en-US" sz="2400" dirty="0">
              <a:solidFill>
                <a:srgbClr val="FF0000"/>
              </a:solidFill>
            </a:endParaRPr>
          </a:p>
        </p:txBody>
      </p:sp>
    </p:spTree>
    <p:extLst>
      <p:ext uri="{BB962C8B-B14F-4D97-AF65-F5344CB8AC3E}">
        <p14:creationId xmlns:p14="http://schemas.microsoft.com/office/powerpoint/2010/main" val="1548282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6" y="5417820"/>
            <a:ext cx="7589520" cy="822960"/>
          </a:xfrm>
        </p:spPr>
        <p:txBody>
          <a:bodyPr/>
          <a:lstStyle/>
          <a:p>
            <a:r>
              <a:rPr lang="en-US" dirty="0"/>
              <a:t>7. Disability Legislation, Accommodations and Working with Community Partners</a:t>
            </a:r>
          </a:p>
        </p:txBody>
      </p:sp>
      <p:pic>
        <p:nvPicPr>
          <p:cNvPr id="7" name="Picture Placeholder 6">
            <a:extLst>
              <a:ext uri="{FF2B5EF4-FFF2-40B4-BE49-F238E27FC236}">
                <a16:creationId xmlns:a16="http://schemas.microsoft.com/office/drawing/2014/main" id="{28B527F6-CFE9-4140-9C99-85BD218BB35C}"/>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49238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Disability</a:t>
            </a:r>
          </a:p>
        </p:txBody>
      </p:sp>
      <p:sp>
        <p:nvSpPr>
          <p:cNvPr id="3" name="Content Placeholder 2"/>
          <p:cNvSpPr>
            <a:spLocks noGrp="1"/>
          </p:cNvSpPr>
          <p:nvPr>
            <p:ph sz="half" idx="2"/>
          </p:nvPr>
        </p:nvSpPr>
        <p:spPr>
          <a:xfrm>
            <a:off x="960120" y="3226601"/>
            <a:ext cx="3703320" cy="3286760"/>
          </a:xfrm>
        </p:spPr>
        <p:txBody>
          <a:bodyPr>
            <a:normAutofit/>
          </a:bodyPr>
          <a:lstStyle/>
          <a:p>
            <a:pPr>
              <a:buFont typeface="Wingdings" panose="05000000000000000000" pitchFamily="2" charset="2"/>
              <a:buChar char="§"/>
            </a:pPr>
            <a:r>
              <a:rPr lang="en-US" dirty="0"/>
              <a:t>Physical </a:t>
            </a:r>
          </a:p>
          <a:p>
            <a:pPr>
              <a:buFont typeface="Wingdings" panose="05000000000000000000" pitchFamily="2" charset="2"/>
              <a:buChar char="§"/>
            </a:pPr>
            <a:r>
              <a:rPr lang="en-US" dirty="0"/>
              <a:t>Sensory </a:t>
            </a:r>
          </a:p>
          <a:p>
            <a:pPr>
              <a:buFont typeface="Wingdings" panose="05000000000000000000" pitchFamily="2" charset="2"/>
              <a:buChar char="§"/>
            </a:pPr>
            <a:r>
              <a:rPr lang="en-US" dirty="0"/>
              <a:t>Developmental</a:t>
            </a:r>
          </a:p>
          <a:p>
            <a:pPr>
              <a:buFont typeface="Wingdings" panose="05000000000000000000" pitchFamily="2" charset="2"/>
              <a:buChar char="§"/>
            </a:pPr>
            <a:r>
              <a:rPr lang="en-US" dirty="0"/>
              <a:t>Intellectual</a:t>
            </a:r>
          </a:p>
          <a:p>
            <a:pPr>
              <a:buFont typeface="Wingdings" panose="05000000000000000000" pitchFamily="2" charset="2"/>
              <a:buChar char="§"/>
            </a:pPr>
            <a:endParaRPr lang="en-US" dirty="0"/>
          </a:p>
        </p:txBody>
      </p:sp>
      <p:sp>
        <p:nvSpPr>
          <p:cNvPr id="7" name="Content Placeholder 6"/>
          <p:cNvSpPr>
            <a:spLocks noGrp="1"/>
          </p:cNvSpPr>
          <p:nvPr>
            <p:ph sz="quarter" idx="4"/>
          </p:nvPr>
        </p:nvSpPr>
        <p:spPr>
          <a:xfrm>
            <a:off x="4663440" y="3226601"/>
            <a:ext cx="3703320" cy="3286760"/>
          </a:xfrm>
        </p:spPr>
        <p:txBody>
          <a:bodyPr/>
          <a:lstStyle/>
          <a:p>
            <a:pPr>
              <a:buFont typeface="Wingdings" panose="05000000000000000000" pitchFamily="2" charset="2"/>
              <a:buChar char="§"/>
            </a:pPr>
            <a:r>
              <a:rPr lang="en-US" dirty="0"/>
              <a:t>Learning</a:t>
            </a:r>
          </a:p>
          <a:p>
            <a:pPr>
              <a:buFont typeface="Wingdings" panose="05000000000000000000" pitchFamily="2" charset="2"/>
              <a:buChar char="§"/>
            </a:pPr>
            <a:r>
              <a:rPr lang="en-US" dirty="0"/>
              <a:t>Mental health condition</a:t>
            </a:r>
          </a:p>
          <a:p>
            <a:pPr>
              <a:buFont typeface="Wingdings" panose="05000000000000000000" pitchFamily="2" charset="2"/>
              <a:buChar char="§"/>
            </a:pPr>
            <a:r>
              <a:rPr lang="en-US" dirty="0"/>
              <a:t>Health condition</a:t>
            </a:r>
          </a:p>
          <a:p>
            <a:endParaRPr lang="en-US" dirty="0"/>
          </a:p>
        </p:txBody>
      </p:sp>
      <p:sp>
        <p:nvSpPr>
          <p:cNvPr id="13" name="Rectangle 12"/>
          <p:cNvSpPr/>
          <p:nvPr/>
        </p:nvSpPr>
        <p:spPr>
          <a:xfrm>
            <a:off x="846464" y="1918264"/>
            <a:ext cx="7633952" cy="1107996"/>
          </a:xfrm>
          <a:prstGeom prst="rect">
            <a:avLst/>
          </a:prstGeom>
        </p:spPr>
        <p:txBody>
          <a:bodyPr wrap="square">
            <a:spAutoFit/>
          </a:bodyPr>
          <a:lstStyle/>
          <a:p>
            <a:r>
              <a:rPr lang="en-US" sz="2200" dirty="0">
                <a:solidFill>
                  <a:schemeClr val="tx1">
                    <a:lumMod val="75000"/>
                    <a:lumOff val="25000"/>
                  </a:schemeClr>
                </a:solidFill>
              </a:rPr>
              <a:t>Disabilities affect people’s daily functioning, work,  social relationships and participation in public life. </a:t>
            </a:r>
          </a:p>
          <a:p>
            <a:r>
              <a:rPr lang="en-US" sz="2200" dirty="0">
                <a:solidFill>
                  <a:schemeClr val="tx1">
                    <a:lumMod val="75000"/>
                    <a:lumOff val="25000"/>
                  </a:schemeClr>
                </a:solidFill>
              </a:rPr>
              <a:t>Disabilities can be</a:t>
            </a:r>
          </a:p>
        </p:txBody>
      </p:sp>
    </p:spTree>
    <p:extLst>
      <p:ext uri="{BB962C8B-B14F-4D97-AF65-F5344CB8AC3E}">
        <p14:creationId xmlns:p14="http://schemas.microsoft.com/office/powerpoint/2010/main" val="2748497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eaLnBrk="1" fontAlgn="auto" hangingPunct="1">
              <a:spcAft>
                <a:spcPts val="0"/>
              </a:spcAft>
              <a:defRPr/>
            </a:pPr>
            <a:r>
              <a:rPr lang="en-US" sz="3600" dirty="0"/>
              <a:t>Learning Disabilities</a:t>
            </a:r>
          </a:p>
        </p:txBody>
      </p:sp>
      <p:sp>
        <p:nvSpPr>
          <p:cNvPr id="4" name="Content Placeholder 3"/>
          <p:cNvSpPr>
            <a:spLocks noGrp="1"/>
          </p:cNvSpPr>
          <p:nvPr>
            <p:ph idx="1"/>
          </p:nvPr>
        </p:nvSpPr>
        <p:spPr/>
        <p:txBody>
          <a:bodyPr/>
          <a:lstStyle/>
          <a:p>
            <a:r>
              <a:rPr lang="en-US" sz="2400" dirty="0"/>
              <a:t>Youth with learning disabilities see, hear, and understand things differently. Common types of learning disabilities:</a:t>
            </a:r>
          </a:p>
          <a:p>
            <a:pPr>
              <a:buFontTx/>
              <a:buChar char="-"/>
            </a:pPr>
            <a:r>
              <a:rPr lang="en-US" sz="2400" dirty="0"/>
              <a:t>Dyslexia (reading)</a:t>
            </a:r>
          </a:p>
          <a:p>
            <a:pPr>
              <a:buFontTx/>
              <a:buChar char="-"/>
            </a:pPr>
            <a:r>
              <a:rPr lang="en-US" sz="2400" dirty="0"/>
              <a:t>Dyscalculia (math)</a:t>
            </a:r>
          </a:p>
          <a:p>
            <a:pPr>
              <a:buFontTx/>
              <a:buChar char="-"/>
            </a:pPr>
            <a:r>
              <a:rPr lang="en-US" sz="2400" dirty="0"/>
              <a:t>Dysgraphia (writing)</a:t>
            </a:r>
          </a:p>
          <a:p>
            <a:pPr>
              <a:buFontTx/>
              <a:buChar char="-"/>
            </a:pPr>
            <a:r>
              <a:rPr lang="en-US" sz="2400" dirty="0"/>
              <a:t>Dyspraxia (Fine motor skills) </a:t>
            </a:r>
          </a:p>
          <a:p>
            <a:pPr>
              <a:buFontTx/>
              <a:buChar char="-"/>
            </a:pPr>
            <a:r>
              <a:rPr lang="en-US" sz="2400" dirty="0"/>
              <a:t>Dysphasia (spoken language)</a:t>
            </a:r>
          </a:p>
          <a:p>
            <a:pPr marL="0" indent="0">
              <a:buNone/>
            </a:pPr>
            <a:endParaRPr lang="en-US" dirty="0"/>
          </a:p>
          <a:p>
            <a:pPr>
              <a:buFontTx/>
              <a:buChar char="-"/>
            </a:pPr>
            <a:endParaRPr lang="en-US" dirty="0"/>
          </a:p>
        </p:txBody>
      </p:sp>
    </p:spTree>
    <p:extLst>
      <p:ext uri="{BB962C8B-B14F-4D97-AF65-F5344CB8AC3E}">
        <p14:creationId xmlns:p14="http://schemas.microsoft.com/office/powerpoint/2010/main" val="2293489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Important Disability Legislation</a:t>
            </a:r>
          </a:p>
        </p:txBody>
      </p:sp>
      <p:sp>
        <p:nvSpPr>
          <p:cNvPr id="3" name="Content Placeholder 2"/>
          <p:cNvSpPr>
            <a:spLocks noGrp="1"/>
          </p:cNvSpPr>
          <p:nvPr>
            <p:ph idx="1"/>
          </p:nvPr>
        </p:nvSpPr>
        <p:spPr>
          <a:ln w="38100">
            <a:noFill/>
          </a:ln>
        </p:spPr>
        <p:txBody>
          <a:bodyPr>
            <a:normAutofit/>
          </a:bodyPr>
          <a:lstStyle/>
          <a:p>
            <a:pPr marL="0" indent="0">
              <a:buNone/>
            </a:pPr>
            <a:r>
              <a:rPr lang="en-US" sz="2400" dirty="0"/>
              <a:t>Individuals with Disabilities in Education Act (IDEA)</a:t>
            </a:r>
            <a:br>
              <a:rPr lang="en-US" sz="2400" dirty="0"/>
            </a:br>
            <a:r>
              <a:rPr lang="en-US" sz="2400" dirty="0"/>
              <a:t>Americans with Disabilities Act (ADA)</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981391095"/>
              </p:ext>
            </p:extLst>
          </p:nvPr>
        </p:nvGraphicFramePr>
        <p:xfrm>
          <a:off x="2026502" y="3078051"/>
          <a:ext cx="4618998" cy="248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3869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Accommodations</a:t>
            </a:r>
          </a:p>
        </p:txBody>
      </p:sp>
      <p:sp>
        <p:nvSpPr>
          <p:cNvPr id="3" name="Content Placeholder 2"/>
          <p:cNvSpPr>
            <a:spLocks noGrp="1"/>
          </p:cNvSpPr>
          <p:nvPr>
            <p:ph idx="1"/>
          </p:nvPr>
        </p:nvSpPr>
        <p:spPr>
          <a:ln w="38100">
            <a:noFill/>
          </a:ln>
        </p:spPr>
        <p:txBody>
          <a:bodyPr/>
          <a:lstStyle/>
          <a:p>
            <a:pPr marL="365760" lvl="1" indent="0">
              <a:buNone/>
            </a:pPr>
            <a:r>
              <a:rPr lang="en-US" sz="2000" dirty="0"/>
              <a:t>An accommodation is essentially any strategy that overcomes or lessens the effect of a specific barrier. A barrier is an obstacle that may exist in school, at the workplace, in the community, or in one’s own home. </a:t>
            </a:r>
          </a:p>
          <a:p>
            <a:pPr marL="365760" lvl="1" indent="0">
              <a:buNone/>
            </a:pPr>
            <a:endParaRPr lang="en-US" sz="2000" dirty="0"/>
          </a:p>
          <a:p>
            <a:pPr marL="365760" lvl="1" indent="0">
              <a:buNone/>
            </a:pPr>
            <a:r>
              <a:rPr lang="en-US" sz="2000" dirty="0"/>
              <a:t>Accommodations</a:t>
            </a:r>
          </a:p>
          <a:p>
            <a:pPr marL="708660" lvl="1" indent="-342900"/>
            <a:r>
              <a:rPr lang="en-US" sz="2000" dirty="0"/>
              <a:t>Changes to facilities</a:t>
            </a:r>
          </a:p>
          <a:p>
            <a:pPr marL="708660" lvl="1" indent="-342900"/>
            <a:r>
              <a:rPr lang="en-US" sz="2000" dirty="0"/>
              <a:t>Special services</a:t>
            </a:r>
          </a:p>
          <a:p>
            <a:pPr marL="708660" lvl="1" indent="-342900"/>
            <a:r>
              <a:rPr lang="en-US" sz="2000" dirty="0"/>
              <a:t>Creative thinking and problem solving</a:t>
            </a:r>
          </a:p>
        </p:txBody>
      </p:sp>
    </p:spTree>
    <p:extLst>
      <p:ext uri="{BB962C8B-B14F-4D97-AF65-F5344CB8AC3E}">
        <p14:creationId xmlns:p14="http://schemas.microsoft.com/office/powerpoint/2010/main" val="2138689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694"/>
            <a:ext cx="7543800" cy="1450757"/>
          </a:xfrm>
        </p:spPr>
        <p:txBody>
          <a:bodyPr>
            <a:normAutofit fontScale="90000"/>
          </a:bodyPr>
          <a:lstStyle/>
          <a:p>
            <a:pPr algn="ctr"/>
            <a:br>
              <a:rPr lang="en-US" dirty="0">
                <a:solidFill>
                  <a:schemeClr val="bg1"/>
                </a:solidFill>
              </a:rPr>
            </a:br>
            <a:r>
              <a:rPr lang="en-US" sz="4400" dirty="0"/>
              <a:t>Individuals with Disabilities in Education Act (IDEA)</a:t>
            </a:r>
            <a:r>
              <a:rPr lang="en-US" sz="4400" dirty="0">
                <a:solidFill>
                  <a:schemeClr val="bg1"/>
                </a:solidFill>
              </a:rPr>
              <a:t>(</a:t>
            </a:r>
            <a:r>
              <a:rPr lang="en-US" dirty="0">
                <a:solidFill>
                  <a:schemeClr val="bg1"/>
                </a:solidFill>
              </a:rPr>
              <a:t>IDEA) </a:t>
            </a:r>
          </a:p>
        </p:txBody>
      </p:sp>
      <p:sp>
        <p:nvSpPr>
          <p:cNvPr id="3" name="Content Placeholder 2"/>
          <p:cNvSpPr>
            <a:spLocks noGrp="1"/>
          </p:cNvSpPr>
          <p:nvPr>
            <p:ph idx="1"/>
          </p:nvPr>
        </p:nvSpPr>
        <p:spPr>
          <a:ln w="38100">
            <a:noFill/>
          </a:ln>
        </p:spPr>
        <p:txBody>
          <a:bodyPr>
            <a:normAutofit/>
          </a:bodyPr>
          <a:lstStyle/>
          <a:p>
            <a:pPr marL="0" indent="0">
              <a:buNone/>
            </a:pPr>
            <a:endParaRPr lang="en-US" sz="800" dirty="0"/>
          </a:p>
          <a:p>
            <a:pPr marL="0" indent="0">
              <a:buNone/>
            </a:pPr>
            <a:r>
              <a:rPr lang="en-US" sz="2800" dirty="0"/>
              <a:t>IDEA covers ages: Birth - 21</a:t>
            </a:r>
          </a:p>
          <a:p>
            <a:pPr marL="0" indent="0">
              <a:buNone/>
            </a:pPr>
            <a:r>
              <a:rPr lang="en-US" sz="2400" dirty="0"/>
              <a:t>Thirteen Categories:</a:t>
            </a:r>
          </a:p>
          <a:p>
            <a:pPr marL="0" indent="0">
              <a:buNone/>
            </a:pPr>
            <a:r>
              <a:rPr lang="en-US" sz="2400" dirty="0"/>
              <a:t>Autism, Deaf-blindness, Deafness, Emotional Disturbance, Hearing impairment, Mental retardation, Multiple disabilities, Orthopedic impairment, Other health impairment, Specific learning disability, Traumatic brain injury, Speech or language impairment, Visual impairment</a:t>
            </a:r>
          </a:p>
        </p:txBody>
      </p:sp>
      <p:sp>
        <p:nvSpPr>
          <p:cNvPr id="4" name="TextBox 3"/>
          <p:cNvSpPr txBox="1"/>
          <p:nvPr/>
        </p:nvSpPr>
        <p:spPr>
          <a:xfrm>
            <a:off x="5484340" y="37070"/>
            <a:ext cx="1905000" cy="584775"/>
          </a:xfrm>
          <a:prstGeom prst="rect">
            <a:avLst/>
          </a:prstGeom>
          <a:noFill/>
        </p:spPr>
        <p:txBody>
          <a:bodyPr wrap="square" rtlCol="0">
            <a:spAutoFit/>
          </a:bodyPr>
          <a:lstStyle/>
          <a:p>
            <a:pPr algn="ctr"/>
            <a:r>
              <a:rPr lang="en-US" sz="3200" dirty="0">
                <a:solidFill>
                  <a:schemeClr val="bg1"/>
                </a:solidFill>
                <a:latin typeface="Stencil" panose="040409050D0802020404" pitchFamily="82" charset="0"/>
              </a:rPr>
              <a:t>Unit 4</a:t>
            </a:r>
          </a:p>
        </p:txBody>
      </p:sp>
    </p:spTree>
    <p:extLst>
      <p:ext uri="{BB962C8B-B14F-4D97-AF65-F5344CB8AC3E}">
        <p14:creationId xmlns:p14="http://schemas.microsoft.com/office/powerpoint/2010/main" val="1102693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Impact on Education</a:t>
            </a:r>
          </a:p>
        </p:txBody>
      </p:sp>
      <p:sp>
        <p:nvSpPr>
          <p:cNvPr id="3" name="Content Placeholder 2"/>
          <p:cNvSpPr>
            <a:spLocks noGrp="1"/>
          </p:cNvSpPr>
          <p:nvPr>
            <p:ph idx="1"/>
          </p:nvPr>
        </p:nvSpPr>
        <p:spPr/>
        <p:txBody>
          <a:bodyPr>
            <a:normAutofit fontScale="92500" lnSpcReduction="20000"/>
          </a:bodyPr>
          <a:lstStyle/>
          <a:p>
            <a:pPr marL="0" indent="0">
              <a:buNone/>
            </a:pPr>
            <a:r>
              <a:rPr lang="en-US" sz="2200" dirty="0"/>
              <a:t>Free public education </a:t>
            </a:r>
          </a:p>
          <a:p>
            <a:r>
              <a:rPr lang="en-US" sz="2000" dirty="0"/>
              <a:t>Quality instruction</a:t>
            </a:r>
          </a:p>
          <a:p>
            <a:r>
              <a:rPr lang="en-US" sz="2000" dirty="0"/>
              <a:t>Testing to establish needs and services</a:t>
            </a:r>
          </a:p>
          <a:p>
            <a:r>
              <a:rPr lang="en-US" sz="2000" dirty="0"/>
              <a:t>Individual education plan (IEP)</a:t>
            </a:r>
          </a:p>
          <a:p>
            <a:r>
              <a:rPr lang="en-US" sz="2000" dirty="0"/>
              <a:t>Specialty support or accommodations </a:t>
            </a:r>
          </a:p>
          <a:p>
            <a:endParaRPr lang="en-US" sz="2000" dirty="0"/>
          </a:p>
          <a:p>
            <a:pPr marL="0" indent="0">
              <a:buNone/>
            </a:pPr>
            <a:r>
              <a:rPr lang="en-US" sz="2200" dirty="0"/>
              <a:t>Accommodations can include</a:t>
            </a:r>
          </a:p>
          <a:p>
            <a:r>
              <a:rPr lang="en-US" sz="2000" dirty="0"/>
              <a:t>Verbal instructions</a:t>
            </a:r>
          </a:p>
          <a:p>
            <a:r>
              <a:rPr lang="en-US" sz="2000" dirty="0"/>
              <a:t>Visuals</a:t>
            </a:r>
          </a:p>
          <a:p>
            <a:r>
              <a:rPr lang="en-US" sz="2000" dirty="0"/>
              <a:t>Additional test time</a:t>
            </a:r>
          </a:p>
          <a:p>
            <a:endParaRPr lang="en-US" dirty="0"/>
          </a:p>
          <a:p>
            <a:pPr marL="0" indent="0">
              <a:buNone/>
            </a:pPr>
            <a:endParaRPr lang="en-US" dirty="0"/>
          </a:p>
          <a:p>
            <a:pPr marL="0" indent="0">
              <a:buNone/>
            </a:pPr>
            <a:endParaRPr lang="en-US" dirty="0">
              <a:hlinkClick r:id="rId3"/>
            </a:endParaRPr>
          </a:p>
        </p:txBody>
      </p:sp>
      <p:pic>
        <p:nvPicPr>
          <p:cNvPr id="4" name="Content Placeholder 3" descr="Inline image 4"/>
          <p:cNvPicPr>
            <a:picLocks/>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6039853" y="2887579"/>
            <a:ext cx="2535655" cy="2783306"/>
          </a:xfrm>
          <a:prstGeom prst="rect">
            <a:avLst/>
          </a:prstGeom>
          <a:noFill/>
          <a:ln>
            <a:noFill/>
          </a:ln>
        </p:spPr>
      </p:pic>
    </p:spTree>
    <p:extLst>
      <p:ext uri="{BB962C8B-B14F-4D97-AF65-F5344CB8AC3E}">
        <p14:creationId xmlns:p14="http://schemas.microsoft.com/office/powerpoint/2010/main" val="32692386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Americans with Disabilities Act (ADA)</a:t>
            </a:r>
          </a:p>
        </p:txBody>
      </p:sp>
      <p:sp>
        <p:nvSpPr>
          <p:cNvPr id="3" name="Content Placeholder 2"/>
          <p:cNvSpPr>
            <a:spLocks noGrp="1"/>
          </p:cNvSpPr>
          <p:nvPr>
            <p:ph idx="1"/>
          </p:nvPr>
        </p:nvSpPr>
        <p:spPr>
          <a:ln w="38100">
            <a:noFill/>
          </a:ln>
        </p:spPr>
        <p:txBody>
          <a:bodyPr>
            <a:normAutofit/>
          </a:bodyPr>
          <a:lstStyle/>
          <a:p>
            <a:pPr marL="0" indent="0">
              <a:buNone/>
            </a:pPr>
            <a:r>
              <a:rPr lang="en-US" sz="2400" dirty="0"/>
              <a:t>A person qualifies as having a disability if they meet one of the following:</a:t>
            </a:r>
          </a:p>
          <a:p>
            <a:pPr lvl="1"/>
            <a:r>
              <a:rPr lang="en-US" sz="2400" dirty="0"/>
              <a:t>A physical or mental impairment that substantially limits one or more major life activities </a:t>
            </a:r>
          </a:p>
          <a:p>
            <a:pPr lvl="1"/>
            <a:r>
              <a:rPr lang="en-US" sz="2400" dirty="0"/>
              <a:t>A record of such impairment</a:t>
            </a:r>
          </a:p>
          <a:p>
            <a:pPr lvl="1"/>
            <a:r>
              <a:rPr lang="en-US" sz="2400" dirty="0"/>
              <a:t>A perception by others as having an impairment</a:t>
            </a:r>
          </a:p>
          <a:p>
            <a:pPr lvl="1"/>
            <a:endParaRPr lang="en-US" sz="2400" dirty="0"/>
          </a:p>
          <a:p>
            <a:pPr marL="502920" lvl="1" indent="0">
              <a:buNone/>
            </a:pPr>
            <a:endParaRPr lang="en-US" sz="2400" dirty="0"/>
          </a:p>
        </p:txBody>
      </p:sp>
    </p:spTree>
    <p:extLst>
      <p:ext uri="{BB962C8B-B14F-4D97-AF65-F5344CB8AC3E}">
        <p14:creationId xmlns:p14="http://schemas.microsoft.com/office/powerpoint/2010/main" val="3260732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5571"/>
            <a:ext cx="7543800" cy="1450757"/>
          </a:xfrm>
        </p:spPr>
        <p:txBody>
          <a:bodyPr/>
          <a:lstStyle/>
          <a:p>
            <a:r>
              <a:rPr lang="en-US" dirty="0"/>
              <a:t>Accommodations</a:t>
            </a:r>
          </a:p>
        </p:txBody>
      </p:sp>
      <p:sp>
        <p:nvSpPr>
          <p:cNvPr id="3" name="Content Placeholder 2"/>
          <p:cNvSpPr>
            <a:spLocks noGrp="1"/>
          </p:cNvSpPr>
          <p:nvPr>
            <p:ph idx="1"/>
          </p:nvPr>
        </p:nvSpPr>
        <p:spPr/>
        <p:txBody>
          <a:bodyPr>
            <a:normAutofit/>
          </a:bodyPr>
          <a:lstStyle/>
          <a:p>
            <a:pPr marL="0" indent="0">
              <a:buNone/>
            </a:pPr>
            <a:r>
              <a:rPr lang="en-US" sz="2400" dirty="0"/>
              <a:t>Accommodations are provided only when a person discloses his or her disability and requests accommodations.</a:t>
            </a:r>
          </a:p>
          <a:p>
            <a:pPr marL="0" indent="0">
              <a:buNone/>
            </a:pPr>
            <a:r>
              <a:rPr lang="en-US" sz="2400" dirty="0">
                <a:solidFill>
                  <a:schemeClr val="accent6">
                    <a:lumMod val="50000"/>
                  </a:schemeClr>
                </a:solidFill>
              </a:rPr>
              <a:t>Disclosure is not mandatory, but needed when asking for accommodations.</a:t>
            </a:r>
            <a:endParaRPr lang="en-US" sz="2400" dirty="0"/>
          </a:p>
          <a:p>
            <a:pPr marL="0" indent="0">
              <a:buNone/>
            </a:pPr>
            <a:r>
              <a:rPr lang="en-US" sz="2400" dirty="0">
                <a:solidFill>
                  <a:schemeClr val="accent6">
                    <a:lumMod val="50000"/>
                  </a:schemeClr>
                </a:solidFill>
              </a:rPr>
              <a:t>Decision to disclose belongs </a:t>
            </a:r>
            <a:r>
              <a:rPr lang="en-US" sz="2400" b="1" i="1" dirty="0">
                <a:solidFill>
                  <a:schemeClr val="accent6">
                    <a:lumMod val="50000"/>
                  </a:schemeClr>
                </a:solidFill>
              </a:rPr>
              <a:t>solely</a:t>
            </a:r>
            <a:r>
              <a:rPr lang="en-US" sz="2400" dirty="0">
                <a:solidFill>
                  <a:schemeClr val="accent6">
                    <a:lumMod val="50000"/>
                  </a:schemeClr>
                </a:solidFill>
              </a:rPr>
              <a:t> to the person with a disability</a:t>
            </a:r>
          </a:p>
          <a:p>
            <a:pPr marL="0" indent="0">
              <a:buNone/>
            </a:pPr>
            <a:r>
              <a:rPr lang="en-US" sz="2400" i="1" dirty="0"/>
              <a:t>They are not considered reasonable if they represent “undue burden” or fundamentally alter the program.</a:t>
            </a:r>
          </a:p>
          <a:p>
            <a:pPr marL="0" indent="0">
              <a:buNone/>
            </a:pP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78745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588294" y="1227535"/>
            <a:ext cx="184731" cy="300082"/>
          </a:xfrm>
          <a:prstGeom prst="rect">
            <a:avLst/>
          </a:prstGeom>
          <a:noFill/>
          <a:ln w="9525">
            <a:noFill/>
            <a:miter lim="800000"/>
            <a:headEnd/>
            <a:tailEnd/>
          </a:ln>
        </p:spPr>
        <p:txBody>
          <a:bodyPr wrap="none">
            <a:spAutoFit/>
          </a:bodyPr>
          <a:lstStyle/>
          <a:p>
            <a:endParaRPr lang="en-US" sz="1350"/>
          </a:p>
        </p:txBody>
      </p:sp>
      <p:sp>
        <p:nvSpPr>
          <p:cNvPr id="6147" name="Text Box 5"/>
          <p:cNvSpPr txBox="1">
            <a:spLocks noChangeArrowheads="1"/>
          </p:cNvSpPr>
          <p:nvPr/>
        </p:nvSpPr>
        <p:spPr bwMode="auto">
          <a:xfrm>
            <a:off x="1589485" y="1457325"/>
            <a:ext cx="184731" cy="230832"/>
          </a:xfrm>
          <a:prstGeom prst="rect">
            <a:avLst/>
          </a:prstGeom>
          <a:noFill/>
          <a:ln w="12699">
            <a:noFill/>
            <a:miter lim="800000"/>
            <a:headEnd type="none" w="sm" len="sm"/>
            <a:tailEnd type="none" w="sm" len="sm"/>
          </a:ln>
        </p:spPr>
        <p:txBody>
          <a:bodyPr wrap="none">
            <a:spAutoFit/>
          </a:bodyPr>
          <a:lstStyle/>
          <a:p>
            <a:pPr eaLnBrk="0" hangingPunct="0"/>
            <a:endParaRPr lang="en-US" sz="900" b="1">
              <a:solidFill>
                <a:schemeClr val="accent1"/>
              </a:solidFill>
              <a:latin typeface="Comic Sans MS" pitchFamily="66" charset="0"/>
            </a:endParaRPr>
          </a:p>
        </p:txBody>
      </p:sp>
      <p:sp>
        <p:nvSpPr>
          <p:cNvPr id="6148" name="Rectangle 6"/>
          <p:cNvSpPr>
            <a:spLocks noChangeArrowheads="1"/>
          </p:cNvSpPr>
          <p:nvPr/>
        </p:nvSpPr>
        <p:spPr bwMode="auto">
          <a:xfrm>
            <a:off x="2415779" y="647701"/>
            <a:ext cx="4118114" cy="392898"/>
          </a:xfrm>
          <a:prstGeom prst="rect">
            <a:avLst/>
          </a:prstGeom>
          <a:noFill/>
          <a:ln w="9525">
            <a:noFill/>
            <a:miter lim="800000"/>
            <a:headEnd/>
            <a:tailEnd/>
          </a:ln>
        </p:spPr>
        <p:txBody>
          <a:bodyPr wrap="none" lIns="69056" tIns="34529" rIns="69056" bIns="34529">
            <a:spAutoFit/>
          </a:bodyPr>
          <a:lstStyle/>
          <a:p>
            <a:pPr eaLnBrk="0" hangingPunct="0"/>
            <a:r>
              <a:rPr lang="en-US" sz="2100" b="1" dirty="0">
                <a:latin typeface="Comic Sans MS" pitchFamily="66" charset="0"/>
              </a:rPr>
              <a:t>   COMMUNITY NEEDS MAP</a:t>
            </a:r>
          </a:p>
        </p:txBody>
      </p:sp>
      <p:sp>
        <p:nvSpPr>
          <p:cNvPr id="6149" name="Rectangle 7"/>
          <p:cNvSpPr>
            <a:spLocks noChangeArrowheads="1"/>
          </p:cNvSpPr>
          <p:nvPr/>
        </p:nvSpPr>
        <p:spPr bwMode="auto">
          <a:xfrm>
            <a:off x="1276350" y="1219200"/>
            <a:ext cx="6591300" cy="4648200"/>
          </a:xfrm>
          <a:prstGeom prst="rect">
            <a:avLst/>
          </a:prstGeom>
          <a:noFill/>
          <a:ln w="50799">
            <a:solidFill>
              <a:schemeClr val="tx1"/>
            </a:solidFill>
            <a:miter lim="800000"/>
            <a:headEnd/>
            <a:tailEnd/>
          </a:ln>
        </p:spPr>
        <p:txBody>
          <a:bodyPr wrap="none" anchor="ctr"/>
          <a:lstStyle/>
          <a:p>
            <a:endParaRPr lang="en-US" sz="1350"/>
          </a:p>
        </p:txBody>
      </p:sp>
      <p:sp>
        <p:nvSpPr>
          <p:cNvPr id="6150" name="Rectangle 8"/>
          <p:cNvSpPr>
            <a:spLocks noChangeArrowheads="1"/>
          </p:cNvSpPr>
          <p:nvPr/>
        </p:nvSpPr>
        <p:spPr bwMode="auto">
          <a:xfrm>
            <a:off x="2305050" y="2133600"/>
            <a:ext cx="4419600" cy="2590800"/>
          </a:xfrm>
          <a:prstGeom prst="rect">
            <a:avLst/>
          </a:prstGeom>
          <a:noFill/>
          <a:ln w="50799">
            <a:solidFill>
              <a:schemeClr val="tx1"/>
            </a:solidFill>
            <a:miter lim="800000"/>
            <a:headEnd/>
            <a:tailEnd/>
          </a:ln>
        </p:spPr>
        <p:txBody>
          <a:bodyPr wrap="none" anchor="ctr"/>
          <a:lstStyle/>
          <a:p>
            <a:endParaRPr lang="en-US" sz="1350"/>
          </a:p>
        </p:txBody>
      </p:sp>
      <p:sp>
        <p:nvSpPr>
          <p:cNvPr id="6151" name="Rectangle 9"/>
          <p:cNvSpPr>
            <a:spLocks noChangeArrowheads="1"/>
          </p:cNvSpPr>
          <p:nvPr/>
        </p:nvSpPr>
        <p:spPr bwMode="auto">
          <a:xfrm>
            <a:off x="3219450" y="2933700"/>
            <a:ext cx="2590800" cy="876300"/>
          </a:xfrm>
          <a:prstGeom prst="rect">
            <a:avLst/>
          </a:prstGeom>
          <a:noFill/>
          <a:ln w="50799">
            <a:solidFill>
              <a:schemeClr val="tx1"/>
            </a:solidFill>
            <a:miter lim="800000"/>
            <a:headEnd/>
            <a:tailEnd/>
          </a:ln>
        </p:spPr>
        <p:txBody>
          <a:bodyPr wrap="none" anchor="ctr"/>
          <a:lstStyle/>
          <a:p>
            <a:endParaRPr lang="en-US" sz="1350"/>
          </a:p>
        </p:txBody>
      </p:sp>
      <p:sp>
        <p:nvSpPr>
          <p:cNvPr id="6152" name="Rectangle 10"/>
          <p:cNvSpPr>
            <a:spLocks noChangeArrowheads="1"/>
          </p:cNvSpPr>
          <p:nvPr/>
        </p:nvSpPr>
        <p:spPr bwMode="auto">
          <a:xfrm>
            <a:off x="1589486" y="1473994"/>
            <a:ext cx="2811065" cy="346731"/>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           Unemployment</a:t>
            </a:r>
          </a:p>
        </p:txBody>
      </p:sp>
      <p:sp>
        <p:nvSpPr>
          <p:cNvPr id="6153" name="Rectangle 11"/>
          <p:cNvSpPr>
            <a:spLocks noChangeArrowheads="1"/>
          </p:cNvSpPr>
          <p:nvPr/>
        </p:nvSpPr>
        <p:spPr bwMode="auto">
          <a:xfrm>
            <a:off x="5304236" y="1314451"/>
            <a:ext cx="1502569" cy="623730"/>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Dilapidated</a:t>
            </a:r>
          </a:p>
          <a:p>
            <a:pPr eaLnBrk="0" hangingPunct="0"/>
            <a:r>
              <a:rPr lang="en-US" b="1">
                <a:latin typeface="Comic Sans MS" pitchFamily="66" charset="0"/>
              </a:rPr>
              <a:t>   Housing</a:t>
            </a:r>
          </a:p>
        </p:txBody>
      </p:sp>
      <p:sp>
        <p:nvSpPr>
          <p:cNvPr id="6154" name="Rectangle 12"/>
          <p:cNvSpPr>
            <a:spLocks noChangeArrowheads="1"/>
          </p:cNvSpPr>
          <p:nvPr/>
        </p:nvSpPr>
        <p:spPr bwMode="auto">
          <a:xfrm>
            <a:off x="4572000" y="5131594"/>
            <a:ext cx="2919413" cy="346731"/>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Suicide &amp; Depression</a:t>
            </a:r>
          </a:p>
        </p:txBody>
      </p:sp>
      <p:sp>
        <p:nvSpPr>
          <p:cNvPr id="6155" name="Rectangle 13"/>
          <p:cNvSpPr>
            <a:spLocks noChangeArrowheads="1"/>
          </p:cNvSpPr>
          <p:nvPr/>
        </p:nvSpPr>
        <p:spPr bwMode="auto">
          <a:xfrm>
            <a:off x="2343150" y="5131594"/>
            <a:ext cx="1885950" cy="346731"/>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Homelessness</a:t>
            </a:r>
          </a:p>
        </p:txBody>
      </p:sp>
      <p:sp>
        <p:nvSpPr>
          <p:cNvPr id="6156" name="Rectangle 14"/>
          <p:cNvSpPr>
            <a:spLocks noChangeArrowheads="1"/>
          </p:cNvSpPr>
          <p:nvPr/>
        </p:nvSpPr>
        <p:spPr bwMode="auto">
          <a:xfrm>
            <a:off x="2275285" y="2228851"/>
            <a:ext cx="1900238" cy="623730"/>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  Single Parent </a:t>
            </a:r>
          </a:p>
          <a:p>
            <a:pPr eaLnBrk="0" hangingPunct="0"/>
            <a:r>
              <a:rPr lang="en-US" b="1">
                <a:latin typeface="Comic Sans MS" pitchFamily="66" charset="0"/>
              </a:rPr>
              <a:t>    Families</a:t>
            </a:r>
          </a:p>
        </p:txBody>
      </p:sp>
      <p:sp>
        <p:nvSpPr>
          <p:cNvPr id="6157" name="Rectangle 15"/>
          <p:cNvSpPr>
            <a:spLocks noChangeArrowheads="1"/>
          </p:cNvSpPr>
          <p:nvPr/>
        </p:nvSpPr>
        <p:spPr bwMode="auto">
          <a:xfrm>
            <a:off x="3246835" y="4102894"/>
            <a:ext cx="2611291"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 Juvenile Delinquency </a:t>
            </a:r>
          </a:p>
        </p:txBody>
      </p:sp>
      <p:sp>
        <p:nvSpPr>
          <p:cNvPr id="6158" name="Rectangle 16"/>
          <p:cNvSpPr>
            <a:spLocks noChangeArrowheads="1"/>
          </p:cNvSpPr>
          <p:nvPr/>
        </p:nvSpPr>
        <p:spPr bwMode="auto">
          <a:xfrm>
            <a:off x="4675585" y="2274094"/>
            <a:ext cx="1880322"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Teen Pregnancy</a:t>
            </a:r>
          </a:p>
        </p:txBody>
      </p:sp>
      <p:sp>
        <p:nvSpPr>
          <p:cNvPr id="6159" name="Rectangle 17"/>
          <p:cNvSpPr>
            <a:spLocks noChangeArrowheads="1"/>
          </p:cNvSpPr>
          <p:nvPr/>
        </p:nvSpPr>
        <p:spPr bwMode="auto">
          <a:xfrm>
            <a:off x="6732985" y="2159795"/>
            <a:ext cx="1179810" cy="623730"/>
          </a:xfrm>
          <a:prstGeom prst="rect">
            <a:avLst/>
          </a:prstGeom>
          <a:noFill/>
          <a:ln w="9525">
            <a:noFill/>
            <a:miter lim="800000"/>
            <a:headEnd/>
            <a:tailEnd/>
          </a:ln>
        </p:spPr>
        <p:txBody>
          <a:bodyPr wrap="none" lIns="69056" tIns="34529" rIns="69056" bIns="34529">
            <a:spAutoFit/>
          </a:bodyPr>
          <a:lstStyle/>
          <a:p>
            <a:pPr eaLnBrk="0" hangingPunct="0"/>
            <a:endParaRPr lang="en-US" b="1">
              <a:latin typeface="Comic Sans MS" pitchFamily="66" charset="0"/>
            </a:endParaRPr>
          </a:p>
          <a:p>
            <a:pPr eaLnBrk="0" hangingPunct="0"/>
            <a:r>
              <a:rPr lang="en-US" b="1">
                <a:latin typeface="Comic Sans MS" pitchFamily="66" charset="0"/>
              </a:rPr>
              <a:t>Illiteracy</a:t>
            </a:r>
          </a:p>
        </p:txBody>
      </p:sp>
      <p:sp>
        <p:nvSpPr>
          <p:cNvPr id="6160" name="Rectangle 18"/>
          <p:cNvSpPr>
            <a:spLocks noChangeArrowheads="1"/>
          </p:cNvSpPr>
          <p:nvPr/>
        </p:nvSpPr>
        <p:spPr bwMode="auto">
          <a:xfrm>
            <a:off x="6732986" y="3143251"/>
            <a:ext cx="1169194" cy="900729"/>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Alcohol &amp;</a:t>
            </a:r>
          </a:p>
          <a:p>
            <a:pPr eaLnBrk="0" hangingPunct="0"/>
            <a:r>
              <a:rPr lang="en-US" b="1">
                <a:latin typeface="Comic Sans MS" pitchFamily="66" charset="0"/>
              </a:rPr>
              <a:t>Drug</a:t>
            </a:r>
          </a:p>
          <a:p>
            <a:pPr eaLnBrk="0" hangingPunct="0"/>
            <a:r>
              <a:rPr lang="en-US" b="1">
                <a:latin typeface="Comic Sans MS" pitchFamily="66" charset="0"/>
              </a:rPr>
              <a:t>Abuse</a:t>
            </a:r>
          </a:p>
        </p:txBody>
      </p:sp>
      <p:sp>
        <p:nvSpPr>
          <p:cNvPr id="6161" name="Rectangle 19"/>
          <p:cNvSpPr>
            <a:spLocks noChangeArrowheads="1"/>
          </p:cNvSpPr>
          <p:nvPr/>
        </p:nvSpPr>
        <p:spPr bwMode="auto">
          <a:xfrm>
            <a:off x="1303735" y="2159794"/>
            <a:ext cx="779059"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Gangs</a:t>
            </a:r>
          </a:p>
        </p:txBody>
      </p:sp>
      <p:sp>
        <p:nvSpPr>
          <p:cNvPr id="6162" name="Rectangle 20"/>
          <p:cNvSpPr>
            <a:spLocks noChangeArrowheads="1"/>
          </p:cNvSpPr>
          <p:nvPr/>
        </p:nvSpPr>
        <p:spPr bwMode="auto">
          <a:xfrm>
            <a:off x="1200150" y="3359945"/>
            <a:ext cx="1215629" cy="623730"/>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Domestic</a:t>
            </a:r>
          </a:p>
          <a:p>
            <a:pPr eaLnBrk="0" hangingPunct="0"/>
            <a:r>
              <a:rPr lang="en-US" b="1">
                <a:latin typeface="Comic Sans MS" pitchFamily="66" charset="0"/>
              </a:rPr>
              <a:t>  Abuse</a:t>
            </a:r>
          </a:p>
        </p:txBody>
      </p:sp>
      <p:sp>
        <p:nvSpPr>
          <p:cNvPr id="6163" name="Rectangle 21"/>
          <p:cNvSpPr>
            <a:spLocks noChangeArrowheads="1"/>
          </p:cNvSpPr>
          <p:nvPr/>
        </p:nvSpPr>
        <p:spPr bwMode="auto">
          <a:xfrm>
            <a:off x="3189685" y="3017045"/>
            <a:ext cx="806310" cy="623730"/>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Child</a:t>
            </a:r>
          </a:p>
          <a:p>
            <a:pPr eaLnBrk="0" hangingPunct="0"/>
            <a:r>
              <a:rPr lang="en-US" b="1">
                <a:latin typeface="Comic Sans MS" pitchFamily="66" charset="0"/>
              </a:rPr>
              <a:t>Abuse</a:t>
            </a:r>
          </a:p>
        </p:txBody>
      </p:sp>
      <p:sp>
        <p:nvSpPr>
          <p:cNvPr id="6164" name="Rectangle 22"/>
          <p:cNvSpPr>
            <a:spLocks noChangeArrowheads="1"/>
          </p:cNvSpPr>
          <p:nvPr/>
        </p:nvSpPr>
        <p:spPr bwMode="auto">
          <a:xfrm>
            <a:off x="3932636" y="3188494"/>
            <a:ext cx="766235"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Crime</a:t>
            </a:r>
          </a:p>
        </p:txBody>
      </p:sp>
      <p:sp>
        <p:nvSpPr>
          <p:cNvPr id="6165" name="Rectangle 23"/>
          <p:cNvSpPr>
            <a:spLocks noChangeArrowheads="1"/>
          </p:cNvSpPr>
          <p:nvPr/>
        </p:nvSpPr>
        <p:spPr bwMode="auto">
          <a:xfrm>
            <a:off x="4629150" y="2959895"/>
            <a:ext cx="1325166" cy="623730"/>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Mental</a:t>
            </a:r>
          </a:p>
          <a:p>
            <a:pPr eaLnBrk="0" hangingPunct="0"/>
            <a:r>
              <a:rPr lang="en-US" b="1">
                <a:latin typeface="Comic Sans MS" pitchFamily="66" charset="0"/>
              </a:rPr>
              <a:t>Disability</a:t>
            </a:r>
          </a:p>
        </p:txBody>
      </p:sp>
      <p:sp>
        <p:nvSpPr>
          <p:cNvPr id="6166" name="Line 24"/>
          <p:cNvSpPr>
            <a:spLocks noChangeShapeType="1"/>
          </p:cNvSpPr>
          <p:nvPr/>
        </p:nvSpPr>
        <p:spPr bwMode="auto">
          <a:xfrm>
            <a:off x="1257300" y="1714500"/>
            <a:ext cx="1028700" cy="4000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67" name="Line 25"/>
          <p:cNvSpPr>
            <a:spLocks noChangeShapeType="1"/>
          </p:cNvSpPr>
          <p:nvPr/>
        </p:nvSpPr>
        <p:spPr bwMode="auto">
          <a:xfrm>
            <a:off x="4457700" y="1200150"/>
            <a:ext cx="0" cy="9144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68" name="Line 26"/>
          <p:cNvSpPr>
            <a:spLocks noChangeShapeType="1"/>
          </p:cNvSpPr>
          <p:nvPr/>
        </p:nvSpPr>
        <p:spPr bwMode="auto">
          <a:xfrm flipH="1">
            <a:off x="6743700" y="1714500"/>
            <a:ext cx="1143000" cy="4000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69" name="Line 27"/>
          <p:cNvSpPr>
            <a:spLocks noChangeShapeType="1"/>
          </p:cNvSpPr>
          <p:nvPr/>
        </p:nvSpPr>
        <p:spPr bwMode="auto">
          <a:xfrm>
            <a:off x="6743700" y="2971800"/>
            <a:ext cx="1143000" cy="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0" name="Line 28"/>
          <p:cNvSpPr>
            <a:spLocks noChangeShapeType="1"/>
          </p:cNvSpPr>
          <p:nvPr/>
        </p:nvSpPr>
        <p:spPr bwMode="auto">
          <a:xfrm flipH="1">
            <a:off x="1257300" y="4743450"/>
            <a:ext cx="1028700" cy="11430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1" name="Line 29"/>
          <p:cNvSpPr>
            <a:spLocks noChangeShapeType="1"/>
          </p:cNvSpPr>
          <p:nvPr/>
        </p:nvSpPr>
        <p:spPr bwMode="auto">
          <a:xfrm>
            <a:off x="6743700" y="4743450"/>
            <a:ext cx="1143000" cy="11430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2" name="Line 30"/>
          <p:cNvSpPr>
            <a:spLocks noChangeShapeType="1"/>
          </p:cNvSpPr>
          <p:nvPr/>
        </p:nvSpPr>
        <p:spPr bwMode="auto">
          <a:xfrm>
            <a:off x="3943350" y="2914650"/>
            <a:ext cx="0" cy="9144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3" name="Line 31"/>
          <p:cNvSpPr>
            <a:spLocks noChangeShapeType="1"/>
          </p:cNvSpPr>
          <p:nvPr/>
        </p:nvSpPr>
        <p:spPr bwMode="auto">
          <a:xfrm>
            <a:off x="4629150" y="2971800"/>
            <a:ext cx="0" cy="8572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4" name="Line 32"/>
          <p:cNvSpPr>
            <a:spLocks noChangeShapeType="1"/>
          </p:cNvSpPr>
          <p:nvPr/>
        </p:nvSpPr>
        <p:spPr bwMode="auto">
          <a:xfrm flipH="1">
            <a:off x="2286000" y="3600450"/>
            <a:ext cx="914400" cy="6858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5" name="Line 33"/>
          <p:cNvSpPr>
            <a:spLocks noChangeShapeType="1"/>
          </p:cNvSpPr>
          <p:nvPr/>
        </p:nvSpPr>
        <p:spPr bwMode="auto">
          <a:xfrm>
            <a:off x="5829300" y="3657600"/>
            <a:ext cx="914400" cy="5715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6" name="Line 34"/>
          <p:cNvSpPr>
            <a:spLocks noChangeShapeType="1"/>
          </p:cNvSpPr>
          <p:nvPr/>
        </p:nvSpPr>
        <p:spPr bwMode="auto">
          <a:xfrm>
            <a:off x="4457700" y="2114550"/>
            <a:ext cx="0" cy="8001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7" name="Line 35"/>
          <p:cNvSpPr>
            <a:spLocks noChangeShapeType="1"/>
          </p:cNvSpPr>
          <p:nvPr/>
        </p:nvSpPr>
        <p:spPr bwMode="auto">
          <a:xfrm>
            <a:off x="1257300" y="2914650"/>
            <a:ext cx="1028700" cy="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8" name="Line 36"/>
          <p:cNvSpPr>
            <a:spLocks noChangeShapeType="1"/>
          </p:cNvSpPr>
          <p:nvPr/>
        </p:nvSpPr>
        <p:spPr bwMode="auto">
          <a:xfrm>
            <a:off x="4514850" y="4743450"/>
            <a:ext cx="0" cy="11430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6179" name="Text Box 37"/>
          <p:cNvSpPr txBox="1">
            <a:spLocks noChangeArrowheads="1"/>
          </p:cNvSpPr>
          <p:nvPr/>
        </p:nvSpPr>
        <p:spPr bwMode="auto">
          <a:xfrm>
            <a:off x="6732986" y="4492229"/>
            <a:ext cx="1019831" cy="369332"/>
          </a:xfrm>
          <a:prstGeom prst="rect">
            <a:avLst/>
          </a:prstGeom>
          <a:noFill/>
          <a:ln w="12699">
            <a:noFill/>
            <a:miter lim="800000"/>
            <a:headEnd type="none" w="sm" len="sm"/>
            <a:tailEnd type="none" w="sm" len="sm"/>
          </a:ln>
        </p:spPr>
        <p:txBody>
          <a:bodyPr wrap="none">
            <a:spAutoFit/>
          </a:bodyPr>
          <a:lstStyle/>
          <a:p>
            <a:pPr eaLnBrk="0" hangingPunct="0"/>
            <a:r>
              <a:rPr lang="en-US" b="1">
                <a:latin typeface="Comic Sans MS" pitchFamily="66" charset="0"/>
              </a:rPr>
              <a:t>Poverty</a:t>
            </a:r>
          </a:p>
        </p:txBody>
      </p:sp>
      <p:sp>
        <p:nvSpPr>
          <p:cNvPr id="6180" name="Line 38"/>
          <p:cNvSpPr>
            <a:spLocks noChangeShapeType="1"/>
          </p:cNvSpPr>
          <p:nvPr/>
        </p:nvSpPr>
        <p:spPr bwMode="auto">
          <a:xfrm>
            <a:off x="6743700" y="4343400"/>
            <a:ext cx="1085850" cy="0"/>
          </a:xfrm>
          <a:prstGeom prst="line">
            <a:avLst/>
          </a:prstGeom>
          <a:noFill/>
          <a:ln w="38100">
            <a:solidFill>
              <a:schemeClr val="tx1"/>
            </a:solidFill>
            <a:round/>
            <a:headEnd type="none" w="sm" len="sm"/>
            <a:tailEnd type="none" w="sm" len="sm"/>
          </a:ln>
        </p:spPr>
        <p:txBody>
          <a:bodyPr/>
          <a:lstStyle/>
          <a:p>
            <a:endParaRPr lang="en-US" sz="1350"/>
          </a:p>
        </p:txBody>
      </p:sp>
      <p:sp>
        <p:nvSpPr>
          <p:cNvPr id="6181" name="Text Box 39"/>
          <p:cNvSpPr txBox="1">
            <a:spLocks noChangeArrowheads="1"/>
          </p:cNvSpPr>
          <p:nvPr/>
        </p:nvSpPr>
        <p:spPr bwMode="auto">
          <a:xfrm>
            <a:off x="1072753" y="942975"/>
            <a:ext cx="184731" cy="230832"/>
          </a:xfrm>
          <a:prstGeom prst="rect">
            <a:avLst/>
          </a:prstGeom>
          <a:noFill/>
          <a:ln w="12699">
            <a:noFill/>
            <a:miter lim="800000"/>
            <a:headEnd type="none" w="sm" len="sm"/>
            <a:tailEnd type="none" w="sm" len="sm"/>
          </a:ln>
        </p:spPr>
        <p:txBody>
          <a:bodyPr wrap="none">
            <a:spAutoFit/>
          </a:bodyPr>
          <a:lstStyle/>
          <a:p>
            <a:pPr eaLnBrk="0" hangingPunct="0"/>
            <a:endParaRPr lang="en-US" sz="900" b="1">
              <a:solidFill>
                <a:schemeClr val="accent1"/>
              </a:solidFill>
              <a:latin typeface="Comic Sans MS" pitchFamily="66" charset="0"/>
            </a:endParaRPr>
          </a:p>
        </p:txBody>
      </p:sp>
    </p:spTree>
    <p:extLst>
      <p:ext uri="{BB962C8B-B14F-4D97-AF65-F5344CB8AC3E}">
        <p14:creationId xmlns:p14="http://schemas.microsoft.com/office/powerpoint/2010/main" val="1988414281"/>
      </p:ext>
    </p:extLst>
  </p:cSld>
  <p:clrMapOvr>
    <a:masterClrMapping/>
  </p:clrMapOvr>
  <p:transition advTm="9222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361892075"/>
              </p:ext>
            </p:extLst>
          </p:nvPr>
        </p:nvGraphicFramePr>
        <p:xfrm>
          <a:off x="872833" y="762000"/>
          <a:ext cx="7290092" cy="4866005"/>
        </p:xfrm>
        <a:graphic>
          <a:graphicData uri="http://schemas.openxmlformats.org/drawingml/2006/table">
            <a:tbl>
              <a:tblPr firstRow="1" bandRow="1">
                <a:tableStyleId>{5C22544A-7EE6-4342-B048-85BDC9FD1C3A}</a:tableStyleId>
              </a:tblPr>
              <a:tblGrid>
                <a:gridCol w="3645046">
                  <a:extLst>
                    <a:ext uri="{9D8B030D-6E8A-4147-A177-3AD203B41FA5}">
                      <a16:colId xmlns:a16="http://schemas.microsoft.com/office/drawing/2014/main" val="20000"/>
                    </a:ext>
                  </a:extLst>
                </a:gridCol>
                <a:gridCol w="3645046">
                  <a:extLst>
                    <a:ext uri="{9D8B030D-6E8A-4147-A177-3AD203B41FA5}">
                      <a16:colId xmlns:a16="http://schemas.microsoft.com/office/drawing/2014/main" val="20001"/>
                    </a:ext>
                  </a:extLst>
                </a:gridCol>
              </a:tblGrid>
              <a:tr h="750234">
                <a:tc>
                  <a:txBody>
                    <a:bodyPr/>
                    <a:lstStyle/>
                    <a:p>
                      <a:r>
                        <a:rPr lang="en-US" sz="1400" dirty="0"/>
                        <a:t>                         </a:t>
                      </a:r>
                      <a:r>
                        <a:rPr lang="en-US" sz="1800" dirty="0"/>
                        <a:t>NEEDS</a:t>
                      </a:r>
                    </a:p>
                  </a:txBody>
                  <a:tcPr marL="68580" marR="68580" marT="34290" marB="34290"/>
                </a:tc>
                <a:tc>
                  <a:txBody>
                    <a:bodyPr/>
                    <a:lstStyle/>
                    <a:p>
                      <a:r>
                        <a:rPr lang="en-US" sz="1400" dirty="0"/>
                        <a:t>                 </a:t>
                      </a:r>
                      <a:r>
                        <a:rPr lang="en-US" sz="1800" dirty="0"/>
                        <a:t>ASSETS</a:t>
                      </a:r>
                    </a:p>
                    <a:p>
                      <a:endParaRPr lang="en-US" sz="1800" dirty="0"/>
                    </a:p>
                  </a:txBody>
                  <a:tcPr marL="68580" marR="68580" marT="34290" marB="34290"/>
                </a:tc>
                <a:extLst>
                  <a:ext uri="{0D108BD9-81ED-4DB2-BD59-A6C34878D82A}">
                    <a16:rowId xmlns:a16="http://schemas.microsoft.com/office/drawing/2014/main" val="10000"/>
                  </a:ext>
                </a:extLst>
              </a:tr>
              <a:tr h="929854">
                <a:tc>
                  <a:txBody>
                    <a:bodyPr/>
                    <a:lstStyle/>
                    <a:p>
                      <a:r>
                        <a:rPr lang="en-US" sz="1800" dirty="0"/>
                        <a:t>Focuses on deficiencies</a:t>
                      </a:r>
                    </a:p>
                    <a:p>
                      <a:endParaRPr lang="en-US" sz="1800" dirty="0"/>
                    </a:p>
                  </a:txBody>
                  <a:tcPr marL="68580" marR="68580" marT="34290" marB="34290"/>
                </a:tc>
                <a:tc>
                  <a:txBody>
                    <a:bodyPr/>
                    <a:lstStyle/>
                    <a:p>
                      <a:r>
                        <a:rPr lang="en-US" sz="1800" dirty="0"/>
                        <a:t>Focuses on effectiveness</a:t>
                      </a:r>
                    </a:p>
                  </a:txBody>
                  <a:tcPr marL="68580" marR="68580" marT="34290" marB="34290"/>
                </a:tc>
                <a:extLst>
                  <a:ext uri="{0D108BD9-81ED-4DB2-BD59-A6C34878D82A}">
                    <a16:rowId xmlns:a16="http://schemas.microsoft.com/office/drawing/2014/main" val="10001"/>
                  </a:ext>
                </a:extLst>
              </a:tr>
              <a:tr h="929854">
                <a:tc>
                  <a:txBody>
                    <a:bodyPr/>
                    <a:lstStyle/>
                    <a:p>
                      <a:r>
                        <a:rPr lang="en-US" sz="1800" dirty="0"/>
                        <a:t>Results in fragmentation of responses to local needs</a:t>
                      </a:r>
                    </a:p>
                  </a:txBody>
                  <a:tcPr marL="68580" marR="68580" marT="34290" marB="34290"/>
                </a:tc>
                <a:tc>
                  <a:txBody>
                    <a:bodyPr/>
                    <a:lstStyle/>
                    <a:p>
                      <a:r>
                        <a:rPr lang="en-US" sz="1800" dirty="0"/>
                        <a:t>Builds interdependencies</a:t>
                      </a:r>
                    </a:p>
                  </a:txBody>
                  <a:tcPr marL="68580" marR="68580" marT="34290" marB="34290"/>
                </a:tc>
                <a:extLst>
                  <a:ext uri="{0D108BD9-81ED-4DB2-BD59-A6C34878D82A}">
                    <a16:rowId xmlns:a16="http://schemas.microsoft.com/office/drawing/2014/main" val="10002"/>
                  </a:ext>
                </a:extLst>
              </a:tr>
              <a:tr h="929854">
                <a:tc>
                  <a:txBody>
                    <a:bodyPr/>
                    <a:lstStyle/>
                    <a:p>
                      <a:r>
                        <a:rPr lang="en-US" sz="1800" dirty="0"/>
                        <a:t>Makes people consumer of services; builds dependence</a:t>
                      </a:r>
                    </a:p>
                  </a:txBody>
                  <a:tcPr marL="68580" marR="68580" marT="34290" marB="34290"/>
                </a:tc>
                <a:tc>
                  <a:txBody>
                    <a:bodyPr/>
                    <a:lstStyle/>
                    <a:p>
                      <a:r>
                        <a:rPr lang="en-US" sz="1800" dirty="0"/>
                        <a:t>Identifies</a:t>
                      </a:r>
                      <a:r>
                        <a:rPr lang="en-US" sz="1800" baseline="0" dirty="0"/>
                        <a:t> ways that people can give their talents</a:t>
                      </a:r>
                      <a:endParaRPr lang="en-US" sz="1800" dirty="0"/>
                    </a:p>
                  </a:txBody>
                  <a:tcPr marL="68580" marR="68580" marT="34290" marB="34290"/>
                </a:tc>
                <a:extLst>
                  <a:ext uri="{0D108BD9-81ED-4DB2-BD59-A6C34878D82A}">
                    <a16:rowId xmlns:a16="http://schemas.microsoft.com/office/drawing/2014/main" val="10003"/>
                  </a:ext>
                </a:extLst>
              </a:tr>
              <a:tr h="1326209">
                <a:tc>
                  <a:txBody>
                    <a:bodyPr/>
                    <a:lstStyle/>
                    <a:p>
                      <a:r>
                        <a:rPr lang="en-US" sz="1800" dirty="0"/>
                        <a:t>Residents have little voices in deciding how to address local concerns</a:t>
                      </a:r>
                    </a:p>
                  </a:txBody>
                  <a:tcPr marL="68580" marR="68580" marT="34290" marB="34290"/>
                </a:tc>
                <a:tc>
                  <a:txBody>
                    <a:bodyPr/>
                    <a:lstStyle/>
                    <a:p>
                      <a:r>
                        <a:rPr lang="en-US" sz="1800" dirty="0"/>
                        <a:t>Seeks to empower</a:t>
                      </a:r>
                      <a:r>
                        <a:rPr lang="en-US" sz="1800" baseline="0" dirty="0"/>
                        <a:t> people</a:t>
                      </a:r>
                      <a:endParaRPr lang="en-US" sz="1800" dirty="0"/>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2419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302544" y="1056085"/>
            <a:ext cx="184731" cy="300082"/>
          </a:xfrm>
          <a:prstGeom prst="rect">
            <a:avLst/>
          </a:prstGeom>
          <a:noFill/>
          <a:ln w="9525">
            <a:noFill/>
            <a:miter lim="800000"/>
            <a:headEnd/>
            <a:tailEnd/>
          </a:ln>
        </p:spPr>
        <p:txBody>
          <a:bodyPr wrap="none">
            <a:spAutoFit/>
          </a:bodyPr>
          <a:lstStyle/>
          <a:p>
            <a:endParaRPr lang="en-US" sz="1350"/>
          </a:p>
        </p:txBody>
      </p:sp>
      <p:sp>
        <p:nvSpPr>
          <p:cNvPr id="8195" name="Rectangle 5"/>
          <p:cNvSpPr>
            <a:spLocks noChangeArrowheads="1"/>
          </p:cNvSpPr>
          <p:nvPr/>
        </p:nvSpPr>
        <p:spPr bwMode="auto">
          <a:xfrm>
            <a:off x="1012664" y="544122"/>
            <a:ext cx="5597686" cy="392898"/>
          </a:xfrm>
          <a:prstGeom prst="rect">
            <a:avLst/>
          </a:prstGeom>
          <a:noFill/>
          <a:ln w="9525">
            <a:noFill/>
            <a:miter lim="800000"/>
            <a:headEnd/>
            <a:tailEnd/>
          </a:ln>
        </p:spPr>
        <p:txBody>
          <a:bodyPr wrap="none" lIns="69056" tIns="34529" rIns="69056" bIns="34529">
            <a:spAutoFit/>
          </a:bodyPr>
          <a:lstStyle/>
          <a:p>
            <a:pPr eaLnBrk="0" hangingPunct="0"/>
            <a:r>
              <a:rPr lang="en-US" sz="2100" b="1" dirty="0">
                <a:latin typeface="Comic Sans MS" pitchFamily="66" charset="0"/>
              </a:rPr>
              <a:t>               COMMUNITY ASSETS MAP</a:t>
            </a:r>
          </a:p>
        </p:txBody>
      </p:sp>
      <p:sp>
        <p:nvSpPr>
          <p:cNvPr id="8196" name="Rectangle 6"/>
          <p:cNvSpPr>
            <a:spLocks noChangeArrowheads="1"/>
          </p:cNvSpPr>
          <p:nvPr/>
        </p:nvSpPr>
        <p:spPr bwMode="auto">
          <a:xfrm>
            <a:off x="1333500" y="1314450"/>
            <a:ext cx="6496050" cy="4552950"/>
          </a:xfrm>
          <a:prstGeom prst="rect">
            <a:avLst/>
          </a:prstGeom>
          <a:noFill/>
          <a:ln w="50799">
            <a:solidFill>
              <a:schemeClr val="tx1"/>
            </a:solidFill>
            <a:miter lim="800000"/>
            <a:headEnd/>
            <a:tailEnd/>
          </a:ln>
        </p:spPr>
        <p:txBody>
          <a:bodyPr wrap="none" anchor="ctr"/>
          <a:lstStyle/>
          <a:p>
            <a:endParaRPr lang="en-US" sz="1350"/>
          </a:p>
        </p:txBody>
      </p:sp>
      <p:sp>
        <p:nvSpPr>
          <p:cNvPr id="8197" name="Rectangle 7"/>
          <p:cNvSpPr>
            <a:spLocks noChangeArrowheads="1"/>
          </p:cNvSpPr>
          <p:nvPr/>
        </p:nvSpPr>
        <p:spPr bwMode="auto">
          <a:xfrm>
            <a:off x="2533650" y="2019300"/>
            <a:ext cx="4076700" cy="3048000"/>
          </a:xfrm>
          <a:prstGeom prst="rect">
            <a:avLst/>
          </a:prstGeom>
          <a:noFill/>
          <a:ln w="50799">
            <a:solidFill>
              <a:schemeClr val="tx1"/>
            </a:solidFill>
            <a:miter lim="800000"/>
            <a:headEnd/>
            <a:tailEnd/>
          </a:ln>
        </p:spPr>
        <p:txBody>
          <a:bodyPr wrap="none" anchor="ctr"/>
          <a:lstStyle/>
          <a:p>
            <a:endParaRPr lang="en-US" sz="1350"/>
          </a:p>
        </p:txBody>
      </p:sp>
      <p:sp>
        <p:nvSpPr>
          <p:cNvPr id="8198" name="Rectangle 8"/>
          <p:cNvSpPr>
            <a:spLocks noChangeArrowheads="1"/>
          </p:cNvSpPr>
          <p:nvPr/>
        </p:nvSpPr>
        <p:spPr bwMode="auto">
          <a:xfrm>
            <a:off x="2762250" y="2990850"/>
            <a:ext cx="3619500" cy="1104900"/>
          </a:xfrm>
          <a:prstGeom prst="rect">
            <a:avLst/>
          </a:prstGeom>
          <a:noFill/>
          <a:ln w="50799">
            <a:solidFill>
              <a:schemeClr val="tx1"/>
            </a:solidFill>
            <a:miter lim="800000"/>
            <a:headEnd/>
            <a:tailEnd/>
          </a:ln>
        </p:spPr>
        <p:txBody>
          <a:bodyPr wrap="none" anchor="ctr"/>
          <a:lstStyle/>
          <a:p>
            <a:endParaRPr lang="en-US" sz="1350"/>
          </a:p>
        </p:txBody>
      </p:sp>
      <p:sp>
        <p:nvSpPr>
          <p:cNvPr id="8199" name="Line 9"/>
          <p:cNvSpPr>
            <a:spLocks noChangeShapeType="1"/>
          </p:cNvSpPr>
          <p:nvPr/>
        </p:nvSpPr>
        <p:spPr bwMode="auto">
          <a:xfrm>
            <a:off x="4514850" y="5086350"/>
            <a:ext cx="0" cy="7429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00" name="Rectangle 10"/>
          <p:cNvSpPr>
            <a:spLocks noChangeArrowheads="1"/>
          </p:cNvSpPr>
          <p:nvPr/>
        </p:nvSpPr>
        <p:spPr bwMode="auto">
          <a:xfrm>
            <a:off x="4675585" y="1416845"/>
            <a:ext cx="1811393" cy="623730"/>
          </a:xfrm>
          <a:prstGeom prst="rect">
            <a:avLst/>
          </a:prstGeom>
          <a:noFill/>
          <a:ln w="9525">
            <a:noFill/>
            <a:miter lim="800000"/>
            <a:headEnd/>
            <a:tailEnd/>
          </a:ln>
        </p:spPr>
        <p:txBody>
          <a:bodyPr wrap="none" lIns="69056" tIns="34529" rIns="69056" bIns="34529">
            <a:spAutoFit/>
          </a:bodyPr>
          <a:lstStyle/>
          <a:p>
            <a:pPr eaLnBrk="0" hangingPunct="0"/>
            <a:endParaRPr lang="en-US" b="1">
              <a:latin typeface="Comic Sans MS" pitchFamily="66" charset="0"/>
            </a:endParaRPr>
          </a:p>
          <a:p>
            <a:pPr eaLnBrk="0" hangingPunct="0"/>
            <a:r>
              <a:rPr lang="en-US" b="1">
                <a:latin typeface="Comic Sans MS" pitchFamily="66" charset="0"/>
              </a:rPr>
              <a:t>GOVERNMENT</a:t>
            </a:r>
          </a:p>
        </p:txBody>
      </p:sp>
      <p:sp>
        <p:nvSpPr>
          <p:cNvPr id="8201" name="Rectangle 11"/>
          <p:cNvSpPr>
            <a:spLocks noChangeArrowheads="1"/>
          </p:cNvSpPr>
          <p:nvPr/>
        </p:nvSpPr>
        <p:spPr bwMode="auto">
          <a:xfrm>
            <a:off x="2218136" y="5303044"/>
            <a:ext cx="1433085"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LIBRARIES</a:t>
            </a:r>
          </a:p>
        </p:txBody>
      </p:sp>
      <p:sp>
        <p:nvSpPr>
          <p:cNvPr id="8202" name="Rectangle 12"/>
          <p:cNvSpPr>
            <a:spLocks noChangeArrowheads="1"/>
          </p:cNvSpPr>
          <p:nvPr/>
        </p:nvSpPr>
        <p:spPr bwMode="auto">
          <a:xfrm>
            <a:off x="4514850" y="5143501"/>
            <a:ext cx="3114675" cy="623730"/>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HUMAN SERVICE AGENCIES</a:t>
            </a:r>
          </a:p>
        </p:txBody>
      </p:sp>
      <p:sp>
        <p:nvSpPr>
          <p:cNvPr id="8203" name="Line 13"/>
          <p:cNvSpPr>
            <a:spLocks noChangeShapeType="1"/>
          </p:cNvSpPr>
          <p:nvPr/>
        </p:nvSpPr>
        <p:spPr bwMode="auto">
          <a:xfrm>
            <a:off x="6629400" y="3486150"/>
            <a:ext cx="1200150" cy="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04" name="Line 14"/>
          <p:cNvSpPr>
            <a:spLocks noChangeShapeType="1"/>
          </p:cNvSpPr>
          <p:nvPr/>
        </p:nvSpPr>
        <p:spPr bwMode="auto">
          <a:xfrm>
            <a:off x="1314450" y="3886200"/>
            <a:ext cx="1200150" cy="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05" name="Rectangle 15"/>
          <p:cNvSpPr>
            <a:spLocks noChangeArrowheads="1"/>
          </p:cNvSpPr>
          <p:nvPr/>
        </p:nvSpPr>
        <p:spPr bwMode="auto">
          <a:xfrm>
            <a:off x="1303735" y="4388644"/>
            <a:ext cx="880048"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PARKS</a:t>
            </a:r>
          </a:p>
        </p:txBody>
      </p:sp>
      <p:sp>
        <p:nvSpPr>
          <p:cNvPr id="8206" name="Rectangle 16"/>
          <p:cNvSpPr>
            <a:spLocks noChangeArrowheads="1"/>
          </p:cNvSpPr>
          <p:nvPr/>
        </p:nvSpPr>
        <p:spPr bwMode="auto">
          <a:xfrm>
            <a:off x="3429000" y="1302544"/>
            <a:ext cx="2171700" cy="346731"/>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Local Institutions</a:t>
            </a:r>
          </a:p>
        </p:txBody>
      </p:sp>
      <p:sp>
        <p:nvSpPr>
          <p:cNvPr id="8207" name="Rectangle 17"/>
          <p:cNvSpPr>
            <a:spLocks noChangeArrowheads="1"/>
          </p:cNvSpPr>
          <p:nvPr/>
        </p:nvSpPr>
        <p:spPr bwMode="auto">
          <a:xfrm>
            <a:off x="3448050" y="1276350"/>
            <a:ext cx="2019300" cy="304800"/>
          </a:xfrm>
          <a:prstGeom prst="rect">
            <a:avLst/>
          </a:prstGeom>
          <a:noFill/>
          <a:ln w="50799">
            <a:solidFill>
              <a:schemeClr val="tx1"/>
            </a:solidFill>
            <a:miter lim="800000"/>
            <a:headEnd/>
            <a:tailEnd/>
          </a:ln>
        </p:spPr>
        <p:txBody>
          <a:bodyPr wrap="none" anchor="ctr"/>
          <a:lstStyle/>
          <a:p>
            <a:endParaRPr lang="en-US" sz="1350"/>
          </a:p>
        </p:txBody>
      </p:sp>
      <p:sp>
        <p:nvSpPr>
          <p:cNvPr id="8208" name="Rectangle 18"/>
          <p:cNvSpPr>
            <a:spLocks noChangeArrowheads="1"/>
          </p:cNvSpPr>
          <p:nvPr/>
        </p:nvSpPr>
        <p:spPr bwMode="auto">
          <a:xfrm>
            <a:off x="2160985" y="1645444"/>
            <a:ext cx="1825820"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   HOSPITALS</a:t>
            </a:r>
          </a:p>
        </p:txBody>
      </p:sp>
      <p:sp>
        <p:nvSpPr>
          <p:cNvPr id="8209" name="Line 19"/>
          <p:cNvSpPr>
            <a:spLocks noChangeShapeType="1"/>
          </p:cNvSpPr>
          <p:nvPr/>
        </p:nvSpPr>
        <p:spPr bwMode="auto">
          <a:xfrm>
            <a:off x="4457700" y="1600200"/>
            <a:ext cx="0" cy="4000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10" name="Rectangle 20"/>
          <p:cNvSpPr>
            <a:spLocks noChangeArrowheads="1"/>
          </p:cNvSpPr>
          <p:nvPr/>
        </p:nvSpPr>
        <p:spPr bwMode="auto">
          <a:xfrm>
            <a:off x="3246835" y="2045494"/>
            <a:ext cx="2510303"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Citizens’ Associations</a:t>
            </a:r>
          </a:p>
        </p:txBody>
      </p:sp>
      <p:sp>
        <p:nvSpPr>
          <p:cNvPr id="8211" name="Rectangle 21"/>
          <p:cNvSpPr>
            <a:spLocks noChangeArrowheads="1"/>
          </p:cNvSpPr>
          <p:nvPr/>
        </p:nvSpPr>
        <p:spPr bwMode="auto">
          <a:xfrm>
            <a:off x="3276600" y="2019300"/>
            <a:ext cx="2476500" cy="361950"/>
          </a:xfrm>
          <a:prstGeom prst="rect">
            <a:avLst/>
          </a:prstGeom>
          <a:noFill/>
          <a:ln w="50799">
            <a:solidFill>
              <a:schemeClr val="tx1"/>
            </a:solidFill>
            <a:miter lim="800000"/>
            <a:headEnd/>
            <a:tailEnd/>
          </a:ln>
        </p:spPr>
        <p:txBody>
          <a:bodyPr wrap="none" anchor="ctr"/>
          <a:lstStyle/>
          <a:p>
            <a:endParaRPr lang="en-US" sz="1350"/>
          </a:p>
        </p:txBody>
      </p:sp>
      <p:sp>
        <p:nvSpPr>
          <p:cNvPr id="8212" name="Rectangle 22"/>
          <p:cNvSpPr>
            <a:spLocks noChangeArrowheads="1"/>
          </p:cNvSpPr>
          <p:nvPr/>
        </p:nvSpPr>
        <p:spPr bwMode="auto">
          <a:xfrm>
            <a:off x="3714750" y="2959895"/>
            <a:ext cx="1543050" cy="623730"/>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   Gifts of</a:t>
            </a:r>
          </a:p>
          <a:p>
            <a:pPr eaLnBrk="0" hangingPunct="0"/>
            <a:r>
              <a:rPr lang="en-US" b="1">
                <a:latin typeface="Comic Sans MS" pitchFamily="66" charset="0"/>
              </a:rPr>
              <a:t>  Individuals</a:t>
            </a:r>
          </a:p>
        </p:txBody>
      </p:sp>
      <p:sp>
        <p:nvSpPr>
          <p:cNvPr id="8213" name="Rectangle 23"/>
          <p:cNvSpPr>
            <a:spLocks noChangeArrowheads="1"/>
          </p:cNvSpPr>
          <p:nvPr/>
        </p:nvSpPr>
        <p:spPr bwMode="auto">
          <a:xfrm>
            <a:off x="3848100" y="2990850"/>
            <a:ext cx="1333500" cy="533400"/>
          </a:xfrm>
          <a:prstGeom prst="rect">
            <a:avLst/>
          </a:prstGeom>
          <a:noFill/>
          <a:ln w="50799">
            <a:solidFill>
              <a:schemeClr val="tx1"/>
            </a:solidFill>
            <a:miter lim="800000"/>
            <a:headEnd/>
            <a:tailEnd/>
          </a:ln>
        </p:spPr>
        <p:txBody>
          <a:bodyPr wrap="none" anchor="ctr"/>
          <a:lstStyle/>
          <a:p>
            <a:endParaRPr lang="en-US" sz="1350"/>
          </a:p>
        </p:txBody>
      </p:sp>
      <p:sp>
        <p:nvSpPr>
          <p:cNvPr id="8214" name="Rectangle 24"/>
          <p:cNvSpPr>
            <a:spLocks noChangeArrowheads="1"/>
          </p:cNvSpPr>
          <p:nvPr/>
        </p:nvSpPr>
        <p:spPr bwMode="auto">
          <a:xfrm>
            <a:off x="2743200" y="2502694"/>
            <a:ext cx="1543050" cy="346731"/>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CHURCHES</a:t>
            </a:r>
          </a:p>
        </p:txBody>
      </p:sp>
      <p:sp>
        <p:nvSpPr>
          <p:cNvPr id="8215" name="Rectangle 25"/>
          <p:cNvSpPr>
            <a:spLocks noChangeArrowheads="1"/>
          </p:cNvSpPr>
          <p:nvPr/>
        </p:nvSpPr>
        <p:spPr bwMode="auto">
          <a:xfrm>
            <a:off x="4789885" y="2502694"/>
            <a:ext cx="1724831"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BLOCK CLUBS</a:t>
            </a:r>
          </a:p>
        </p:txBody>
      </p:sp>
      <p:sp>
        <p:nvSpPr>
          <p:cNvPr id="8216" name="Rectangle 26"/>
          <p:cNvSpPr>
            <a:spLocks noChangeArrowheads="1"/>
          </p:cNvSpPr>
          <p:nvPr/>
        </p:nvSpPr>
        <p:spPr bwMode="auto">
          <a:xfrm>
            <a:off x="3418285" y="4445794"/>
            <a:ext cx="2196114"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CULTURAL CLUBS</a:t>
            </a:r>
          </a:p>
        </p:txBody>
      </p:sp>
      <p:sp>
        <p:nvSpPr>
          <p:cNvPr id="8217" name="Line 27"/>
          <p:cNvSpPr>
            <a:spLocks noChangeShapeType="1"/>
          </p:cNvSpPr>
          <p:nvPr/>
        </p:nvSpPr>
        <p:spPr bwMode="auto">
          <a:xfrm>
            <a:off x="4457700" y="2400300"/>
            <a:ext cx="0" cy="5715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18" name="Rectangle 28"/>
          <p:cNvSpPr>
            <a:spLocks noChangeArrowheads="1"/>
          </p:cNvSpPr>
          <p:nvPr/>
        </p:nvSpPr>
        <p:spPr bwMode="auto">
          <a:xfrm>
            <a:off x="2732486" y="3108722"/>
            <a:ext cx="1048364" cy="300565"/>
          </a:xfrm>
          <a:prstGeom prst="rect">
            <a:avLst/>
          </a:prstGeom>
          <a:noFill/>
          <a:ln w="9525">
            <a:noFill/>
            <a:miter lim="800000"/>
            <a:headEnd/>
            <a:tailEnd/>
          </a:ln>
        </p:spPr>
        <p:txBody>
          <a:bodyPr wrap="none" lIns="69056" tIns="34529" rIns="69056" bIns="34529">
            <a:spAutoFit/>
          </a:bodyPr>
          <a:lstStyle/>
          <a:p>
            <a:pPr eaLnBrk="0" hangingPunct="0"/>
            <a:r>
              <a:rPr lang="en-US" sz="1500" b="1">
                <a:latin typeface="Comic Sans MS" pitchFamily="66" charset="0"/>
              </a:rPr>
              <a:t> INCOME</a:t>
            </a:r>
          </a:p>
        </p:txBody>
      </p:sp>
      <p:sp>
        <p:nvSpPr>
          <p:cNvPr id="8219" name="Rectangle 29"/>
          <p:cNvSpPr>
            <a:spLocks noChangeArrowheads="1"/>
          </p:cNvSpPr>
          <p:nvPr/>
        </p:nvSpPr>
        <p:spPr bwMode="auto">
          <a:xfrm>
            <a:off x="2961085" y="3737372"/>
            <a:ext cx="836768" cy="300565"/>
          </a:xfrm>
          <a:prstGeom prst="rect">
            <a:avLst/>
          </a:prstGeom>
          <a:noFill/>
          <a:ln w="9525">
            <a:noFill/>
            <a:miter lim="800000"/>
            <a:headEnd/>
            <a:tailEnd/>
          </a:ln>
        </p:spPr>
        <p:txBody>
          <a:bodyPr wrap="none" lIns="69056" tIns="34529" rIns="69056" bIns="34529">
            <a:spAutoFit/>
          </a:bodyPr>
          <a:lstStyle/>
          <a:p>
            <a:pPr eaLnBrk="0" hangingPunct="0"/>
            <a:r>
              <a:rPr lang="en-US" sz="1500" b="1">
                <a:latin typeface="Comic Sans MS" pitchFamily="66" charset="0"/>
              </a:rPr>
              <a:t>YOUTH</a:t>
            </a:r>
          </a:p>
        </p:txBody>
      </p:sp>
      <p:sp>
        <p:nvSpPr>
          <p:cNvPr id="8220" name="Rectangle 30"/>
          <p:cNvSpPr>
            <a:spLocks noChangeArrowheads="1"/>
          </p:cNvSpPr>
          <p:nvPr/>
        </p:nvSpPr>
        <p:spPr bwMode="auto">
          <a:xfrm>
            <a:off x="3882281" y="3695294"/>
            <a:ext cx="976228" cy="300565"/>
          </a:xfrm>
          <a:prstGeom prst="rect">
            <a:avLst/>
          </a:prstGeom>
          <a:noFill/>
          <a:ln w="9525">
            <a:noFill/>
            <a:miter lim="800000"/>
            <a:headEnd/>
            <a:tailEnd/>
          </a:ln>
        </p:spPr>
        <p:txBody>
          <a:bodyPr wrap="none" lIns="69056" tIns="34529" rIns="69056" bIns="34529">
            <a:spAutoFit/>
          </a:bodyPr>
          <a:lstStyle/>
          <a:p>
            <a:pPr eaLnBrk="0" hangingPunct="0"/>
            <a:r>
              <a:rPr lang="en-US" sz="1500" b="1" dirty="0">
                <a:latin typeface="Comic Sans MS" pitchFamily="66" charset="0"/>
              </a:rPr>
              <a:t>ELDERLY</a:t>
            </a:r>
          </a:p>
        </p:txBody>
      </p:sp>
      <p:sp>
        <p:nvSpPr>
          <p:cNvPr id="8221" name="Rectangle 31"/>
          <p:cNvSpPr>
            <a:spLocks noChangeArrowheads="1"/>
          </p:cNvSpPr>
          <p:nvPr/>
        </p:nvSpPr>
        <p:spPr bwMode="auto">
          <a:xfrm>
            <a:off x="5247085" y="3108722"/>
            <a:ext cx="839974" cy="300565"/>
          </a:xfrm>
          <a:prstGeom prst="rect">
            <a:avLst/>
          </a:prstGeom>
          <a:noFill/>
          <a:ln w="9525">
            <a:noFill/>
            <a:miter lim="800000"/>
            <a:headEnd/>
            <a:tailEnd/>
          </a:ln>
        </p:spPr>
        <p:txBody>
          <a:bodyPr wrap="none" lIns="69056" tIns="34529" rIns="69056" bIns="34529">
            <a:spAutoFit/>
          </a:bodyPr>
          <a:lstStyle/>
          <a:p>
            <a:pPr eaLnBrk="0" hangingPunct="0"/>
            <a:r>
              <a:rPr lang="en-US" sz="1500" b="1" dirty="0">
                <a:latin typeface="Comic Sans MS" pitchFamily="66" charset="0"/>
              </a:rPr>
              <a:t>SKILLS</a:t>
            </a:r>
          </a:p>
        </p:txBody>
      </p:sp>
      <p:sp>
        <p:nvSpPr>
          <p:cNvPr id="8222" name="Rectangle 32"/>
          <p:cNvSpPr>
            <a:spLocks noChangeArrowheads="1"/>
          </p:cNvSpPr>
          <p:nvPr/>
        </p:nvSpPr>
        <p:spPr bwMode="auto">
          <a:xfrm>
            <a:off x="4858445" y="3598883"/>
            <a:ext cx="1583767" cy="531397"/>
          </a:xfrm>
          <a:prstGeom prst="rect">
            <a:avLst/>
          </a:prstGeom>
          <a:noFill/>
          <a:ln w="9525">
            <a:noFill/>
            <a:miter lim="800000"/>
            <a:headEnd/>
            <a:tailEnd/>
          </a:ln>
        </p:spPr>
        <p:txBody>
          <a:bodyPr wrap="none" lIns="69056" tIns="34529" rIns="69056" bIns="34529">
            <a:spAutoFit/>
          </a:bodyPr>
          <a:lstStyle/>
          <a:p>
            <a:pPr eaLnBrk="0" hangingPunct="0"/>
            <a:r>
              <a:rPr lang="en-US" sz="1500" b="1" dirty="0">
                <a:latin typeface="Comic Sans MS" pitchFamily="66" charset="0"/>
              </a:rPr>
              <a:t>DIFFERENTLY </a:t>
            </a:r>
          </a:p>
          <a:p>
            <a:pPr eaLnBrk="0" hangingPunct="0"/>
            <a:r>
              <a:rPr lang="en-US" sz="1500" b="1" dirty="0">
                <a:latin typeface="Comic Sans MS" pitchFamily="66" charset="0"/>
              </a:rPr>
              <a:t>ABLED PEOPLE</a:t>
            </a:r>
          </a:p>
        </p:txBody>
      </p:sp>
      <p:sp>
        <p:nvSpPr>
          <p:cNvPr id="8223" name="Line 33"/>
          <p:cNvSpPr>
            <a:spLocks noChangeShapeType="1"/>
          </p:cNvSpPr>
          <p:nvPr/>
        </p:nvSpPr>
        <p:spPr bwMode="auto">
          <a:xfrm flipH="1">
            <a:off x="2743200" y="3429000"/>
            <a:ext cx="1085850" cy="4000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24" name="Line 34"/>
          <p:cNvSpPr>
            <a:spLocks noChangeShapeType="1"/>
          </p:cNvSpPr>
          <p:nvPr/>
        </p:nvSpPr>
        <p:spPr bwMode="auto">
          <a:xfrm>
            <a:off x="5200650" y="3371850"/>
            <a:ext cx="1200150" cy="3429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25" name="Line 35"/>
          <p:cNvSpPr>
            <a:spLocks noChangeShapeType="1"/>
          </p:cNvSpPr>
          <p:nvPr/>
        </p:nvSpPr>
        <p:spPr bwMode="auto">
          <a:xfrm>
            <a:off x="4849068" y="3543300"/>
            <a:ext cx="0" cy="5715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26" name="Line 36"/>
          <p:cNvSpPr>
            <a:spLocks noChangeShapeType="1"/>
          </p:cNvSpPr>
          <p:nvPr/>
        </p:nvSpPr>
        <p:spPr bwMode="auto">
          <a:xfrm>
            <a:off x="3836020" y="3524250"/>
            <a:ext cx="0" cy="5715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27" name="Line 37"/>
          <p:cNvSpPr>
            <a:spLocks noChangeShapeType="1"/>
          </p:cNvSpPr>
          <p:nvPr/>
        </p:nvSpPr>
        <p:spPr bwMode="auto">
          <a:xfrm flipH="1">
            <a:off x="1314450" y="4914900"/>
            <a:ext cx="1200150" cy="9144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28" name="Line 38"/>
          <p:cNvSpPr>
            <a:spLocks noChangeShapeType="1"/>
          </p:cNvSpPr>
          <p:nvPr/>
        </p:nvSpPr>
        <p:spPr bwMode="auto">
          <a:xfrm>
            <a:off x="1314450" y="1257300"/>
            <a:ext cx="1200150" cy="102870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29" name="Rectangle 39"/>
          <p:cNvSpPr>
            <a:spLocks noChangeArrowheads="1"/>
          </p:cNvSpPr>
          <p:nvPr/>
        </p:nvSpPr>
        <p:spPr bwMode="auto">
          <a:xfrm>
            <a:off x="6572250" y="4331494"/>
            <a:ext cx="1358504" cy="346731"/>
          </a:xfrm>
          <a:prstGeom prst="rect">
            <a:avLst/>
          </a:prstGeom>
          <a:noFill/>
          <a:ln w="9525">
            <a:noFill/>
            <a:miter lim="800000"/>
            <a:headEnd/>
            <a:tailEnd/>
          </a:ln>
        </p:spPr>
        <p:txBody>
          <a:bodyPr lIns="69056" tIns="34529" rIns="69056" bIns="34529">
            <a:spAutoFit/>
          </a:bodyPr>
          <a:lstStyle/>
          <a:p>
            <a:pPr eaLnBrk="0" hangingPunct="0"/>
            <a:r>
              <a:rPr lang="en-US" b="1">
                <a:latin typeface="Comic Sans MS" pitchFamily="66" charset="0"/>
              </a:rPr>
              <a:t>COLLEGES</a:t>
            </a:r>
          </a:p>
        </p:txBody>
      </p:sp>
      <p:sp>
        <p:nvSpPr>
          <p:cNvPr id="8230" name="Rectangle 40"/>
          <p:cNvSpPr>
            <a:spLocks noChangeArrowheads="1"/>
          </p:cNvSpPr>
          <p:nvPr/>
        </p:nvSpPr>
        <p:spPr bwMode="auto">
          <a:xfrm>
            <a:off x="6618685" y="2445544"/>
            <a:ext cx="1275990" cy="346731"/>
          </a:xfrm>
          <a:prstGeom prst="rect">
            <a:avLst/>
          </a:prstGeom>
          <a:noFill/>
          <a:ln w="9525">
            <a:noFill/>
            <a:miter lim="800000"/>
            <a:headEnd/>
            <a:tailEnd/>
          </a:ln>
        </p:spPr>
        <p:txBody>
          <a:bodyPr wrap="none" lIns="69056" tIns="34529" rIns="69056" bIns="34529">
            <a:spAutoFit/>
          </a:bodyPr>
          <a:lstStyle/>
          <a:p>
            <a:pPr eaLnBrk="0" hangingPunct="0"/>
            <a:r>
              <a:rPr lang="en-US" b="1">
                <a:latin typeface="Comic Sans MS" pitchFamily="66" charset="0"/>
              </a:rPr>
              <a:t>SCHOOLS</a:t>
            </a:r>
          </a:p>
        </p:txBody>
      </p:sp>
      <p:sp>
        <p:nvSpPr>
          <p:cNvPr id="8231" name="Line 41"/>
          <p:cNvSpPr>
            <a:spLocks noChangeShapeType="1"/>
          </p:cNvSpPr>
          <p:nvPr/>
        </p:nvSpPr>
        <p:spPr bwMode="auto">
          <a:xfrm flipH="1">
            <a:off x="6629400" y="1257300"/>
            <a:ext cx="1200150" cy="9715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32" name="Line 42"/>
          <p:cNvSpPr>
            <a:spLocks noChangeShapeType="1"/>
          </p:cNvSpPr>
          <p:nvPr/>
        </p:nvSpPr>
        <p:spPr bwMode="auto">
          <a:xfrm>
            <a:off x="6629400" y="4914900"/>
            <a:ext cx="1200150" cy="8572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33" name="Line 43"/>
          <p:cNvSpPr>
            <a:spLocks noChangeShapeType="1"/>
          </p:cNvSpPr>
          <p:nvPr/>
        </p:nvSpPr>
        <p:spPr bwMode="auto">
          <a:xfrm flipH="1">
            <a:off x="2514600" y="4114800"/>
            <a:ext cx="971550" cy="9715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34" name="Line 44"/>
          <p:cNvSpPr>
            <a:spLocks noChangeShapeType="1"/>
          </p:cNvSpPr>
          <p:nvPr/>
        </p:nvSpPr>
        <p:spPr bwMode="auto">
          <a:xfrm>
            <a:off x="5657850" y="4114800"/>
            <a:ext cx="971550" cy="971550"/>
          </a:xfrm>
          <a:prstGeom prst="line">
            <a:avLst/>
          </a:prstGeom>
          <a:noFill/>
          <a:ln w="50799">
            <a:solidFill>
              <a:schemeClr val="tx1"/>
            </a:solidFill>
            <a:round/>
            <a:headEnd type="none" w="sm" len="sm"/>
            <a:tailEnd type="none" w="sm" len="sm"/>
          </a:ln>
        </p:spPr>
        <p:txBody>
          <a:bodyPr wrap="none" anchor="ctr"/>
          <a:lstStyle/>
          <a:p>
            <a:endParaRPr lang="en-US" sz="1350"/>
          </a:p>
        </p:txBody>
      </p:sp>
      <p:sp>
        <p:nvSpPr>
          <p:cNvPr id="8235" name="Text Box 45"/>
          <p:cNvSpPr txBox="1">
            <a:spLocks noChangeArrowheads="1"/>
          </p:cNvSpPr>
          <p:nvPr/>
        </p:nvSpPr>
        <p:spPr bwMode="auto">
          <a:xfrm>
            <a:off x="1072753" y="1000125"/>
            <a:ext cx="184731" cy="230832"/>
          </a:xfrm>
          <a:prstGeom prst="rect">
            <a:avLst/>
          </a:prstGeom>
          <a:noFill/>
          <a:ln w="12699">
            <a:noFill/>
            <a:miter lim="800000"/>
            <a:headEnd type="none" w="sm" len="sm"/>
            <a:tailEnd type="none" w="sm" len="sm"/>
          </a:ln>
        </p:spPr>
        <p:txBody>
          <a:bodyPr wrap="none">
            <a:spAutoFit/>
          </a:bodyPr>
          <a:lstStyle/>
          <a:p>
            <a:pPr eaLnBrk="0" hangingPunct="0"/>
            <a:endParaRPr lang="en-US" sz="900" b="1">
              <a:solidFill>
                <a:schemeClr val="accent1"/>
              </a:solidFill>
              <a:latin typeface="Comic Sans MS" pitchFamily="66" charset="0"/>
            </a:endParaRPr>
          </a:p>
        </p:txBody>
      </p:sp>
      <p:sp>
        <p:nvSpPr>
          <p:cNvPr id="8236" name="Text Box 47"/>
          <p:cNvSpPr txBox="1">
            <a:spLocks noChangeArrowheads="1"/>
          </p:cNvSpPr>
          <p:nvPr/>
        </p:nvSpPr>
        <p:spPr bwMode="auto">
          <a:xfrm>
            <a:off x="1303735" y="2491979"/>
            <a:ext cx="1439818" cy="369332"/>
          </a:xfrm>
          <a:prstGeom prst="rect">
            <a:avLst/>
          </a:prstGeom>
          <a:noFill/>
          <a:ln w="12699">
            <a:noFill/>
            <a:miter lim="800000"/>
            <a:headEnd type="none" w="sm" len="sm"/>
            <a:tailEnd type="none" w="sm" len="sm"/>
          </a:ln>
        </p:spPr>
        <p:txBody>
          <a:bodyPr wrap="none">
            <a:spAutoFit/>
          </a:bodyPr>
          <a:lstStyle/>
          <a:p>
            <a:pPr eaLnBrk="0" hangingPunct="0"/>
            <a:r>
              <a:rPr lang="en-US" b="1">
                <a:latin typeface="Comic Sans MS" pitchFamily="66" charset="0"/>
              </a:rPr>
              <a:t>BUSINESS</a:t>
            </a:r>
          </a:p>
        </p:txBody>
      </p:sp>
    </p:spTree>
    <p:extLst>
      <p:ext uri="{BB962C8B-B14F-4D97-AF65-F5344CB8AC3E}">
        <p14:creationId xmlns:p14="http://schemas.microsoft.com/office/powerpoint/2010/main" val="1390132698"/>
      </p:ext>
    </p:extLst>
  </p:cSld>
  <p:clrMapOvr>
    <a:masterClrMapping/>
  </p:clrMapOvr>
  <p:transition advTm="13432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2580" y="759356"/>
            <a:ext cx="6535738" cy="376238"/>
          </a:xfrm>
        </p:spPr>
        <p:txBody>
          <a:bodyPr>
            <a:noAutofit/>
          </a:bodyPr>
          <a:lstStyle/>
          <a:p>
            <a:r>
              <a:rPr lang="en-US" sz="4400" dirty="0"/>
              <a:t>Resources</a:t>
            </a:r>
          </a:p>
        </p:txBody>
      </p:sp>
      <p:sp>
        <p:nvSpPr>
          <p:cNvPr id="3" name="Content Placeholder 2"/>
          <p:cNvSpPr>
            <a:spLocks noGrp="1"/>
          </p:cNvSpPr>
          <p:nvPr>
            <p:ph idx="4294967295"/>
          </p:nvPr>
        </p:nvSpPr>
        <p:spPr>
          <a:xfrm>
            <a:off x="2228045" y="5383312"/>
            <a:ext cx="6047226" cy="850063"/>
          </a:xfrm>
        </p:spPr>
        <p:txBody>
          <a:bodyPr>
            <a:normAutofit fontScale="92500" lnSpcReduction="20000"/>
          </a:bodyPr>
          <a:lstStyle/>
          <a:p>
            <a:pPr marL="0" indent="0">
              <a:buNone/>
            </a:pPr>
            <a:endParaRPr lang="en-US" sz="4000" dirty="0"/>
          </a:p>
          <a:p>
            <a:pPr marL="0" indent="0">
              <a:buNone/>
            </a:pPr>
            <a:r>
              <a:rPr lang="en-US" sz="1600" dirty="0">
                <a:hlinkClick r:id="rId3"/>
              </a:rPr>
              <a:t>http://www.actforyouth.net/youth_development/professionals/</a:t>
            </a:r>
            <a:r>
              <a:rPr lang="en-US" sz="1600" dirty="0"/>
              <a:t> </a:t>
            </a:r>
          </a:p>
          <a:p>
            <a:pPr marL="0" indent="0">
              <a:buNone/>
            </a:pPr>
            <a:endParaRPr lang="en-US" dirty="0"/>
          </a:p>
          <a:p>
            <a:pPr marL="0" indent="0">
              <a:buNone/>
            </a:pPr>
            <a:endParaRPr lang="en-US" sz="600" dirty="0"/>
          </a:p>
          <a:p>
            <a:pPr marL="0" indent="0">
              <a:buNone/>
            </a:pPr>
            <a:endParaRPr lang="en-US" sz="600" dirty="0"/>
          </a:p>
          <a:p>
            <a:pPr marL="0" indent="0">
              <a:buNone/>
            </a:pPr>
            <a:endParaRPr lang="en-US" sz="2025" dirty="0"/>
          </a:p>
          <a:p>
            <a:pPr marL="0" indent="0">
              <a:buNone/>
            </a:pPr>
            <a:endParaRPr lang="en-US" sz="2025" dirty="0"/>
          </a:p>
          <a:p>
            <a:pPr marL="0" indent="0">
              <a:buNone/>
            </a:pPr>
            <a:endParaRPr lang="en-US" sz="825" dirty="0"/>
          </a:p>
          <a:p>
            <a:pPr marL="0" indent="0">
              <a:buNone/>
            </a:pPr>
            <a:endParaRPr lang="en-US" sz="15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1749" y="1150726"/>
            <a:ext cx="7403522" cy="4217455"/>
          </a:xfrm>
          <a:prstGeom prst="rect">
            <a:avLst/>
          </a:prstGeom>
        </p:spPr>
      </p:pic>
    </p:spTree>
    <p:extLst>
      <p:ext uri="{BB962C8B-B14F-4D97-AF65-F5344CB8AC3E}">
        <p14:creationId xmlns:p14="http://schemas.microsoft.com/office/powerpoint/2010/main" val="687546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bg1"/>
                </a:solidFill>
              </a:rPr>
              <a:t>What does it feel like?</a:t>
            </a:r>
          </a:p>
        </p:txBody>
      </p:sp>
      <p:sp>
        <p:nvSpPr>
          <p:cNvPr id="3" name="Content Placeholder 2"/>
          <p:cNvSpPr>
            <a:spLocks noGrp="1"/>
          </p:cNvSpPr>
          <p:nvPr>
            <p:ph idx="1"/>
          </p:nvPr>
        </p:nvSpPr>
        <p:spPr/>
        <p:txBody>
          <a:bodyPr/>
          <a:lstStyle/>
          <a:p>
            <a:endParaRPr lang="en-US"/>
          </a:p>
        </p:txBody>
      </p:sp>
      <p:sp>
        <p:nvSpPr>
          <p:cNvPr id="6" name="Text Placeholder 5"/>
          <p:cNvSpPr>
            <a:spLocks noGrp="1"/>
          </p:cNvSpPr>
          <p:nvPr>
            <p:ph type="body" sz="half" idx="2"/>
          </p:nvPr>
        </p:nvSpPr>
        <p:spPr/>
        <p:txBody>
          <a:bodyPr/>
          <a:lstStyle/>
          <a:p>
            <a:endParaRPr lang="en-US" dirty="0"/>
          </a:p>
        </p:txBody>
      </p:sp>
      <p:sp>
        <p:nvSpPr>
          <p:cNvPr id="4" name="TextBox 3"/>
          <p:cNvSpPr txBox="1"/>
          <p:nvPr/>
        </p:nvSpPr>
        <p:spPr>
          <a:xfrm>
            <a:off x="4473795" y="4864696"/>
            <a:ext cx="3433764" cy="646331"/>
          </a:xfrm>
          <a:prstGeom prst="rect">
            <a:avLst/>
          </a:prstGeom>
          <a:noFill/>
        </p:spPr>
        <p:txBody>
          <a:bodyPr wrap="square" rtlCol="0">
            <a:spAutoFit/>
          </a:bodyPr>
          <a:lstStyle/>
          <a:p>
            <a:r>
              <a:rPr lang="en-US" dirty="0">
                <a:hlinkClick r:id="rId3"/>
              </a:rPr>
              <a:t>https://www.dyslexia-reading-well.com/whoopi-goldberg.html</a:t>
            </a:r>
            <a:r>
              <a:rPr lang="en-US" dirty="0"/>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60237" y="1374313"/>
            <a:ext cx="5192393" cy="3012091"/>
          </a:xfrm>
          <a:prstGeom prst="rect">
            <a:avLst/>
          </a:prstGeom>
        </p:spPr>
      </p:pic>
    </p:spTree>
    <p:extLst>
      <p:ext uri="{BB962C8B-B14F-4D97-AF65-F5344CB8AC3E}">
        <p14:creationId xmlns:p14="http://schemas.microsoft.com/office/powerpoint/2010/main" val="3718535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Wrapping Up</a:t>
            </a:r>
          </a:p>
        </p:txBody>
      </p:sp>
      <p:sp>
        <p:nvSpPr>
          <p:cNvPr id="3" name="Content Placeholder 2"/>
          <p:cNvSpPr>
            <a:spLocks noGrp="1"/>
          </p:cNvSpPr>
          <p:nvPr>
            <p:ph idx="1"/>
          </p:nvPr>
        </p:nvSpPr>
        <p:spPr/>
        <p:txBody>
          <a:bodyPr>
            <a:normAutofit/>
          </a:bodyPr>
          <a:lstStyle/>
          <a:p>
            <a:r>
              <a:rPr lang="en-US" sz="2800" dirty="0"/>
              <a:t>I feel…</a:t>
            </a:r>
          </a:p>
          <a:p>
            <a:pPr lvl="0"/>
            <a:r>
              <a:rPr lang="en-US" sz="2800" dirty="0"/>
              <a:t>I learned…</a:t>
            </a:r>
          </a:p>
          <a:p>
            <a:pPr lvl="0"/>
            <a:r>
              <a:rPr lang="en-US" sz="2800" dirty="0"/>
              <a:t>I never knew…</a:t>
            </a:r>
          </a:p>
          <a:p>
            <a:pPr lvl="0"/>
            <a:r>
              <a:rPr lang="en-US" sz="2800" dirty="0"/>
              <a:t>I now understand…</a:t>
            </a:r>
          </a:p>
          <a:p>
            <a:pPr lvl="0"/>
            <a:r>
              <a:rPr lang="en-US" sz="2800" dirty="0"/>
              <a:t>I wish…</a:t>
            </a:r>
          </a:p>
          <a:p>
            <a:pPr lvl="0"/>
            <a:r>
              <a:rPr lang="en-US" sz="2800" dirty="0"/>
              <a:t>I’m glad that…</a:t>
            </a:r>
          </a:p>
          <a:p>
            <a:pPr lvl="0"/>
            <a:r>
              <a:rPr lang="en-US" sz="2800" dirty="0"/>
              <a:t>I appreciate</a:t>
            </a:r>
          </a:p>
          <a:p>
            <a:endParaRPr lang="en-US" dirty="0"/>
          </a:p>
        </p:txBody>
      </p:sp>
    </p:spTree>
    <p:extLst>
      <p:ext uri="{BB962C8B-B14F-4D97-AF65-F5344CB8AC3E}">
        <p14:creationId xmlns:p14="http://schemas.microsoft.com/office/powerpoint/2010/main" val="2164080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ADHD</a:t>
            </a:r>
            <a:br>
              <a:rPr lang="en-US" sz="3200" b="1" dirty="0"/>
            </a:br>
            <a:r>
              <a:rPr lang="en-US" sz="3200" b="1" dirty="0"/>
              <a:t>Challenges</a:t>
            </a:r>
          </a:p>
        </p:txBody>
      </p:sp>
      <p:sp>
        <p:nvSpPr>
          <p:cNvPr id="3" name="Content Placeholder 2"/>
          <p:cNvSpPr>
            <a:spLocks noGrp="1"/>
          </p:cNvSpPr>
          <p:nvPr>
            <p:ph idx="1"/>
          </p:nvPr>
        </p:nvSpPr>
        <p:spPr>
          <a:xfrm>
            <a:off x="3515262" y="499700"/>
            <a:ext cx="5009393" cy="5257800"/>
          </a:xfrm>
        </p:spPr>
        <p:txBody>
          <a:bodyPr>
            <a:noAutofit/>
          </a:bodyPr>
          <a:lstStyle/>
          <a:p>
            <a:r>
              <a:rPr lang="en-US" dirty="0"/>
              <a:t>Get distracted easily and forget things</a:t>
            </a:r>
          </a:p>
          <a:p>
            <a:r>
              <a:rPr lang="en-US" dirty="0"/>
              <a:t>Switch too quickly from one activity to next</a:t>
            </a:r>
          </a:p>
          <a:p>
            <a:r>
              <a:rPr lang="en-US" dirty="0"/>
              <a:t>Have trouble with directions</a:t>
            </a:r>
          </a:p>
          <a:p>
            <a:r>
              <a:rPr lang="en-US" dirty="0"/>
              <a:t>Have trouble finishing tasks</a:t>
            </a:r>
          </a:p>
          <a:p>
            <a:r>
              <a:rPr lang="en-US" dirty="0"/>
              <a:t>Lose things</a:t>
            </a:r>
          </a:p>
          <a:p>
            <a:r>
              <a:rPr lang="en-US" dirty="0"/>
              <a:t>Fidget and run around a lot</a:t>
            </a:r>
          </a:p>
          <a:p>
            <a:r>
              <a:rPr lang="en-US" dirty="0"/>
              <a:t>Touch and play with everything they see</a:t>
            </a:r>
          </a:p>
          <a:p>
            <a:r>
              <a:rPr lang="en-US" dirty="0"/>
              <a:t>Blurt out inappropriate comments</a:t>
            </a:r>
          </a:p>
          <a:p>
            <a:r>
              <a:rPr lang="en-US" dirty="0"/>
              <a:t>Have trouble controlling their emotions</a:t>
            </a:r>
          </a:p>
        </p:txBody>
      </p:sp>
      <p:sp>
        <p:nvSpPr>
          <p:cNvPr id="4" name="Text Placeholder 3"/>
          <p:cNvSpPr>
            <a:spLocks noGrp="1"/>
          </p:cNvSpPr>
          <p:nvPr>
            <p:ph type="body" sz="half" idx="2"/>
          </p:nvPr>
        </p:nvSpPr>
        <p:spPr/>
        <p:txBody>
          <a:bodyPr/>
          <a:lstStyle/>
          <a:p>
            <a:endParaRPr lang="en-US"/>
          </a:p>
        </p:txBody>
      </p:sp>
      <p:sp>
        <p:nvSpPr>
          <p:cNvPr id="7" name="TextBox 6"/>
          <p:cNvSpPr txBox="1"/>
          <p:nvPr/>
        </p:nvSpPr>
        <p:spPr>
          <a:xfrm>
            <a:off x="344461" y="4076533"/>
            <a:ext cx="2557490" cy="369332"/>
          </a:xfrm>
          <a:prstGeom prst="rect">
            <a:avLst/>
          </a:prstGeom>
          <a:noFill/>
        </p:spPr>
        <p:txBody>
          <a:bodyPr wrap="square" rtlCol="0">
            <a:spAutoFit/>
          </a:bodyPr>
          <a:lstStyle/>
          <a:p>
            <a:r>
              <a:rPr lang="en-US" dirty="0"/>
              <a:t> </a:t>
            </a:r>
          </a:p>
        </p:txBody>
      </p:sp>
      <p:sp>
        <p:nvSpPr>
          <p:cNvPr id="5" name="Rounded Rectangle 4"/>
          <p:cNvSpPr/>
          <p:nvPr/>
        </p:nvSpPr>
        <p:spPr>
          <a:xfrm>
            <a:off x="3356511" y="5480330"/>
            <a:ext cx="1649122" cy="998387"/>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Inconsistent Attention</a:t>
            </a:r>
          </a:p>
        </p:txBody>
      </p:sp>
      <p:sp>
        <p:nvSpPr>
          <p:cNvPr id="8" name="TextBox 7"/>
          <p:cNvSpPr txBox="1"/>
          <p:nvPr/>
        </p:nvSpPr>
        <p:spPr>
          <a:xfrm>
            <a:off x="496861" y="4228933"/>
            <a:ext cx="2557490" cy="369332"/>
          </a:xfrm>
          <a:prstGeom prst="rect">
            <a:avLst/>
          </a:prstGeom>
          <a:noFill/>
        </p:spPr>
        <p:txBody>
          <a:bodyPr wrap="square" rtlCol="0">
            <a:spAutoFit/>
          </a:bodyPr>
          <a:lstStyle/>
          <a:p>
            <a:r>
              <a:rPr lang="en-US" dirty="0"/>
              <a:t> </a:t>
            </a:r>
          </a:p>
        </p:txBody>
      </p:sp>
      <p:sp>
        <p:nvSpPr>
          <p:cNvPr id="9" name="Rounded Rectangle 8"/>
          <p:cNvSpPr/>
          <p:nvPr/>
        </p:nvSpPr>
        <p:spPr>
          <a:xfrm>
            <a:off x="7119158" y="5499922"/>
            <a:ext cx="1756358" cy="978795"/>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Hyperactivity</a:t>
            </a:r>
          </a:p>
        </p:txBody>
      </p:sp>
      <p:sp>
        <p:nvSpPr>
          <p:cNvPr id="10" name="Oval 9"/>
          <p:cNvSpPr/>
          <p:nvPr/>
        </p:nvSpPr>
        <p:spPr>
          <a:xfrm>
            <a:off x="5109359" y="4932246"/>
            <a:ext cx="1906073" cy="940337"/>
          </a:xfrm>
          <a:prstGeom prst="ellipse">
            <a:avLst/>
          </a:prstGeom>
          <a:solidFill>
            <a:srgbClr val="99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Impulsivity</a:t>
            </a:r>
          </a:p>
        </p:txBody>
      </p:sp>
    </p:spTree>
    <p:extLst>
      <p:ext uri="{BB962C8B-B14F-4D97-AF65-F5344CB8AC3E}">
        <p14:creationId xmlns:p14="http://schemas.microsoft.com/office/powerpoint/2010/main" val="174297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What does it feel like?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383477" y="1404610"/>
            <a:ext cx="5412312" cy="3042939"/>
          </a:xfrm>
          <a:prstGeom prst="rect">
            <a:avLst/>
          </a:prstGeom>
        </p:spPr>
      </p:pic>
      <p:sp>
        <p:nvSpPr>
          <p:cNvPr id="3" name="Text Placeholder 2"/>
          <p:cNvSpPr>
            <a:spLocks noGrp="1"/>
          </p:cNvSpPr>
          <p:nvPr>
            <p:ph type="body" sz="half" idx="2"/>
          </p:nvPr>
        </p:nvSpPr>
        <p:spPr/>
        <p:txBody>
          <a:bodyPr/>
          <a:lstStyle/>
          <a:p>
            <a:endParaRPr lang="en-US" dirty="0"/>
          </a:p>
        </p:txBody>
      </p:sp>
      <p:sp>
        <p:nvSpPr>
          <p:cNvPr id="5" name="TextBox 4"/>
          <p:cNvSpPr txBox="1"/>
          <p:nvPr/>
        </p:nvSpPr>
        <p:spPr>
          <a:xfrm>
            <a:off x="3593206" y="5447764"/>
            <a:ext cx="6812924" cy="369332"/>
          </a:xfrm>
          <a:prstGeom prst="rect">
            <a:avLst/>
          </a:prstGeom>
          <a:noFill/>
        </p:spPr>
        <p:txBody>
          <a:bodyPr wrap="square" rtlCol="0">
            <a:spAutoFit/>
          </a:bodyPr>
          <a:lstStyle/>
          <a:p>
            <a:r>
              <a:rPr lang="en-US" dirty="0">
                <a:hlinkClick r:id="rId3"/>
              </a:rPr>
              <a:t>https://www.youtube.com/watch?v=NL483G4xKu0</a:t>
            </a:r>
            <a:r>
              <a:rPr lang="en-US" dirty="0"/>
              <a:t> </a:t>
            </a:r>
          </a:p>
        </p:txBody>
      </p:sp>
    </p:spTree>
    <p:extLst>
      <p:ext uri="{BB962C8B-B14F-4D97-AF65-F5344CB8AC3E}">
        <p14:creationId xmlns:p14="http://schemas.microsoft.com/office/powerpoint/2010/main" val="216768535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5334</TotalTime>
  <Words>2974</Words>
  <Application>Microsoft Office PowerPoint</Application>
  <PresentationFormat>On-screen Show (4:3)</PresentationFormat>
  <Paragraphs>526</Paragraphs>
  <Slides>70</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Calibri Light</vt:lpstr>
      <vt:lpstr>Comic Sans MS</vt:lpstr>
      <vt:lpstr>Courier New</vt:lpstr>
      <vt:lpstr>Helvetica Neue</vt:lpstr>
      <vt:lpstr>Stencil</vt:lpstr>
      <vt:lpstr>Wingdings</vt:lpstr>
      <vt:lpstr>Wingdings 2</vt:lpstr>
      <vt:lpstr>Retrospect</vt:lpstr>
      <vt:lpstr>Creating Inclusive Program Environments for Youth with Different Abilities</vt:lpstr>
      <vt:lpstr>Training Overview</vt:lpstr>
      <vt:lpstr>1. Including Youth with Different Abilities</vt:lpstr>
      <vt:lpstr>PowerPoint Presentation</vt:lpstr>
      <vt:lpstr>“Hidden” or Undisclosed Disabilities</vt:lpstr>
      <vt:lpstr>Learning Disabilities</vt:lpstr>
      <vt:lpstr>What does it feel like?</vt:lpstr>
      <vt:lpstr>ADHD Challenges</vt:lpstr>
      <vt:lpstr>What does it feel like?</vt:lpstr>
      <vt:lpstr>Autism Spectrum Disorder</vt:lpstr>
      <vt:lpstr>What does it feel like?</vt:lpstr>
      <vt:lpstr>PowerPoint Presentation</vt:lpstr>
      <vt:lpstr>Living with Trauma</vt:lpstr>
      <vt:lpstr>How childhood trauma affects health across a lifetime</vt:lpstr>
      <vt:lpstr>Defining Trauma </vt:lpstr>
      <vt:lpstr>Re-Traumatization</vt:lpstr>
      <vt:lpstr>Effects of Trauma </vt:lpstr>
      <vt:lpstr>Trauma- Informed Approach</vt:lpstr>
      <vt:lpstr>    Thinking about your youth programs what challenges could you expect? </vt:lpstr>
      <vt:lpstr>    Potential Challenges</vt:lpstr>
      <vt:lpstr>What is Our Role?</vt:lpstr>
      <vt:lpstr>2. General Strategies to Create Inclusive Program Environments</vt:lpstr>
      <vt:lpstr>General Strategies</vt:lpstr>
      <vt:lpstr>PowerPoint Presentation</vt:lpstr>
      <vt:lpstr>PowerPoint Presentation</vt:lpstr>
      <vt:lpstr>PowerPoint Presentation</vt:lpstr>
      <vt:lpstr>Transparent &amp; Predictable</vt:lpstr>
      <vt:lpstr>What is a Comfort Corner?</vt:lpstr>
      <vt:lpstr>3. Promoting a Sense of Belonging</vt:lpstr>
      <vt:lpstr>Belonging</vt:lpstr>
      <vt:lpstr>Promoting Belonging</vt:lpstr>
      <vt:lpstr>PowerPoint Presentation</vt:lpstr>
      <vt:lpstr>Microaffirmations</vt:lpstr>
      <vt:lpstr>Build on Strengths</vt:lpstr>
      <vt:lpstr>4. Integrating Mindfulness and De-stressing Activities</vt:lpstr>
      <vt:lpstr>Mindfulness</vt:lpstr>
      <vt:lpstr>Mindfulness Impacts</vt:lpstr>
      <vt:lpstr>Mindfulness Tips</vt:lpstr>
      <vt:lpstr>Handling Stress/ Promoting Self-Regulation </vt:lpstr>
      <vt:lpstr>Helping Youth Cope with Stress</vt:lpstr>
      <vt:lpstr>PowerPoint Presentation</vt:lpstr>
      <vt:lpstr>Integrate Stress Reducing Activities</vt:lpstr>
      <vt:lpstr>5. Modeling and Teaching Empathy</vt:lpstr>
      <vt:lpstr>Empathy vs Sympathy </vt:lpstr>
      <vt:lpstr>Empathy – A Definition </vt:lpstr>
      <vt:lpstr>Modeling and Practicing Empathy</vt:lpstr>
      <vt:lpstr>Non-Verbal Techniques</vt:lpstr>
      <vt:lpstr>Active Listening</vt:lpstr>
      <vt:lpstr>PowerPoint Presentation</vt:lpstr>
      <vt:lpstr>PowerPoint Presentation</vt:lpstr>
      <vt:lpstr>6. Addressing Challenging Behavior</vt:lpstr>
      <vt:lpstr>Self Reflection</vt:lpstr>
      <vt:lpstr>A New Behavior Perspective</vt:lpstr>
      <vt:lpstr>Behavior Analysis</vt:lpstr>
      <vt:lpstr>Environmental Scan &amp; De-Escalation </vt:lpstr>
      <vt:lpstr>Keep in Mind…When Stressed</vt:lpstr>
      <vt:lpstr> Behavior Management Techniques</vt:lpstr>
      <vt:lpstr>7. Disability Legislation, Accommodations and Working with Community Partners</vt:lpstr>
      <vt:lpstr>Defining Disability</vt:lpstr>
      <vt:lpstr>Important Disability Legislation</vt:lpstr>
      <vt:lpstr>Accommodations</vt:lpstr>
      <vt:lpstr> Individuals with Disabilities in Education Act (IDEA)(IDEA) </vt:lpstr>
      <vt:lpstr>IDEA Impact on Education</vt:lpstr>
      <vt:lpstr>Americans with Disabilities Act (ADA)</vt:lpstr>
      <vt:lpstr>Accommodations</vt:lpstr>
      <vt:lpstr>PowerPoint Presentation</vt:lpstr>
      <vt:lpstr>PowerPoint Presentation</vt:lpstr>
      <vt:lpstr>PowerPoint Presentation</vt:lpstr>
      <vt:lpstr>Resources</vt:lpstr>
      <vt:lpstr>Wrapping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Inclusive Program Environments for Youth with Different Abilities - slides</dc:title>
  <dc:creator>Jutta Dotterweich</dc:creator>
  <cp:keywords>PYD programming</cp:keywords>
  <cp:lastModifiedBy>Karen Schantz</cp:lastModifiedBy>
  <cp:revision>202</cp:revision>
  <cp:lastPrinted>2019-09-10T19:04:55Z</cp:lastPrinted>
  <dcterms:created xsi:type="dcterms:W3CDTF">2017-08-25T17:26:22Z</dcterms:created>
  <dcterms:modified xsi:type="dcterms:W3CDTF">2021-07-22T15:45:24Z</dcterms:modified>
</cp:coreProperties>
</file>