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87" r:id="rId3"/>
    <p:sldId id="258" r:id="rId4"/>
    <p:sldId id="286" r:id="rId5"/>
    <p:sldId id="260" r:id="rId6"/>
    <p:sldId id="288" r:id="rId7"/>
    <p:sldId id="293" r:id="rId8"/>
    <p:sldId id="261" r:id="rId9"/>
    <p:sldId id="295" r:id="rId10"/>
    <p:sldId id="262" r:id="rId11"/>
    <p:sldId id="263" r:id="rId12"/>
    <p:sldId id="284" r:id="rId13"/>
    <p:sldId id="264" r:id="rId14"/>
    <p:sldId id="265" r:id="rId15"/>
    <p:sldId id="266" r:id="rId16"/>
    <p:sldId id="267" r:id="rId17"/>
    <p:sldId id="294" r:id="rId18"/>
    <p:sldId id="268" r:id="rId19"/>
    <p:sldId id="269" r:id="rId20"/>
    <p:sldId id="270" r:id="rId21"/>
    <p:sldId id="290" r:id="rId22"/>
    <p:sldId id="279" r:id="rId23"/>
    <p:sldId id="272" r:id="rId24"/>
    <p:sldId id="273" r:id="rId25"/>
    <p:sldId id="274" r:id="rId26"/>
    <p:sldId id="275" r:id="rId27"/>
    <p:sldId id="277" r:id="rId28"/>
    <p:sldId id="276" r:id="rId29"/>
    <p:sldId id="278" r:id="rId30"/>
    <p:sldId id="280" r:id="rId31"/>
    <p:sldId id="291" r:id="rId32"/>
    <p:sldId id="289" r:id="rId33"/>
    <p:sldId id="285" r:id="rId34"/>
    <p:sldId id="281" r:id="rId35"/>
    <p:sldId id="292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F75B-B9CF-431A-A4BA-014490850AD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2896C-5496-47B6-8A9F-7A55DD9CCDD7}">
      <dgm:prSet phldrT="[Text]"/>
      <dgm:spPr/>
      <dgm:t>
        <a:bodyPr/>
        <a:lstStyle/>
        <a:p>
          <a:r>
            <a:rPr lang="en-US" dirty="0"/>
            <a:t>Malleability</a:t>
          </a:r>
        </a:p>
      </dgm:t>
    </dgm:pt>
    <dgm:pt modelId="{2C6783A0-0FCD-40CC-90D0-20822F2B73DA}" type="parTrans" cxnId="{8563D0A7-9EFB-4190-BAF5-87338AABACEC}">
      <dgm:prSet/>
      <dgm:spPr/>
      <dgm:t>
        <a:bodyPr/>
        <a:lstStyle/>
        <a:p>
          <a:endParaRPr lang="en-US"/>
        </a:p>
      </dgm:t>
    </dgm:pt>
    <dgm:pt modelId="{488D189F-494E-4059-B720-33A537AE7581}" type="sibTrans" cxnId="{8563D0A7-9EFB-4190-BAF5-87338AABACEC}">
      <dgm:prSet/>
      <dgm:spPr/>
      <dgm:t>
        <a:bodyPr/>
        <a:lstStyle/>
        <a:p>
          <a:endParaRPr lang="en-US"/>
        </a:p>
      </dgm:t>
    </dgm:pt>
    <dgm:pt modelId="{E2DD6CA8-0A7E-4D27-A74E-E2D4FCB8FAFB}">
      <dgm:prSet phldrT="[Text]"/>
      <dgm:spPr/>
      <dgm:t>
        <a:bodyPr/>
        <a:lstStyle/>
        <a:p>
          <a:r>
            <a:rPr lang="en-US" dirty="0"/>
            <a:t>Experience dependent growth</a:t>
          </a:r>
        </a:p>
      </dgm:t>
    </dgm:pt>
    <dgm:pt modelId="{85E88569-27F1-4EB4-8293-86C1867AAC07}" type="parTrans" cxnId="{21F44C64-B162-4236-B5A6-B961188EF0FC}">
      <dgm:prSet/>
      <dgm:spPr/>
      <dgm:t>
        <a:bodyPr/>
        <a:lstStyle/>
        <a:p>
          <a:endParaRPr lang="en-US"/>
        </a:p>
      </dgm:t>
    </dgm:pt>
    <dgm:pt modelId="{5FC629EE-EED5-4700-9933-C6E48C6BF1BE}" type="sibTrans" cxnId="{21F44C64-B162-4236-B5A6-B961188EF0FC}">
      <dgm:prSet/>
      <dgm:spPr/>
      <dgm:t>
        <a:bodyPr/>
        <a:lstStyle/>
        <a:p>
          <a:endParaRPr lang="en-US"/>
        </a:p>
      </dgm:t>
    </dgm:pt>
    <dgm:pt modelId="{B90581B1-E04A-4904-A35D-DBF15DA9733E}">
      <dgm:prSet phldrT="[Text]"/>
      <dgm:spPr/>
      <dgm:t>
        <a:bodyPr/>
        <a:lstStyle/>
        <a:p>
          <a:r>
            <a:rPr lang="en-US" dirty="0"/>
            <a:t>Context</a:t>
          </a:r>
        </a:p>
      </dgm:t>
    </dgm:pt>
    <dgm:pt modelId="{10E4F258-FE69-4C05-AEDF-4ED27633915C}" type="parTrans" cxnId="{FCC78529-F526-4426-B3B4-123E992B215D}">
      <dgm:prSet/>
      <dgm:spPr/>
      <dgm:t>
        <a:bodyPr/>
        <a:lstStyle/>
        <a:p>
          <a:endParaRPr lang="en-US"/>
        </a:p>
      </dgm:t>
    </dgm:pt>
    <dgm:pt modelId="{08DA5359-3CE9-4C54-9012-552E55D43893}" type="sibTrans" cxnId="{FCC78529-F526-4426-B3B4-123E992B215D}">
      <dgm:prSet/>
      <dgm:spPr/>
      <dgm:t>
        <a:bodyPr/>
        <a:lstStyle/>
        <a:p>
          <a:endParaRPr lang="en-US"/>
        </a:p>
      </dgm:t>
    </dgm:pt>
    <dgm:pt modelId="{692C770A-7B2D-4A64-8829-4CB03847054A}" type="pres">
      <dgm:prSet presAssocID="{9592F75B-B9CF-431A-A4BA-014490850AD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D5A728A-06BB-4C48-8867-CEF9C34BDD4F}" type="pres">
      <dgm:prSet presAssocID="{B90581B1-E04A-4904-A35D-DBF15DA9733E}" presName="Accent3" presStyleCnt="0"/>
      <dgm:spPr/>
    </dgm:pt>
    <dgm:pt modelId="{8BE099A3-DB02-42FF-9370-1BD51744258C}" type="pres">
      <dgm:prSet presAssocID="{B90581B1-E04A-4904-A35D-DBF15DA9733E}" presName="Accent" presStyleLbl="node1" presStyleIdx="0" presStyleCnt="3"/>
      <dgm:spPr/>
    </dgm:pt>
    <dgm:pt modelId="{3E7094A8-7B07-4BFB-B673-0186E423DDE3}" type="pres">
      <dgm:prSet presAssocID="{B90581B1-E04A-4904-A35D-DBF15DA9733E}" presName="ParentBackground3" presStyleCnt="0"/>
      <dgm:spPr/>
    </dgm:pt>
    <dgm:pt modelId="{29FF3D7A-311D-4BED-AB5C-DE2FD9CD414C}" type="pres">
      <dgm:prSet presAssocID="{B90581B1-E04A-4904-A35D-DBF15DA9733E}" presName="ParentBackground" presStyleLbl="fgAcc1" presStyleIdx="0" presStyleCnt="3" custLinFactNeighborY="625"/>
      <dgm:spPr/>
    </dgm:pt>
    <dgm:pt modelId="{FBA6045B-886D-419C-8E46-582EE4D3B0EF}" type="pres">
      <dgm:prSet presAssocID="{B90581B1-E04A-4904-A35D-DBF15DA973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42F4BC7-EC85-4FCB-9145-088B0C52D271}" type="pres">
      <dgm:prSet presAssocID="{E2DD6CA8-0A7E-4D27-A74E-E2D4FCB8FAFB}" presName="Accent2" presStyleCnt="0"/>
      <dgm:spPr/>
    </dgm:pt>
    <dgm:pt modelId="{8CCC99D0-AB92-4ECD-8859-9F000AB115FF}" type="pres">
      <dgm:prSet presAssocID="{E2DD6CA8-0A7E-4D27-A74E-E2D4FCB8FAFB}" presName="Accent" presStyleLbl="node1" presStyleIdx="1" presStyleCnt="3"/>
      <dgm:spPr/>
    </dgm:pt>
    <dgm:pt modelId="{299C3234-E7B5-4B35-85F2-1D5A0219D220}" type="pres">
      <dgm:prSet presAssocID="{E2DD6CA8-0A7E-4D27-A74E-E2D4FCB8FAFB}" presName="ParentBackground2" presStyleCnt="0"/>
      <dgm:spPr/>
    </dgm:pt>
    <dgm:pt modelId="{3E796EB4-A9F9-4805-84E2-DA25A411901D}" type="pres">
      <dgm:prSet presAssocID="{E2DD6CA8-0A7E-4D27-A74E-E2D4FCB8FAFB}" presName="ParentBackground" presStyleLbl="fgAcc1" presStyleIdx="1" presStyleCnt="3"/>
      <dgm:spPr/>
    </dgm:pt>
    <dgm:pt modelId="{F34EDD7B-0A3A-46EB-8C86-B936373B27E5}" type="pres">
      <dgm:prSet presAssocID="{E2DD6CA8-0A7E-4D27-A74E-E2D4FCB8FAF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968CA1-0FC1-432A-A48B-974D161AF679}" type="pres">
      <dgm:prSet presAssocID="{7912896C-5496-47B6-8A9F-7A55DD9CCDD7}" presName="Accent1" presStyleCnt="0"/>
      <dgm:spPr/>
    </dgm:pt>
    <dgm:pt modelId="{1ACF766D-7BAA-48F6-ACCB-ED35A749F383}" type="pres">
      <dgm:prSet presAssocID="{7912896C-5496-47B6-8A9F-7A55DD9CCDD7}" presName="Accent" presStyleLbl="node1" presStyleIdx="2" presStyleCnt="3"/>
      <dgm:spPr/>
    </dgm:pt>
    <dgm:pt modelId="{43033752-188F-483A-973A-D4DA591D069A}" type="pres">
      <dgm:prSet presAssocID="{7912896C-5496-47B6-8A9F-7A55DD9CCDD7}" presName="ParentBackground1" presStyleCnt="0"/>
      <dgm:spPr/>
    </dgm:pt>
    <dgm:pt modelId="{A0AAD3F9-2E98-4E90-B87C-DBB9B8F099C5}" type="pres">
      <dgm:prSet presAssocID="{7912896C-5496-47B6-8A9F-7A55DD9CCDD7}" presName="ParentBackground" presStyleLbl="fgAcc1" presStyleIdx="2" presStyleCnt="3"/>
      <dgm:spPr/>
    </dgm:pt>
    <dgm:pt modelId="{59EC694B-0A99-46A3-BEB1-C382569730C5}" type="pres">
      <dgm:prSet presAssocID="{7912896C-5496-47B6-8A9F-7A55DD9CCD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0BBB91F-6DE9-44A3-BFC5-0F996E4875DE}" type="presOf" srcId="{E2DD6CA8-0A7E-4D27-A74E-E2D4FCB8FAFB}" destId="{F34EDD7B-0A3A-46EB-8C86-B936373B27E5}" srcOrd="1" destOrd="0" presId="urn:microsoft.com/office/officeart/2011/layout/CircleProcess"/>
    <dgm:cxn modelId="{7EE4DF22-9770-402E-9020-D1DB87BCF528}" type="presOf" srcId="{7912896C-5496-47B6-8A9F-7A55DD9CCDD7}" destId="{A0AAD3F9-2E98-4E90-B87C-DBB9B8F099C5}" srcOrd="0" destOrd="0" presId="urn:microsoft.com/office/officeart/2011/layout/CircleProcess"/>
    <dgm:cxn modelId="{FCC78529-F526-4426-B3B4-123E992B215D}" srcId="{9592F75B-B9CF-431A-A4BA-014490850ADF}" destId="{B90581B1-E04A-4904-A35D-DBF15DA9733E}" srcOrd="2" destOrd="0" parTransId="{10E4F258-FE69-4C05-AEDF-4ED27633915C}" sibTransId="{08DA5359-3CE9-4C54-9012-552E55D43893}"/>
    <dgm:cxn modelId="{63264A2B-F255-4617-AFDC-1276D17E02FD}" type="presOf" srcId="{9592F75B-B9CF-431A-A4BA-014490850ADF}" destId="{692C770A-7B2D-4A64-8829-4CB03847054A}" srcOrd="0" destOrd="0" presId="urn:microsoft.com/office/officeart/2011/layout/CircleProcess"/>
    <dgm:cxn modelId="{E358F25B-EE9A-4B97-91A4-D1D29F17786C}" type="presOf" srcId="{7912896C-5496-47B6-8A9F-7A55DD9CCDD7}" destId="{59EC694B-0A99-46A3-BEB1-C382569730C5}" srcOrd="1" destOrd="0" presId="urn:microsoft.com/office/officeart/2011/layout/CircleProcess"/>
    <dgm:cxn modelId="{21F44C64-B162-4236-B5A6-B961188EF0FC}" srcId="{9592F75B-B9CF-431A-A4BA-014490850ADF}" destId="{E2DD6CA8-0A7E-4D27-A74E-E2D4FCB8FAFB}" srcOrd="1" destOrd="0" parTransId="{85E88569-27F1-4EB4-8293-86C1867AAC07}" sibTransId="{5FC629EE-EED5-4700-9933-C6E48C6BF1BE}"/>
    <dgm:cxn modelId="{4A15D174-0CE1-4E95-A5B8-334CFE60A7A0}" type="presOf" srcId="{E2DD6CA8-0A7E-4D27-A74E-E2D4FCB8FAFB}" destId="{3E796EB4-A9F9-4805-84E2-DA25A411901D}" srcOrd="0" destOrd="0" presId="urn:microsoft.com/office/officeart/2011/layout/CircleProcess"/>
    <dgm:cxn modelId="{C7321787-F822-4F95-9D2E-2B3706EE35C5}" type="presOf" srcId="{B90581B1-E04A-4904-A35D-DBF15DA9733E}" destId="{FBA6045B-886D-419C-8E46-582EE4D3B0EF}" srcOrd="1" destOrd="0" presId="urn:microsoft.com/office/officeart/2011/layout/CircleProcess"/>
    <dgm:cxn modelId="{8563D0A7-9EFB-4190-BAF5-87338AABACEC}" srcId="{9592F75B-B9CF-431A-A4BA-014490850ADF}" destId="{7912896C-5496-47B6-8A9F-7A55DD9CCDD7}" srcOrd="0" destOrd="0" parTransId="{2C6783A0-0FCD-40CC-90D0-20822F2B73DA}" sibTransId="{488D189F-494E-4059-B720-33A537AE7581}"/>
    <dgm:cxn modelId="{2167D7F1-B5BA-4391-8425-4D5C6E49B576}" type="presOf" srcId="{B90581B1-E04A-4904-A35D-DBF15DA9733E}" destId="{29FF3D7A-311D-4BED-AB5C-DE2FD9CD414C}" srcOrd="0" destOrd="0" presId="urn:microsoft.com/office/officeart/2011/layout/CircleProcess"/>
    <dgm:cxn modelId="{8DCBB8B6-9673-4B4C-B223-90272CC87CA1}" type="presParOf" srcId="{692C770A-7B2D-4A64-8829-4CB03847054A}" destId="{3D5A728A-06BB-4C48-8867-CEF9C34BDD4F}" srcOrd="0" destOrd="0" presId="urn:microsoft.com/office/officeart/2011/layout/CircleProcess"/>
    <dgm:cxn modelId="{81FAD2E1-CFF0-4FAF-B449-537F538417FB}" type="presParOf" srcId="{3D5A728A-06BB-4C48-8867-CEF9C34BDD4F}" destId="{8BE099A3-DB02-42FF-9370-1BD51744258C}" srcOrd="0" destOrd="0" presId="urn:microsoft.com/office/officeart/2011/layout/CircleProcess"/>
    <dgm:cxn modelId="{26696347-9F5B-410D-AC6F-04EE886C1D1D}" type="presParOf" srcId="{692C770A-7B2D-4A64-8829-4CB03847054A}" destId="{3E7094A8-7B07-4BFB-B673-0186E423DDE3}" srcOrd="1" destOrd="0" presId="urn:microsoft.com/office/officeart/2011/layout/CircleProcess"/>
    <dgm:cxn modelId="{4C87B274-5199-46C3-868F-39C0CCD5E2C8}" type="presParOf" srcId="{3E7094A8-7B07-4BFB-B673-0186E423DDE3}" destId="{29FF3D7A-311D-4BED-AB5C-DE2FD9CD414C}" srcOrd="0" destOrd="0" presId="urn:microsoft.com/office/officeart/2011/layout/CircleProcess"/>
    <dgm:cxn modelId="{8D19A112-4B4C-4EF6-950E-07FADF628C24}" type="presParOf" srcId="{692C770A-7B2D-4A64-8829-4CB03847054A}" destId="{FBA6045B-886D-419C-8E46-582EE4D3B0EF}" srcOrd="2" destOrd="0" presId="urn:microsoft.com/office/officeart/2011/layout/CircleProcess"/>
    <dgm:cxn modelId="{ACB3BA79-46B3-43C6-813A-93B81FD353E0}" type="presParOf" srcId="{692C770A-7B2D-4A64-8829-4CB03847054A}" destId="{142F4BC7-EC85-4FCB-9145-088B0C52D271}" srcOrd="3" destOrd="0" presId="urn:microsoft.com/office/officeart/2011/layout/CircleProcess"/>
    <dgm:cxn modelId="{4ED41740-5571-49C8-9D7A-298F6DB74E7A}" type="presParOf" srcId="{142F4BC7-EC85-4FCB-9145-088B0C52D271}" destId="{8CCC99D0-AB92-4ECD-8859-9F000AB115FF}" srcOrd="0" destOrd="0" presId="urn:microsoft.com/office/officeart/2011/layout/CircleProcess"/>
    <dgm:cxn modelId="{26082521-62E4-4D96-9668-3D57774F7BE3}" type="presParOf" srcId="{692C770A-7B2D-4A64-8829-4CB03847054A}" destId="{299C3234-E7B5-4B35-85F2-1D5A0219D220}" srcOrd="4" destOrd="0" presId="urn:microsoft.com/office/officeart/2011/layout/CircleProcess"/>
    <dgm:cxn modelId="{BD758804-AE33-4DCB-A8D5-8C61EC4A028C}" type="presParOf" srcId="{299C3234-E7B5-4B35-85F2-1D5A0219D220}" destId="{3E796EB4-A9F9-4805-84E2-DA25A411901D}" srcOrd="0" destOrd="0" presId="urn:microsoft.com/office/officeart/2011/layout/CircleProcess"/>
    <dgm:cxn modelId="{E2D18E52-DB51-491A-9E68-7320BFE39C62}" type="presParOf" srcId="{692C770A-7B2D-4A64-8829-4CB03847054A}" destId="{F34EDD7B-0A3A-46EB-8C86-B936373B27E5}" srcOrd="5" destOrd="0" presId="urn:microsoft.com/office/officeart/2011/layout/CircleProcess"/>
    <dgm:cxn modelId="{870B3D2F-46E2-47F8-8961-378BD4B802D6}" type="presParOf" srcId="{692C770A-7B2D-4A64-8829-4CB03847054A}" destId="{E7968CA1-0FC1-432A-A48B-974D161AF679}" srcOrd="6" destOrd="0" presId="urn:microsoft.com/office/officeart/2011/layout/CircleProcess"/>
    <dgm:cxn modelId="{4164B8BE-CBA8-43FD-8CEC-C547E9CAF598}" type="presParOf" srcId="{E7968CA1-0FC1-432A-A48B-974D161AF679}" destId="{1ACF766D-7BAA-48F6-ACCB-ED35A749F383}" srcOrd="0" destOrd="0" presId="urn:microsoft.com/office/officeart/2011/layout/CircleProcess"/>
    <dgm:cxn modelId="{415AA09F-0F68-4D15-8423-12830BFF8A27}" type="presParOf" srcId="{692C770A-7B2D-4A64-8829-4CB03847054A}" destId="{43033752-188F-483A-973A-D4DA591D069A}" srcOrd="7" destOrd="0" presId="urn:microsoft.com/office/officeart/2011/layout/CircleProcess"/>
    <dgm:cxn modelId="{0A02E6BA-6E37-4BDF-BB07-FA4ADDFF5FAE}" type="presParOf" srcId="{43033752-188F-483A-973A-D4DA591D069A}" destId="{A0AAD3F9-2E98-4E90-B87C-DBB9B8F099C5}" srcOrd="0" destOrd="0" presId="urn:microsoft.com/office/officeart/2011/layout/CircleProcess"/>
    <dgm:cxn modelId="{11D2E452-CD14-473D-A689-8C3E79983525}" type="presParOf" srcId="{692C770A-7B2D-4A64-8829-4CB03847054A}" destId="{59EC694B-0A99-46A3-BEB1-C382569730C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099A3-DB02-42FF-9370-1BD51744258C}">
      <dsp:nvSpPr>
        <dsp:cNvPr id="0" name=""/>
        <dsp:cNvSpPr/>
      </dsp:nvSpPr>
      <dsp:spPr>
        <a:xfrm>
          <a:off x="5062667" y="1226716"/>
          <a:ext cx="2208424" cy="2208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F3D7A-311D-4BED-AB5C-DE2FD9CD414C}">
      <dsp:nvSpPr>
        <dsp:cNvPr id="0" name=""/>
        <dsp:cNvSpPr/>
      </dsp:nvSpPr>
      <dsp:spPr>
        <a:xfrm>
          <a:off x="5135993" y="1313242"/>
          <a:ext cx="2061771" cy="2061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Context</a:t>
          </a:r>
        </a:p>
      </dsp:txBody>
      <dsp:txXfrm>
        <a:off x="5430737" y="1607804"/>
        <a:ext cx="1472283" cy="1472426"/>
      </dsp:txXfrm>
    </dsp:sp>
    <dsp:sp modelId="{8CCC99D0-AB92-4ECD-8859-9F000AB115FF}">
      <dsp:nvSpPr>
        <dsp:cNvPr id="0" name=""/>
        <dsp:cNvSpPr/>
      </dsp:nvSpPr>
      <dsp:spPr>
        <a:xfrm rot="2700000">
          <a:off x="2782856" y="1229386"/>
          <a:ext cx="2203105" cy="22031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6EB4-A9F9-4805-84E2-DA25A411901D}">
      <dsp:nvSpPr>
        <dsp:cNvPr id="0" name=""/>
        <dsp:cNvSpPr/>
      </dsp:nvSpPr>
      <dsp:spPr>
        <a:xfrm>
          <a:off x="2853523" y="1300357"/>
          <a:ext cx="2061771" cy="2061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Experience dependent growth</a:t>
          </a:r>
        </a:p>
      </dsp:txBody>
      <dsp:txXfrm>
        <a:off x="3148267" y="1594920"/>
        <a:ext cx="1472283" cy="1472426"/>
      </dsp:txXfrm>
    </dsp:sp>
    <dsp:sp modelId="{1ACF766D-7BAA-48F6-ACCB-ED35A749F383}">
      <dsp:nvSpPr>
        <dsp:cNvPr id="0" name=""/>
        <dsp:cNvSpPr/>
      </dsp:nvSpPr>
      <dsp:spPr>
        <a:xfrm rot="2700000">
          <a:off x="500386" y="1229386"/>
          <a:ext cx="2203105" cy="22031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D3F9-2E98-4E90-B87C-DBB9B8F099C5}">
      <dsp:nvSpPr>
        <dsp:cNvPr id="0" name=""/>
        <dsp:cNvSpPr/>
      </dsp:nvSpPr>
      <dsp:spPr>
        <a:xfrm>
          <a:off x="571053" y="1300357"/>
          <a:ext cx="2061771" cy="2061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Malleability</a:t>
          </a:r>
        </a:p>
      </dsp:txBody>
      <dsp:txXfrm>
        <a:off x="865797" y="1594920"/>
        <a:ext cx="1472283" cy="147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FED1-21BF-40DD-AAB1-80B30F89786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5A1F-993D-49BF-BA8B-796AF709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07EA3-8576-4B05-A3C2-77BF7B117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9B989-AE1D-4804-B60D-A7ED8BF2C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3-4 times higher than numbers in 2019</a:t>
            </a:r>
          </a:p>
          <a:p>
            <a:r>
              <a:rPr lang="en-US" dirty="0"/>
              <a:t>Around 5900 responded out of 9.800 eligible for the online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5A1F-993D-49BF-BA8B-796AF7095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mmwr/volumes/69/wr/mm6932a1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4-h.org/wp-content/uploads/2020/06/4-H-Mental-Health-Report-6.1.20-FINAL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partnersproject.org/arethekidsalrigh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urnaroundusa.org/resources-three-r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foryouth.net/youth_development/professionals/sel/" TargetMode="External"/><Relationship Id="rId3" Type="http://schemas.openxmlformats.org/officeDocument/2006/relationships/hyperlink" Target="https://turnaroundusa.org/stress-and-the-brain/" TargetMode="External"/><Relationship Id="rId7" Type="http://schemas.openxmlformats.org/officeDocument/2006/relationships/hyperlink" Target="https://casel.org/resources-covid/" TargetMode="External"/><Relationship Id="rId2" Type="http://schemas.openxmlformats.org/officeDocument/2006/relationships/hyperlink" Target="https://turnaroundusa.org/coronavir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ildmind.org/" TargetMode="External"/><Relationship Id="rId5" Type="http://schemas.openxmlformats.org/officeDocument/2006/relationships/hyperlink" Target="https://www.bethe1to.com/bethe1to-steps-evidence/" TargetMode="External"/><Relationship Id="rId4" Type="http://schemas.openxmlformats.org/officeDocument/2006/relationships/hyperlink" Target="https://www.cdc.gov/coronavirus/2019-ncov/daily-life-coping/stress-coping/index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doi/full/10.1080/10888691.2017.1398649" TargetMode="External"/><Relationship Id="rId3" Type="http://schemas.openxmlformats.org/officeDocument/2006/relationships/hyperlink" Target="https://www.ncbi.nlm.nih.gov/pmc/articles/PMC7363598/" TargetMode="External"/><Relationship Id="rId7" Type="http://schemas.openxmlformats.org/officeDocument/2006/relationships/hyperlink" Target="https://theharrispoll.com/the-state-of-teen-mental-health-during-covid-19-in-america-a-4%e2%80%91h-and-harris-poll-youth-mental-health-survey/" TargetMode="External"/><Relationship Id="rId2" Type="http://schemas.openxmlformats.org/officeDocument/2006/relationships/hyperlink" Target="https://www.psychiatrictimes.com/view/new-findings-children-mental-health-covid-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0/11/12/health/covid-teenagers-mental-health.html" TargetMode="External"/><Relationship Id="rId5" Type="http://schemas.openxmlformats.org/officeDocument/2006/relationships/hyperlink" Target="https://www.cdc.gov/mmwr/volumes/69/wr/mm6945a3.htm?s_cid=mm6945a3_w" TargetMode="External"/><Relationship Id="rId4" Type="http://schemas.openxmlformats.org/officeDocument/2006/relationships/hyperlink" Target="https://dx.doi.org/10.1016/j.psychres.2020.11330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actforyouth.net/youth_development/professional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hildrensmentalhealth/basic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is COVID-19 Impacting the Emotional Well-being of Adolescents?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PYD Network                                                                             Jutta Dotterweich,  ACT for Youth  December 10,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3176325"/>
            <a:ext cx="6242886" cy="31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Mental Health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1899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Under “regular” circumstances</a:t>
            </a:r>
          </a:p>
          <a:p>
            <a:pPr>
              <a:buFontTx/>
              <a:buChar char="-"/>
            </a:pPr>
            <a:r>
              <a:rPr lang="en-US" sz="2000" dirty="0"/>
              <a:t>13-20% of children under 18 experience a mental health disorder in a given year</a:t>
            </a:r>
          </a:p>
          <a:p>
            <a:pPr>
              <a:buFontTx/>
              <a:buChar char="-"/>
            </a:pPr>
            <a:r>
              <a:rPr lang="en-US" sz="2000" dirty="0"/>
              <a:t>Only about 50% of these children with mental health disorders receive specialized mental health care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Prediction: Impact of COVID-19</a:t>
            </a:r>
          </a:p>
          <a:p>
            <a:pPr marL="0" indent="0">
              <a:buNone/>
            </a:pPr>
            <a:r>
              <a:rPr lang="en-US" sz="2000" dirty="0"/>
              <a:t>- Increase of disorders to 25-30% of all young people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8169" y="5370491"/>
            <a:ext cx="6503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 Noam, PEAR Institute, Associate Professor of Psychiatry, Harvard Medical School</a:t>
            </a:r>
          </a:p>
          <a:p>
            <a:r>
              <a:rPr lang="en-US" dirty="0"/>
              <a:t>Webinar: Mental Health and Youth Development: Priorities for the Summer and Beyond</a:t>
            </a:r>
          </a:p>
        </p:txBody>
      </p:sp>
    </p:spTree>
    <p:extLst>
      <p:ext uri="{BB962C8B-B14F-4D97-AF65-F5344CB8AC3E}">
        <p14:creationId xmlns:p14="http://schemas.microsoft.com/office/powerpoint/2010/main" val="391485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data June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28" t="27156" r="43803" b="20715"/>
          <a:stretch/>
        </p:blipFill>
        <p:spPr>
          <a:xfrm>
            <a:off x="450758" y="1981654"/>
            <a:ext cx="7572777" cy="436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6401" y="5692462"/>
            <a:ext cx="285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Mental Health, Substance Use, and Suicidal Ideation During the COVID-19 Pandemic — United States, June 24–30, 2020 | MMWR (cdc.gov)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0056" y="2717442"/>
            <a:ext cx="345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rates for young adults, racial/ethnic minorities, essential workers and unpaid adult caregivers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8845" y="4211392"/>
            <a:ext cx="249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4 times higher than comparable data from 2019</a:t>
            </a:r>
          </a:p>
        </p:txBody>
      </p:sp>
    </p:spTree>
    <p:extLst>
      <p:ext uri="{BB962C8B-B14F-4D97-AF65-F5344CB8AC3E}">
        <p14:creationId xmlns:p14="http://schemas.microsoft.com/office/powerpoint/2010/main" val="176715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Studies: Children and Adolescents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14" y="2608978"/>
            <a:ext cx="4498177" cy="2993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716" y="2356009"/>
            <a:ext cx="31966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Impact of COVID-19: </a:t>
            </a:r>
          </a:p>
          <a:p>
            <a:r>
              <a:rPr lang="en-US" sz="2400" dirty="0"/>
              <a:t>- Increased stress</a:t>
            </a:r>
          </a:p>
          <a:p>
            <a:r>
              <a:rPr lang="en-US" sz="2400" dirty="0"/>
              <a:t>- Increase in anxiety</a:t>
            </a:r>
          </a:p>
          <a:p>
            <a:r>
              <a:rPr lang="en-US" sz="2400" dirty="0"/>
              <a:t>- Increase in depression</a:t>
            </a:r>
          </a:p>
          <a:p>
            <a:r>
              <a:rPr lang="en-US" sz="2400" dirty="0"/>
              <a:t>- Smart phone addiction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2716" y="4726546"/>
            <a:ext cx="3467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CDC</a:t>
            </a:r>
          </a:p>
          <a:p>
            <a:r>
              <a:rPr lang="en-US" sz="2400" dirty="0"/>
              <a:t>- Increase in mental health</a:t>
            </a:r>
          </a:p>
          <a:p>
            <a:r>
              <a:rPr lang="en-US" sz="2400" dirty="0"/>
              <a:t>related ED visits</a:t>
            </a:r>
          </a:p>
        </p:txBody>
      </p:sp>
    </p:spTree>
    <p:extLst>
      <p:ext uri="{BB962C8B-B14F-4D97-AF65-F5344CB8AC3E}">
        <p14:creationId xmlns:p14="http://schemas.microsoft.com/office/powerpoint/2010/main" val="160712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Adolescents say?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Teen Mental Health, </a:t>
            </a:r>
            <a:r>
              <a:rPr lang="en-US" sz="2000" dirty="0"/>
              <a:t>Harris Poll (National 4-H) June 2020</a:t>
            </a:r>
          </a:p>
          <a:p>
            <a:pPr lvl="1"/>
            <a:r>
              <a:rPr lang="en-US" sz="1800" dirty="0"/>
              <a:t>Online survey, 1,516 participants (ages 13-19), across US</a:t>
            </a:r>
          </a:p>
          <a:p>
            <a:r>
              <a:rPr lang="en-US" sz="2000" i="1" dirty="0"/>
              <a:t>Are the Kids Alright? </a:t>
            </a:r>
            <a:r>
              <a:rPr lang="en-US" sz="2000" dirty="0"/>
              <a:t>California Partners Project, Child Mind Institute &amp; Material+, November 2020</a:t>
            </a:r>
          </a:p>
          <a:p>
            <a:pPr lvl="1"/>
            <a:r>
              <a:rPr lang="en-US" sz="1800" dirty="0"/>
              <a:t>In depth interviews and week-long diary entries (of youth and parents) documenting daily behaviors (sleep, exercise, internet use, and corresponding mood), 46 participants, living in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0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15" t="19624" r="13593" b="19724"/>
          <a:stretch/>
        </p:blipFill>
        <p:spPr>
          <a:xfrm>
            <a:off x="1197735" y="2305319"/>
            <a:ext cx="8899301" cy="39409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Poll (4-H Study)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3386" y="6246255"/>
            <a:ext cx="561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PowerPoint Presentation (4-h.org)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0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65" t="20021" r="12430" b="7634"/>
          <a:stretch/>
        </p:blipFill>
        <p:spPr>
          <a:xfrm>
            <a:off x="1120462" y="1031416"/>
            <a:ext cx="10032781" cy="51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5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20" t="19624" r="10951" b="6047"/>
          <a:stretch/>
        </p:blipFill>
        <p:spPr>
          <a:xfrm>
            <a:off x="1081825" y="1284004"/>
            <a:ext cx="9775065" cy="50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1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06" t="26959" r="16338" b="7633"/>
          <a:stretch/>
        </p:blipFill>
        <p:spPr>
          <a:xfrm>
            <a:off x="605308" y="880130"/>
            <a:ext cx="10958630" cy="55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22599" r="11584" b="4065"/>
          <a:stretch/>
        </p:blipFill>
        <p:spPr>
          <a:xfrm>
            <a:off x="1111098" y="1017430"/>
            <a:ext cx="9874582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87" t="22598" r="10211" b="6444"/>
          <a:stretch/>
        </p:blipFill>
        <p:spPr>
          <a:xfrm>
            <a:off x="471266" y="961917"/>
            <a:ext cx="10771990" cy="52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84" y="2385348"/>
            <a:ext cx="1718725" cy="1718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2186" y="4383121"/>
            <a:ext cx="3091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Experiencing delays?</a:t>
            </a:r>
          </a:p>
          <a:p>
            <a:r>
              <a:rPr lang="en-US" dirty="0"/>
              <a:t>Try closing out the other</a:t>
            </a:r>
          </a:p>
          <a:p>
            <a:r>
              <a:rPr lang="en-US" dirty="0"/>
              <a:t>programs running on your </a:t>
            </a:r>
          </a:p>
          <a:p>
            <a:r>
              <a:rPr lang="en-US" dirty="0"/>
              <a:t>computer</a:t>
            </a: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29" y="2109599"/>
            <a:ext cx="3313090" cy="347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3619" y="576273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Questions?</a:t>
            </a:r>
          </a:p>
          <a:p>
            <a:r>
              <a:rPr lang="en-US" dirty="0"/>
              <a:t>Use chat function. Post to </a:t>
            </a:r>
            <a:r>
              <a:rPr lang="en-US" u="sng" dirty="0"/>
              <a:t>Everyone</a:t>
            </a:r>
            <a:r>
              <a:rPr lang="en-US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8364828" y="4588343"/>
            <a:ext cx="920839" cy="394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23390" r="15282" b="8624"/>
          <a:stretch/>
        </p:blipFill>
        <p:spPr>
          <a:xfrm>
            <a:off x="1184857" y="1030311"/>
            <a:ext cx="10108148" cy="51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Any Takeaways?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923586"/>
            <a:ext cx="5808371" cy="3865207"/>
          </a:xfrm>
        </p:spPr>
      </p:pic>
    </p:spTree>
    <p:extLst>
      <p:ext uri="{BB962C8B-B14F-4D97-AF65-F5344CB8AC3E}">
        <p14:creationId xmlns:p14="http://schemas.microsoft.com/office/powerpoint/2010/main" val="244383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California Partners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974" y="5370490"/>
            <a:ext cx="484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Includes toolkit for teens and parents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1409" t="16850" r="24683" b="1093"/>
          <a:stretch/>
        </p:blipFill>
        <p:spPr>
          <a:xfrm>
            <a:off x="6090702" y="1223824"/>
            <a:ext cx="4134119" cy="5331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490" y="2176530"/>
            <a:ext cx="474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Are the Kids Alright? | </a:t>
            </a:r>
            <a:r>
              <a:rPr lang="en-US" sz="2000" dirty="0" err="1">
                <a:hlinkClick r:id="rId3"/>
              </a:rPr>
              <a:t>calpartnersproject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092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57770"/>
            <a:ext cx="9876453" cy="367830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Teens are experiencing a tremendous loss due to school closure and social isolation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There is limited opportunity to do the “work of adolescence” and form their identities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Social media and gaming have become the main way to meet their social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extent of tech use and its impact aren’t obvious, even to those closest to teens</a:t>
            </a:r>
          </a:p>
        </p:txBody>
      </p:sp>
    </p:spTree>
    <p:extLst>
      <p:ext uri="{BB962C8B-B14F-4D97-AF65-F5344CB8AC3E}">
        <p14:creationId xmlns:p14="http://schemas.microsoft.com/office/powerpoint/2010/main" val="351860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00" t="25571" r="13485" b="8029"/>
          <a:stretch/>
        </p:blipFill>
        <p:spPr>
          <a:xfrm>
            <a:off x="2021983" y="997649"/>
            <a:ext cx="7734267" cy="55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Experiencing Loss - Stages of grief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60" y="2382592"/>
            <a:ext cx="4553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“At first, it was this cool thing. We</a:t>
            </a:r>
          </a:p>
          <a:p>
            <a:r>
              <a:rPr lang="en-US" dirty="0"/>
              <a:t>aren’t going to school. I remember</a:t>
            </a:r>
          </a:p>
          <a:p>
            <a:r>
              <a:rPr lang="en-US" dirty="0"/>
              <a:t>the first few days I was still seeing people. I’m</a:t>
            </a:r>
          </a:p>
          <a:p>
            <a:r>
              <a:rPr lang="en-US" dirty="0"/>
              <a:t>not going to get the virus from these people. It</a:t>
            </a:r>
          </a:p>
          <a:p>
            <a:r>
              <a:rPr lang="en-US" dirty="0"/>
              <a:t>was such a far-off thing in my community.”</a:t>
            </a:r>
          </a:p>
          <a:p>
            <a:r>
              <a:rPr lang="en-US" i="1" dirty="0"/>
              <a:t>~Age 17, Sonoma County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2370" y="4533364"/>
            <a:ext cx="4208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was angry that sports and my</a:t>
            </a:r>
          </a:p>
          <a:p>
            <a:r>
              <a:rPr lang="en-US" dirty="0"/>
              <a:t>whole life stopped with the pandemic…</a:t>
            </a:r>
          </a:p>
          <a:p>
            <a:r>
              <a:rPr lang="en-US" dirty="0"/>
              <a:t>It’s our junior year in high school and that’s</a:t>
            </a:r>
          </a:p>
          <a:p>
            <a:r>
              <a:rPr lang="en-US" dirty="0"/>
              <a:t>one of the most important, especially</a:t>
            </a:r>
          </a:p>
          <a:p>
            <a:r>
              <a:rPr lang="en-US" dirty="0"/>
              <a:t>for sports. We haven’t been able to go to</a:t>
            </a:r>
          </a:p>
          <a:p>
            <a:r>
              <a:rPr lang="en-US" dirty="0"/>
              <a:t>tournaments. College coaches are not</a:t>
            </a:r>
          </a:p>
          <a:p>
            <a:r>
              <a:rPr lang="en-US" dirty="0"/>
              <a:t>traveling.” </a:t>
            </a:r>
            <a:r>
              <a:rPr lang="en-US" i="1" dirty="0"/>
              <a:t>~Age 16, Sonoma County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9588" y="2248514"/>
            <a:ext cx="47228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“When it first started, when I</a:t>
            </a:r>
          </a:p>
          <a:p>
            <a:r>
              <a:rPr lang="en-US" dirty="0"/>
              <a:t>heard we were not going back, it</a:t>
            </a:r>
          </a:p>
          <a:p>
            <a:r>
              <a:rPr lang="en-US" dirty="0"/>
              <a:t>was pure shock. We were not able to see friends</a:t>
            </a:r>
          </a:p>
          <a:p>
            <a:r>
              <a:rPr lang="en-US" dirty="0"/>
              <a:t>and go certain places and travel. It ruined my</a:t>
            </a:r>
          </a:p>
          <a:p>
            <a:r>
              <a:rPr lang="en-US" dirty="0"/>
              <a:t>summer. With anger comes sadness.”</a:t>
            </a:r>
          </a:p>
          <a:p>
            <a:r>
              <a:rPr lang="en-US" i="1" dirty="0"/>
              <a:t>~Age 16, Sonoma County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1560" y="4675031"/>
            <a:ext cx="45130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“But once this started to happen,</a:t>
            </a:r>
          </a:p>
          <a:p>
            <a:r>
              <a:rPr lang="en-US"/>
              <a:t>I kind of accepted that it’s kind of</a:t>
            </a:r>
          </a:p>
          <a:p>
            <a:r>
              <a:rPr lang="en-US"/>
              <a:t>just another year of school and it’s going to be</a:t>
            </a:r>
          </a:p>
          <a:p>
            <a:r>
              <a:rPr lang="en-US"/>
              <a:t>different and more difficult in some ways and</a:t>
            </a:r>
          </a:p>
          <a:p>
            <a:r>
              <a:rPr lang="en-US"/>
              <a:t>easier in others.” </a:t>
            </a:r>
            <a:r>
              <a:rPr lang="en-US" i="1"/>
              <a:t>~Age 15, San Francisco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and gaming main way to meet social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129" y="2201224"/>
            <a:ext cx="3612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TikTok</a:t>
            </a:r>
            <a:r>
              <a:rPr lang="en-US" dirty="0"/>
              <a:t> is a good pass time, but it</a:t>
            </a:r>
          </a:p>
          <a:p>
            <a:r>
              <a:rPr lang="en-US" dirty="0"/>
              <a:t>definitely doesn’t make quarantining</a:t>
            </a:r>
          </a:p>
          <a:p>
            <a:r>
              <a:rPr lang="en-US" dirty="0"/>
              <a:t>better, I’d rather be with my friends.”</a:t>
            </a:r>
          </a:p>
          <a:p>
            <a:r>
              <a:rPr lang="en-US" i="1" dirty="0"/>
              <a:t>~Age 17, Alameda County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8529" y="2120382"/>
            <a:ext cx="4288665" cy="176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TikTok</a:t>
            </a:r>
            <a:r>
              <a:rPr lang="en-US" dirty="0"/>
              <a:t> is the one I spend the</a:t>
            </a:r>
          </a:p>
          <a:p>
            <a:r>
              <a:rPr lang="en-US" dirty="0"/>
              <a:t>most time on because it has stuff</a:t>
            </a:r>
          </a:p>
          <a:p>
            <a:r>
              <a:rPr lang="en-US" dirty="0"/>
              <a:t>I actually want to watch. If I don’t have anything to do, </a:t>
            </a:r>
            <a:r>
              <a:rPr lang="en-US" dirty="0" err="1"/>
              <a:t>TikTok’s</a:t>
            </a:r>
            <a:r>
              <a:rPr lang="en-US" dirty="0"/>
              <a:t> the obvious place to go.”</a:t>
            </a:r>
          </a:p>
          <a:p>
            <a:r>
              <a:rPr lang="en-US" i="1" dirty="0"/>
              <a:t>~Age 14, San Mateo County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00" t="47968" r="9261" b="8426"/>
          <a:stretch/>
        </p:blipFill>
        <p:spPr>
          <a:xfrm>
            <a:off x="575894" y="3884788"/>
            <a:ext cx="6941713" cy="26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dangers of overuse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“Addicted” to technology and apps</a:t>
            </a:r>
          </a:p>
          <a:p>
            <a:r>
              <a:rPr lang="en-US" sz="2200" dirty="0"/>
              <a:t>“I could quit, but I don’t want to…”</a:t>
            </a:r>
          </a:p>
          <a:p>
            <a:r>
              <a:rPr lang="en-US" sz="2200" dirty="0"/>
              <a:t>“I know it’s bad, but everybody is doing it”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01" y="2259339"/>
            <a:ext cx="4038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5" t="54907" r="8838" b="2280"/>
          <a:stretch/>
        </p:blipFill>
        <p:spPr>
          <a:xfrm>
            <a:off x="769076" y="940158"/>
            <a:ext cx="6337380" cy="2397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760" t="34096" r="14437" b="23091"/>
          <a:stretch/>
        </p:blipFill>
        <p:spPr>
          <a:xfrm>
            <a:off x="4305300" y="3593207"/>
            <a:ext cx="6000449" cy="28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dilemma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22" t="33499" r="13698" b="6444"/>
          <a:stretch/>
        </p:blipFill>
        <p:spPr>
          <a:xfrm>
            <a:off x="4591821" y="2363274"/>
            <a:ext cx="6812924" cy="3902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193" y="2363274"/>
            <a:ext cx="266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Parent diaries </a:t>
            </a:r>
          </a:p>
          <a:p>
            <a:r>
              <a:rPr lang="en-US" sz="2000" i="1" dirty="0"/>
              <a:t>Underreported their children’s screen time</a:t>
            </a:r>
          </a:p>
        </p:txBody>
      </p:sp>
    </p:spTree>
    <p:extLst>
      <p:ext uri="{BB962C8B-B14F-4D97-AF65-F5344CB8AC3E}">
        <p14:creationId xmlns:p14="http://schemas.microsoft.com/office/powerpoint/2010/main" val="97488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PYD Network History </a:t>
            </a:r>
          </a:p>
          <a:p>
            <a:r>
              <a:rPr lang="en-US" sz="2000" dirty="0"/>
              <a:t>COVID-19 challenges adolescent development</a:t>
            </a:r>
          </a:p>
          <a:p>
            <a:r>
              <a:rPr lang="en-US" sz="2000" dirty="0"/>
              <a:t>What do we know so far?</a:t>
            </a:r>
          </a:p>
          <a:p>
            <a:r>
              <a:rPr lang="en-US" sz="2000" dirty="0"/>
              <a:t>What do young people report?</a:t>
            </a:r>
          </a:p>
          <a:p>
            <a:r>
              <a:rPr lang="en-US" sz="2000" dirty="0"/>
              <a:t>How do we support young people?</a:t>
            </a:r>
          </a:p>
          <a:p>
            <a:r>
              <a:rPr lang="en-US" sz="2000" dirty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92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02" y="1858524"/>
            <a:ext cx="4943845" cy="3678303"/>
          </a:xfrm>
        </p:spPr>
        <p:txBody>
          <a:bodyPr>
            <a:normAutofit/>
          </a:bodyPr>
          <a:lstStyle/>
          <a:p>
            <a:r>
              <a:rPr lang="en-US" sz="2000" dirty="0"/>
              <a:t>Acknowledge what has been taken away</a:t>
            </a:r>
          </a:p>
          <a:p>
            <a:r>
              <a:rPr lang="en-US" sz="2000" dirty="0"/>
              <a:t>Don’t blame teens for their coping mechanisms</a:t>
            </a:r>
          </a:p>
          <a:p>
            <a:r>
              <a:rPr lang="en-US" sz="2000" dirty="0"/>
              <a:t>Know the signs of depression and anxiety</a:t>
            </a:r>
          </a:p>
          <a:p>
            <a:r>
              <a:rPr lang="en-US" sz="2000" dirty="0"/>
              <a:t>Be aware of the behavior you are modelling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183" y="2674505"/>
            <a:ext cx="5015949" cy="286232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What to look for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Feeling very sad or withdrawn for two or three weeks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Intense worries or fears that get in the way of daily activities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Severe mood swings that cause problems in relationships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Drastic changes in behavior or personality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Severe, out-of-control behavior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Repeated use of drugs or alcohol</a:t>
            </a:r>
          </a:p>
        </p:txBody>
      </p:sp>
    </p:spTree>
    <p:extLst>
      <p:ext uri="{BB962C8B-B14F-4D97-AF65-F5344CB8AC3E}">
        <p14:creationId xmlns:p14="http://schemas.microsoft.com/office/powerpoint/2010/main" val="14518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ANY takeaways?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19" y="888221"/>
            <a:ext cx="5761094" cy="383374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Science of Learning and Development (SOLD)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2920898"/>
              </p:ext>
            </p:extLst>
          </p:nvPr>
        </p:nvGraphicFramePr>
        <p:xfrm>
          <a:off x="1635616" y="1715956"/>
          <a:ext cx="7315200" cy="4661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2580" y="2021983"/>
            <a:ext cx="259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Brain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580" y="5658187"/>
            <a:ext cx="7899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Cortisol</a:t>
            </a:r>
            <a:r>
              <a:rPr lang="en-US" dirty="0"/>
              <a:t> and </a:t>
            </a:r>
            <a:r>
              <a:rPr lang="en-US" b="1" dirty="0"/>
              <a:t>oxytocin</a:t>
            </a:r>
            <a:r>
              <a:rPr lang="en-US" dirty="0"/>
              <a:t> are hormones that the body produces in response to context – cortisol in response to stress, oxytocin in response to love and trust.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24304" y="6193169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Pamela Cantor et al. 2018</a:t>
            </a:r>
          </a:p>
        </p:txBody>
      </p:sp>
    </p:spTree>
    <p:extLst>
      <p:ext uri="{BB962C8B-B14F-4D97-AF65-F5344CB8AC3E}">
        <p14:creationId xmlns:p14="http://schemas.microsoft.com/office/powerpoint/2010/main" val="155900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support young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New Three R’s</a:t>
            </a:r>
          </a:p>
          <a:p>
            <a:pPr marL="0" indent="0">
              <a:buNone/>
            </a:pPr>
            <a:r>
              <a:rPr lang="en-US" sz="2000" dirty="0"/>
              <a:t>o Relationships: The science tells us that relationships are the active ingredient in the learning environment, and the antidote to toxic stress. </a:t>
            </a:r>
          </a:p>
          <a:p>
            <a:pPr marL="0" indent="0">
              <a:buNone/>
            </a:pPr>
            <a:r>
              <a:rPr lang="en-US" sz="2000" dirty="0"/>
              <a:t>o Routines: The brain is a predictive machine, and is calm when things are orderly, making routines and consistency vital pieces of environments that encourage brain development. </a:t>
            </a:r>
          </a:p>
          <a:p>
            <a:pPr marL="0" indent="0">
              <a:buNone/>
            </a:pPr>
            <a:r>
              <a:rPr lang="en-US" sz="2000" dirty="0"/>
              <a:t>o Resilience: The key to building resilience is recognizing that we all – adults and youth alike – have strengths to build upon. Asset-based approaches allow us to help them understand and manage their emotions.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8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70" t="16255" r="12746" b="5056"/>
          <a:stretch/>
        </p:blipFill>
        <p:spPr>
          <a:xfrm>
            <a:off x="1223493" y="734097"/>
            <a:ext cx="9953973" cy="5589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9234" y="6323528"/>
            <a:ext cx="516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Resources For The New Three </a:t>
            </a:r>
            <a:r>
              <a:rPr lang="en-US" sz="1400" dirty="0" err="1">
                <a:hlinkClick r:id="rId3"/>
              </a:rPr>
              <a:t>Rs</a:t>
            </a:r>
            <a:r>
              <a:rPr lang="en-US" sz="1400" dirty="0">
                <a:hlinkClick r:id="rId3"/>
              </a:rPr>
              <a:t>: Relationships, Routines and Resilience | Turnaround for Children (turnaroundusa.org)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9733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62563"/>
            <a:ext cx="4910138" cy="6889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Quest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2" y="1766776"/>
            <a:ext cx="6969826" cy="3495787"/>
          </a:xfrm>
        </p:spPr>
      </p:pic>
    </p:spTree>
    <p:extLst>
      <p:ext uri="{BB962C8B-B14F-4D97-AF65-F5344CB8AC3E}">
        <p14:creationId xmlns:p14="http://schemas.microsoft.com/office/powerpoint/2010/main" val="3694233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Turnaround for Children -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Coronavirus (COVID-19) Pandemic Resources | Turnaround for Children (turnaroundusa.org)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Stress and the Brain | Turnaround for Children (turnaroundusa.org)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CDC. Daily Life Coping/Stress and Coping -  </a:t>
            </a:r>
            <a:r>
              <a:rPr lang="en-US" dirty="0">
                <a:hlinkClick r:id="rId4"/>
              </a:rPr>
              <a:t>https://www.cdc.gov/coronavirus/2019-ncov/daily-life-coping/stress-coping/index.html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Five Steps (suicide prevention) </a:t>
            </a:r>
            <a:r>
              <a:rPr lang="en-US" dirty="0">
                <a:hlinkClick r:id="rId5"/>
              </a:rPr>
              <a:t>How The 5 Steps Can Help Someone Who is Suicidal - #BeThe1To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Child Mind Institute - </a:t>
            </a:r>
            <a:r>
              <a:rPr lang="en-US" dirty="0">
                <a:hlinkClick r:id="rId6"/>
              </a:rPr>
              <a:t>Child Mind Institute | Transforming Children's Lives.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CASEL - </a:t>
            </a:r>
            <a:r>
              <a:rPr lang="en-US" dirty="0" err="1">
                <a:hlinkClick r:id="rId7"/>
              </a:rPr>
              <a:t>Covid</a:t>
            </a:r>
            <a:r>
              <a:rPr lang="en-US" dirty="0">
                <a:hlinkClick r:id="rId7"/>
              </a:rPr>
              <a:t>- 19 SEL Resources (casel.org)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ACT for Youth: SEL Toolkit - </a:t>
            </a:r>
            <a:r>
              <a:rPr lang="en-US" dirty="0">
                <a:hlinkClick r:id="rId8"/>
              </a:rPr>
              <a:t>http://www.actforyouth.net/youth_development/professionals/sel/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10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568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Karen Dineen Wagner. 2020. </a:t>
            </a:r>
            <a:r>
              <a:rPr lang="en-US" i="1" dirty="0"/>
              <a:t>New Findings About Children’s Mental Health During COVID-19</a:t>
            </a:r>
            <a:r>
              <a:rPr lang="en-US" dirty="0"/>
              <a:t>. Psychiatric Times. </a:t>
            </a:r>
            <a:r>
              <a:rPr lang="en-US" dirty="0">
                <a:hlinkClick r:id="rId2"/>
              </a:rPr>
              <a:t>https://www.psychiatrictimes.com/view/new-findings-children-mental-health-covid-19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Racine, N. et al.2020. </a:t>
            </a:r>
            <a:r>
              <a:rPr lang="en-US" i="1" dirty="0"/>
              <a:t>Child and Adolescent Mental Illness during COVID-19: A Rapid Review.  </a:t>
            </a:r>
            <a:r>
              <a:rPr lang="en-US" dirty="0">
                <a:hlinkClick r:id="rId3"/>
              </a:rPr>
              <a:t>Psychiatry Res</a:t>
            </a:r>
            <a:r>
              <a:rPr lang="en-US" dirty="0"/>
              <a:t>. 2020 Oct; 292: 113307. Published online 2020 Jul 16. 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4"/>
              </a:rPr>
              <a:t>10.1016/j.psychres.2020.113307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CDC. MMWR. </a:t>
            </a:r>
            <a:r>
              <a:rPr lang="en-US" i="1" dirty="0"/>
              <a:t>Mental Health–Related Emergency Department Visits Among Children Aged &lt;18 Years During the COVID-19 Pandemic — United States, January 1–October 17, 2020 </a:t>
            </a:r>
            <a:r>
              <a:rPr lang="en-US" dirty="0"/>
              <a:t>(published 11.13.20) </a:t>
            </a:r>
            <a:r>
              <a:rPr lang="en-US" dirty="0">
                <a:hlinkClick r:id="rId5"/>
              </a:rPr>
              <a:t>https://www.cdc.gov/mmwr/volumes/69/wr/mm6945a3.htm?s_cid=mm6945a3_w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Emma Goldberg. Nov 2020. </a:t>
            </a:r>
            <a:r>
              <a:rPr lang="en-US" i="1" dirty="0"/>
              <a:t>Teens in </a:t>
            </a:r>
            <a:r>
              <a:rPr lang="en-US" i="1" dirty="0" err="1"/>
              <a:t>Covid</a:t>
            </a:r>
            <a:r>
              <a:rPr lang="en-US" i="1" dirty="0"/>
              <a:t> Isolation: “I felt Like I was a suffocating”. </a:t>
            </a:r>
            <a:r>
              <a:rPr lang="en-US" dirty="0"/>
              <a:t>New York Times. </a:t>
            </a:r>
            <a:r>
              <a:rPr lang="en-US" dirty="0">
                <a:hlinkClick r:id="rId6"/>
              </a:rPr>
              <a:t>https://www.nytimes.com/2020/11/12/health/covid-teenagers-mental-health.html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Harris Poll (National 4-H) </a:t>
            </a:r>
            <a:r>
              <a:rPr lang="en-US" i="1" dirty="0"/>
              <a:t>Teen Mental Health </a:t>
            </a:r>
            <a:r>
              <a:rPr lang="en-US" dirty="0">
                <a:hlinkClick r:id="rId7"/>
              </a:rPr>
              <a:t>The State of Teen Mental Health During COVID-19 in America: a 4‑H and Harris Poll Youth Mental Health Survey | The Harris Poll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Pamela Cantor et al. 2018. </a:t>
            </a:r>
            <a:r>
              <a:rPr lang="en-US" i="1" dirty="0"/>
              <a:t>Malleability, plasticity, and individuality: How children learn and develop in context. </a:t>
            </a:r>
            <a:r>
              <a:rPr lang="en-US" dirty="0">
                <a:hlinkClick r:id="rId8"/>
              </a:rPr>
              <a:t>Full article: Malleability, plasticity, and individuality: How children learn and develop in context1 (tandfonline.com)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376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2" y="2239435"/>
            <a:ext cx="1784642" cy="1019796"/>
          </a:xfrm>
        </p:spPr>
      </p:pic>
      <p:sp>
        <p:nvSpPr>
          <p:cNvPr id="9" name="TextBox 8"/>
          <p:cNvSpPr txBox="1"/>
          <p:nvPr/>
        </p:nvSpPr>
        <p:spPr>
          <a:xfrm>
            <a:off x="3728322" y="2324850"/>
            <a:ext cx="26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NYS AYD Partnership: </a:t>
            </a:r>
          </a:p>
          <a:p>
            <a:r>
              <a:rPr lang="en-US" sz="2000" dirty="0"/>
              <a:t>1998 - 2012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150" y="3583774"/>
            <a:ext cx="3754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PYD Curriculum 2015</a:t>
            </a:r>
          </a:p>
          <a:p>
            <a:endParaRPr lang="en-US" sz="2000" dirty="0"/>
          </a:p>
          <a:p>
            <a:r>
              <a:rPr lang="en-US" sz="2000" dirty="0"/>
              <a:t>New PYD Online Courses </a:t>
            </a:r>
          </a:p>
          <a:p>
            <a:r>
              <a:rPr lang="en-US" sz="2000" dirty="0"/>
              <a:t>2016-17</a:t>
            </a:r>
          </a:p>
          <a:p>
            <a:endParaRPr lang="en-US" sz="2000" dirty="0"/>
          </a:p>
          <a:p>
            <a:r>
              <a:rPr lang="en-US" sz="2000" dirty="0"/>
              <a:t>Creating Inclusive Program Environments…Manual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PYD Network:</a:t>
            </a:r>
            <a:br>
              <a:rPr lang="en-US" dirty="0"/>
            </a:br>
            <a:r>
              <a:rPr lang="en-US" dirty="0"/>
              <a:t>History &amp; 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8150" y="6073804"/>
            <a:ext cx="700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http://www.actforyouth.net/youth_development/professionals/</a:t>
            </a:r>
            <a:r>
              <a:rPr 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11" y="3644614"/>
            <a:ext cx="1966436" cy="17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Time like no 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7136" y="2001595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Social Isolation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1374" y="2963793"/>
            <a:ext cx="137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7460" y="1353094"/>
            <a:ext cx="289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Loss of school community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9448" y="1850402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prom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4704" y="2768958"/>
            <a:ext cx="125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sports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41" y="2781837"/>
            <a:ext cx="320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Social media and gaming 24/7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9964" y="4487960"/>
            <a:ext cx="2689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Daily routines disturbed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491" y="3720597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responsibilities in family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7460" y="78578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Trauma</a:t>
            </a:r>
          </a:p>
        </p:txBody>
      </p:sp>
      <p:sp>
        <p:nvSpPr>
          <p:cNvPr id="2" name="Oval 1"/>
          <p:cNvSpPr/>
          <p:nvPr/>
        </p:nvSpPr>
        <p:spPr>
          <a:xfrm>
            <a:off x="8718292" y="865778"/>
            <a:ext cx="2033177" cy="9165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Loss of loved ones</a:t>
            </a:r>
          </a:p>
        </p:txBody>
      </p:sp>
      <p:sp>
        <p:nvSpPr>
          <p:cNvPr id="20" name="Oval 19"/>
          <p:cNvSpPr/>
          <p:nvPr/>
        </p:nvSpPr>
        <p:spPr>
          <a:xfrm>
            <a:off x="1416550" y="865778"/>
            <a:ext cx="1700011" cy="9165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Economic hardships</a:t>
            </a:r>
          </a:p>
        </p:txBody>
      </p:sp>
      <p:sp>
        <p:nvSpPr>
          <p:cNvPr id="21" name="Oval 20"/>
          <p:cNvSpPr/>
          <p:nvPr/>
        </p:nvSpPr>
        <p:spPr>
          <a:xfrm>
            <a:off x="5063746" y="2122252"/>
            <a:ext cx="2174181" cy="9165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Uncertainty</a:t>
            </a:r>
          </a:p>
        </p:txBody>
      </p:sp>
      <p:sp>
        <p:nvSpPr>
          <p:cNvPr id="23" name="Oval 22"/>
          <p:cNvSpPr/>
          <p:nvPr/>
        </p:nvSpPr>
        <p:spPr>
          <a:xfrm>
            <a:off x="1416550" y="3909514"/>
            <a:ext cx="2174181" cy="9165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 Boredom</a:t>
            </a:r>
          </a:p>
        </p:txBody>
      </p:sp>
      <p:sp>
        <p:nvSpPr>
          <p:cNvPr id="24" name="Oval 23"/>
          <p:cNvSpPr/>
          <p:nvPr/>
        </p:nvSpPr>
        <p:spPr>
          <a:xfrm>
            <a:off x="8060803" y="3667908"/>
            <a:ext cx="2472668" cy="9165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 graduation celebration</a:t>
            </a:r>
          </a:p>
        </p:txBody>
      </p:sp>
    </p:spTree>
    <p:extLst>
      <p:ext uri="{BB962C8B-B14F-4D97-AF65-F5344CB8AC3E}">
        <p14:creationId xmlns:p14="http://schemas.microsoft.com/office/powerpoint/2010/main" val="37652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adolescent developmental Tasks - Disrupted?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96" y="2895484"/>
            <a:ext cx="3190930" cy="2204550"/>
          </a:xfrm>
        </p:spPr>
      </p:pic>
      <p:sp>
        <p:nvSpPr>
          <p:cNvPr id="4" name="TextBox 3"/>
          <p:cNvSpPr txBox="1"/>
          <p:nvPr/>
        </p:nvSpPr>
        <p:spPr>
          <a:xfrm>
            <a:off x="1249141" y="2329832"/>
            <a:ext cx="21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 to maturing </a:t>
            </a:r>
          </a:p>
          <a:p>
            <a:r>
              <a:rPr lang="en-US" dirty="0"/>
              <a:t>bodies and feelings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7509" y="201376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Develop/apply abstract </a:t>
            </a:r>
          </a:p>
          <a:p>
            <a:r>
              <a:rPr lang="en-US" dirty="0"/>
              <a:t>thinking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8646" y="2059875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Develop/apply more</a:t>
            </a:r>
          </a:p>
          <a:p>
            <a:r>
              <a:rPr lang="en-US" dirty="0"/>
              <a:t>complex perspective </a:t>
            </a:r>
          </a:p>
          <a:p>
            <a:r>
              <a:rPr lang="en-US" dirty="0"/>
              <a:t>taking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9591" y="2831354"/>
            <a:ext cx="215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Develop/apply new coping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0541" y="4705684"/>
            <a:ext cx="313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moral </a:t>
            </a:r>
          </a:p>
          <a:p>
            <a:r>
              <a:rPr lang="en-US" dirty="0"/>
              <a:t>standards, values, and beliefs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1495" y="5660564"/>
            <a:ext cx="324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Understand/express more </a:t>
            </a:r>
          </a:p>
          <a:p>
            <a:r>
              <a:rPr lang="en-US" dirty="0"/>
              <a:t>complex emotional experiences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0013" y="5434770"/>
            <a:ext cx="26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 friendships that</a:t>
            </a:r>
          </a:p>
          <a:p>
            <a:r>
              <a:rPr lang="en-US" dirty="0"/>
              <a:t>are close and supportive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484" y="5555774"/>
            <a:ext cx="219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 identity</a:t>
            </a:r>
          </a:p>
          <a:p>
            <a:r>
              <a:rPr lang="en-US" dirty="0"/>
              <a:t>(different aspects)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079" y="439140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on increasingly</a:t>
            </a:r>
          </a:p>
          <a:p>
            <a:r>
              <a:rPr lang="en-US" dirty="0"/>
              <a:t>mature roles and </a:t>
            </a:r>
          </a:p>
          <a:p>
            <a:r>
              <a:rPr lang="en-US" dirty="0"/>
              <a:t>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699" y="3140134"/>
            <a:ext cx="182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Renegotiate </a:t>
            </a:r>
          </a:p>
          <a:p>
            <a:r>
              <a:rPr lang="en-US" dirty="0"/>
              <a:t>relationship with</a:t>
            </a:r>
          </a:p>
          <a:p>
            <a:r>
              <a:rPr lang="en-US" dirty="0"/>
              <a:t>adults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2146" y="3750804"/>
            <a:ext cx="299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 of purpose, agency</a:t>
            </a:r>
          </a:p>
          <a:p>
            <a:r>
              <a:rPr lang="en-US" dirty="0"/>
              <a:t> &amp; autonomy</a:t>
            </a:r>
          </a:p>
        </p:txBody>
      </p:sp>
    </p:spTree>
    <p:extLst>
      <p:ext uri="{BB962C8B-B14F-4D97-AF65-F5344CB8AC3E}">
        <p14:creationId xmlns:p14="http://schemas.microsoft.com/office/powerpoint/2010/main" val="94576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29738" r="27007" b="12399"/>
          <a:stretch/>
        </p:blipFill>
        <p:spPr bwMode="auto">
          <a:xfrm>
            <a:off x="4023644" y="910864"/>
            <a:ext cx="7302321" cy="52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034" y="1133341"/>
            <a:ext cx="27045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Adolescent Brain Development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000" dirty="0"/>
              <a:t>Period of growth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Brain centers still maturing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Imbalance: Emotional brain in the driver’s seat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do we expect? How do young people respond </a:t>
            </a:r>
            <a:r>
              <a:rPr lang="en-US" sz="2400">
                <a:solidFill>
                  <a:schemeClr val="bg1"/>
                </a:solidFill>
              </a:rPr>
              <a:t>to this?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220" y="1066071"/>
            <a:ext cx="7122901" cy="38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6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&amp; Adolescent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Mental health in childhood means reaching developmental and emotional milestones, and learning healthy social skills and how to cope when there are problems.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Mental disorders among children are described as serious changes in the way children typically learn, behave, or handle their emotions, which cause distress and problems getting through the day.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43223" y="6259132"/>
            <a:ext cx="54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https://www.cdc.gov/childrensmentalhealth/basics.html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5191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629</TotalTime>
  <Words>1699</Words>
  <Application>Microsoft Office PowerPoint</Application>
  <PresentationFormat>Widescreen</PresentationFormat>
  <Paragraphs>204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Gill Sans MT</vt:lpstr>
      <vt:lpstr>Wingdings 2</vt:lpstr>
      <vt:lpstr>Dividend</vt:lpstr>
      <vt:lpstr>How is COVID-19 Impacting the Emotional Well-being of Adolescents? </vt:lpstr>
      <vt:lpstr>Housekeeping</vt:lpstr>
      <vt:lpstr>Agenda</vt:lpstr>
      <vt:lpstr>PYD Network: History &amp; Background</vt:lpstr>
      <vt:lpstr>A Time like no other</vt:lpstr>
      <vt:lpstr> adolescent developmental Tasks - Disrupted?</vt:lpstr>
      <vt:lpstr>PowerPoint Presentation</vt:lpstr>
      <vt:lpstr>What do we expect? How do young people respond to this?</vt:lpstr>
      <vt:lpstr>Child &amp; Adolescent mental health</vt:lpstr>
      <vt:lpstr>Increase in Mental Health Issues</vt:lpstr>
      <vt:lpstr>CDC data June 2020</vt:lpstr>
      <vt:lpstr>Recent Studies: Children and Adolescents</vt:lpstr>
      <vt:lpstr>What do Adolescents say?</vt:lpstr>
      <vt:lpstr>Harris Poll (4-H Study)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Takeaways?</vt:lpstr>
      <vt:lpstr>California Partners project</vt:lpstr>
      <vt:lpstr>Key Findings</vt:lpstr>
      <vt:lpstr>PowerPoint Presentation</vt:lpstr>
      <vt:lpstr>Experiencing Loss - Stages of grief</vt:lpstr>
      <vt:lpstr>Social media and gaming main way to meet social needs</vt:lpstr>
      <vt:lpstr>Recognizing dangers of overuse</vt:lpstr>
      <vt:lpstr>PowerPoint Presentation</vt:lpstr>
      <vt:lpstr>Parent dilemma</vt:lpstr>
      <vt:lpstr>Supporting teens</vt:lpstr>
      <vt:lpstr>ANY takeaways?</vt:lpstr>
      <vt:lpstr>Evolving Science of Learning and Development (SOLD)</vt:lpstr>
      <vt:lpstr>How do we support young People?</vt:lpstr>
      <vt:lpstr>PowerPoint Presentation</vt:lpstr>
      <vt:lpstr>Quest</vt:lpstr>
      <vt:lpstr>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COVID-19 Impacting the Emotional Well-Being of Adolescents?</dc:title>
  <dc:subject>PYD Network webinar 12/2020</dc:subject>
  <dc:creator>Jutta Dotterweich</dc:creator>
  <cp:keywords>mental health</cp:keywords>
  <cp:lastModifiedBy>Karen Schantz</cp:lastModifiedBy>
  <cp:revision>52</cp:revision>
  <dcterms:created xsi:type="dcterms:W3CDTF">2020-12-06T18:21:50Z</dcterms:created>
  <dcterms:modified xsi:type="dcterms:W3CDTF">2024-04-08T16:08:47Z</dcterms:modified>
</cp:coreProperties>
</file>