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6"/>
  </p:notesMasterIdLst>
  <p:sldIdLst>
    <p:sldId id="256" r:id="rId2"/>
    <p:sldId id="322" r:id="rId3"/>
    <p:sldId id="317" r:id="rId4"/>
    <p:sldId id="334" r:id="rId5"/>
    <p:sldId id="262" r:id="rId6"/>
    <p:sldId id="311" r:id="rId7"/>
    <p:sldId id="265" r:id="rId8"/>
    <p:sldId id="354" r:id="rId9"/>
    <p:sldId id="266" r:id="rId10"/>
    <p:sldId id="361" r:id="rId11"/>
    <p:sldId id="267" r:id="rId12"/>
    <p:sldId id="268" r:id="rId13"/>
    <p:sldId id="337" r:id="rId14"/>
    <p:sldId id="269" r:id="rId15"/>
    <p:sldId id="351" r:id="rId16"/>
    <p:sldId id="270" r:id="rId17"/>
    <p:sldId id="362" r:id="rId18"/>
    <p:sldId id="363" r:id="rId19"/>
    <p:sldId id="353" r:id="rId20"/>
    <p:sldId id="357" r:id="rId21"/>
    <p:sldId id="356" r:id="rId22"/>
    <p:sldId id="358" r:id="rId23"/>
    <p:sldId id="318" r:id="rId24"/>
    <p:sldId id="335" r:id="rId25"/>
    <p:sldId id="378" r:id="rId26"/>
    <p:sldId id="344" r:id="rId27"/>
    <p:sldId id="275" r:id="rId28"/>
    <p:sldId id="359" r:id="rId29"/>
    <p:sldId id="279" r:id="rId30"/>
    <p:sldId id="277" r:id="rId31"/>
    <p:sldId id="375" r:id="rId32"/>
    <p:sldId id="278" r:id="rId33"/>
    <p:sldId id="365" r:id="rId34"/>
    <p:sldId id="366" r:id="rId35"/>
    <p:sldId id="364" r:id="rId36"/>
    <p:sldId id="377" r:id="rId37"/>
    <p:sldId id="319" r:id="rId38"/>
    <p:sldId id="281" r:id="rId39"/>
    <p:sldId id="379" r:id="rId40"/>
    <p:sldId id="289" r:id="rId41"/>
    <p:sldId id="283" r:id="rId42"/>
    <p:sldId id="393" r:id="rId43"/>
    <p:sldId id="284" r:id="rId44"/>
    <p:sldId id="285" r:id="rId45"/>
    <p:sldId id="286" r:id="rId46"/>
    <p:sldId id="287" r:id="rId47"/>
    <p:sldId id="338" r:id="rId48"/>
    <p:sldId id="339" r:id="rId49"/>
    <p:sldId id="340" r:id="rId50"/>
    <p:sldId id="341" r:id="rId51"/>
    <p:sldId id="342" r:id="rId52"/>
    <p:sldId id="382" r:id="rId53"/>
    <p:sldId id="288" r:id="rId54"/>
    <p:sldId id="384" r:id="rId55"/>
    <p:sldId id="385" r:id="rId56"/>
    <p:sldId id="321" r:id="rId57"/>
    <p:sldId id="291" r:id="rId58"/>
    <p:sldId id="392" r:id="rId59"/>
    <p:sldId id="416" r:id="rId60"/>
    <p:sldId id="391" r:id="rId61"/>
    <p:sldId id="394" r:id="rId62"/>
    <p:sldId id="298" r:id="rId63"/>
    <p:sldId id="418" r:id="rId64"/>
    <p:sldId id="419" r:id="rId65"/>
    <p:sldId id="420" r:id="rId66"/>
    <p:sldId id="300" r:id="rId67"/>
    <p:sldId id="303" r:id="rId68"/>
    <p:sldId id="314" r:id="rId69"/>
    <p:sldId id="294" r:id="rId70"/>
    <p:sldId id="324" r:id="rId71"/>
    <p:sldId id="301" r:id="rId72"/>
    <p:sldId id="397" r:id="rId73"/>
    <p:sldId id="328" r:id="rId74"/>
    <p:sldId id="398" r:id="rId75"/>
    <p:sldId id="417" r:id="rId76"/>
    <p:sldId id="414" r:id="rId77"/>
    <p:sldId id="415" r:id="rId78"/>
    <p:sldId id="400" r:id="rId79"/>
    <p:sldId id="304" r:id="rId80"/>
    <p:sldId id="305" r:id="rId81"/>
    <p:sldId id="306" r:id="rId82"/>
    <p:sldId id="330" r:id="rId83"/>
    <p:sldId id="347" r:id="rId84"/>
    <p:sldId id="33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tta Dotterweich" initials="JD" lastIdx="2" clrIdx="0">
    <p:extLst>
      <p:ext uri="{19B8F6BF-5375-455C-9EA6-DF929625EA0E}">
        <p15:presenceInfo xmlns:p15="http://schemas.microsoft.com/office/powerpoint/2012/main" userId="S-1-5-21-1275210071-879983540-725345543-317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5DD23-BCC7-496F-A56B-A26E2B3A505C}" v="124" dt="2021-07-23T16:39:09.625"/>
    <p1510:client id="{FC07D3AF-04DD-4819-98D4-08D665283CA9}" v="148" dt="2021-07-27T20:12:30.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02" autoAdjust="0"/>
    <p:restoredTop sz="79595" autoAdjust="0"/>
  </p:normalViewPr>
  <p:slideViewPr>
    <p:cSldViewPr>
      <p:cViewPr varScale="1">
        <p:scale>
          <a:sx n="43" d="100"/>
          <a:sy n="43" d="100"/>
        </p:scale>
        <p:origin x="317" y="43"/>
      </p:cViewPr>
      <p:guideLst>
        <p:guide orient="horz" pos="2160"/>
        <p:guide pos="2880"/>
      </p:guideLst>
    </p:cSldViewPr>
  </p:slideViewPr>
  <p:notesTextViewPr>
    <p:cViewPr>
      <p:scale>
        <a:sx n="1" d="1"/>
        <a:sy n="1" d="1"/>
      </p:scale>
      <p:origin x="0" y="0"/>
    </p:cViewPr>
  </p:notesTextViewPr>
  <p:sorterViewPr>
    <p:cViewPr>
      <p:scale>
        <a:sx n="100" d="100"/>
        <a:sy n="100" d="100"/>
      </p:scale>
      <p:origin x="0" y="5628"/>
    </p:cViewPr>
  </p:sorterViewPr>
  <p:notesViewPr>
    <p:cSldViewPr>
      <p:cViewPr>
        <p:scale>
          <a:sx n="86" d="100"/>
          <a:sy n="86" d="100"/>
        </p:scale>
        <p:origin x="-218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2F75B-B9CF-431A-A4BA-014490850AD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912896C-5496-47B6-8A9F-7A55DD9CCDD7}">
      <dgm:prSet phldrT="[Text]"/>
      <dgm:spPr/>
      <dgm:t>
        <a:bodyPr/>
        <a:lstStyle/>
        <a:p>
          <a:r>
            <a:rPr lang="en-US" dirty="0"/>
            <a:t>Malleability</a:t>
          </a:r>
        </a:p>
      </dgm:t>
    </dgm:pt>
    <dgm:pt modelId="{2C6783A0-0FCD-40CC-90D0-20822F2B73DA}" type="parTrans" cxnId="{8563D0A7-9EFB-4190-BAF5-87338AABACEC}">
      <dgm:prSet/>
      <dgm:spPr/>
      <dgm:t>
        <a:bodyPr/>
        <a:lstStyle/>
        <a:p>
          <a:endParaRPr lang="en-US"/>
        </a:p>
      </dgm:t>
    </dgm:pt>
    <dgm:pt modelId="{488D189F-494E-4059-B720-33A537AE7581}" type="sibTrans" cxnId="{8563D0A7-9EFB-4190-BAF5-87338AABACEC}">
      <dgm:prSet/>
      <dgm:spPr/>
      <dgm:t>
        <a:bodyPr/>
        <a:lstStyle/>
        <a:p>
          <a:endParaRPr lang="en-US"/>
        </a:p>
      </dgm:t>
    </dgm:pt>
    <dgm:pt modelId="{E2DD6CA8-0A7E-4D27-A74E-E2D4FCB8FAFB}">
      <dgm:prSet phldrT="[Text]"/>
      <dgm:spPr/>
      <dgm:t>
        <a:bodyPr/>
        <a:lstStyle/>
        <a:p>
          <a:r>
            <a:rPr lang="en-US" dirty="0"/>
            <a:t>Experience dependent growth</a:t>
          </a:r>
        </a:p>
      </dgm:t>
    </dgm:pt>
    <dgm:pt modelId="{85E88569-27F1-4EB4-8293-86C1867AAC07}" type="parTrans" cxnId="{21F44C64-B162-4236-B5A6-B961188EF0FC}">
      <dgm:prSet/>
      <dgm:spPr/>
      <dgm:t>
        <a:bodyPr/>
        <a:lstStyle/>
        <a:p>
          <a:endParaRPr lang="en-US"/>
        </a:p>
      </dgm:t>
    </dgm:pt>
    <dgm:pt modelId="{5FC629EE-EED5-4700-9933-C6E48C6BF1BE}" type="sibTrans" cxnId="{21F44C64-B162-4236-B5A6-B961188EF0FC}">
      <dgm:prSet/>
      <dgm:spPr/>
      <dgm:t>
        <a:bodyPr/>
        <a:lstStyle/>
        <a:p>
          <a:endParaRPr lang="en-US"/>
        </a:p>
      </dgm:t>
    </dgm:pt>
    <dgm:pt modelId="{B90581B1-E04A-4904-A35D-DBF15DA9733E}">
      <dgm:prSet phldrT="[Text]"/>
      <dgm:spPr/>
      <dgm:t>
        <a:bodyPr/>
        <a:lstStyle/>
        <a:p>
          <a:r>
            <a:rPr lang="en-US" dirty="0"/>
            <a:t>Context</a:t>
          </a:r>
        </a:p>
      </dgm:t>
    </dgm:pt>
    <dgm:pt modelId="{10E4F258-FE69-4C05-AEDF-4ED27633915C}" type="parTrans" cxnId="{FCC78529-F526-4426-B3B4-123E992B215D}">
      <dgm:prSet/>
      <dgm:spPr/>
      <dgm:t>
        <a:bodyPr/>
        <a:lstStyle/>
        <a:p>
          <a:endParaRPr lang="en-US"/>
        </a:p>
      </dgm:t>
    </dgm:pt>
    <dgm:pt modelId="{08DA5359-3CE9-4C54-9012-552E55D43893}" type="sibTrans" cxnId="{FCC78529-F526-4426-B3B4-123E992B215D}">
      <dgm:prSet/>
      <dgm:spPr/>
      <dgm:t>
        <a:bodyPr/>
        <a:lstStyle/>
        <a:p>
          <a:endParaRPr lang="en-US"/>
        </a:p>
      </dgm:t>
    </dgm:pt>
    <dgm:pt modelId="{692C770A-7B2D-4A64-8829-4CB03847054A}" type="pres">
      <dgm:prSet presAssocID="{9592F75B-B9CF-431A-A4BA-014490850ADF}" presName="Name0" presStyleCnt="0">
        <dgm:presLayoutVars>
          <dgm:chMax val="11"/>
          <dgm:chPref val="11"/>
          <dgm:dir/>
          <dgm:resizeHandles/>
        </dgm:presLayoutVars>
      </dgm:prSet>
      <dgm:spPr/>
    </dgm:pt>
    <dgm:pt modelId="{3D5A728A-06BB-4C48-8867-CEF9C34BDD4F}" type="pres">
      <dgm:prSet presAssocID="{B90581B1-E04A-4904-A35D-DBF15DA9733E}" presName="Accent3" presStyleCnt="0"/>
      <dgm:spPr/>
    </dgm:pt>
    <dgm:pt modelId="{8BE099A3-DB02-42FF-9370-1BD51744258C}" type="pres">
      <dgm:prSet presAssocID="{B90581B1-E04A-4904-A35D-DBF15DA9733E}" presName="Accent" presStyleLbl="node1" presStyleIdx="0" presStyleCnt="3"/>
      <dgm:spPr/>
    </dgm:pt>
    <dgm:pt modelId="{3E7094A8-7B07-4BFB-B673-0186E423DDE3}" type="pres">
      <dgm:prSet presAssocID="{B90581B1-E04A-4904-A35D-DBF15DA9733E}" presName="ParentBackground3" presStyleCnt="0"/>
      <dgm:spPr/>
    </dgm:pt>
    <dgm:pt modelId="{29FF3D7A-311D-4BED-AB5C-DE2FD9CD414C}" type="pres">
      <dgm:prSet presAssocID="{B90581B1-E04A-4904-A35D-DBF15DA9733E}" presName="ParentBackground" presStyleLbl="fgAcc1" presStyleIdx="0" presStyleCnt="3" custLinFactNeighborY="625"/>
      <dgm:spPr/>
    </dgm:pt>
    <dgm:pt modelId="{FBA6045B-886D-419C-8E46-582EE4D3B0EF}" type="pres">
      <dgm:prSet presAssocID="{B90581B1-E04A-4904-A35D-DBF15DA9733E}" presName="Parent3" presStyleLbl="revTx" presStyleIdx="0" presStyleCnt="0">
        <dgm:presLayoutVars>
          <dgm:chMax val="1"/>
          <dgm:chPref val="1"/>
          <dgm:bulletEnabled val="1"/>
        </dgm:presLayoutVars>
      </dgm:prSet>
      <dgm:spPr/>
    </dgm:pt>
    <dgm:pt modelId="{142F4BC7-EC85-4FCB-9145-088B0C52D271}" type="pres">
      <dgm:prSet presAssocID="{E2DD6CA8-0A7E-4D27-A74E-E2D4FCB8FAFB}" presName="Accent2" presStyleCnt="0"/>
      <dgm:spPr/>
    </dgm:pt>
    <dgm:pt modelId="{8CCC99D0-AB92-4ECD-8859-9F000AB115FF}" type="pres">
      <dgm:prSet presAssocID="{E2DD6CA8-0A7E-4D27-A74E-E2D4FCB8FAFB}" presName="Accent" presStyleLbl="node1" presStyleIdx="1" presStyleCnt="3"/>
      <dgm:spPr/>
    </dgm:pt>
    <dgm:pt modelId="{299C3234-E7B5-4B35-85F2-1D5A0219D220}" type="pres">
      <dgm:prSet presAssocID="{E2DD6CA8-0A7E-4D27-A74E-E2D4FCB8FAFB}" presName="ParentBackground2" presStyleCnt="0"/>
      <dgm:spPr/>
    </dgm:pt>
    <dgm:pt modelId="{3E796EB4-A9F9-4805-84E2-DA25A411901D}" type="pres">
      <dgm:prSet presAssocID="{E2DD6CA8-0A7E-4D27-A74E-E2D4FCB8FAFB}" presName="ParentBackground" presStyleLbl="fgAcc1" presStyleIdx="1" presStyleCnt="3"/>
      <dgm:spPr/>
    </dgm:pt>
    <dgm:pt modelId="{F34EDD7B-0A3A-46EB-8C86-B936373B27E5}" type="pres">
      <dgm:prSet presAssocID="{E2DD6CA8-0A7E-4D27-A74E-E2D4FCB8FAFB}" presName="Parent2" presStyleLbl="revTx" presStyleIdx="0" presStyleCnt="0">
        <dgm:presLayoutVars>
          <dgm:chMax val="1"/>
          <dgm:chPref val="1"/>
          <dgm:bulletEnabled val="1"/>
        </dgm:presLayoutVars>
      </dgm:prSet>
      <dgm:spPr/>
    </dgm:pt>
    <dgm:pt modelId="{E7968CA1-0FC1-432A-A48B-974D161AF679}" type="pres">
      <dgm:prSet presAssocID="{7912896C-5496-47B6-8A9F-7A55DD9CCDD7}" presName="Accent1" presStyleCnt="0"/>
      <dgm:spPr/>
    </dgm:pt>
    <dgm:pt modelId="{1ACF766D-7BAA-48F6-ACCB-ED35A749F383}" type="pres">
      <dgm:prSet presAssocID="{7912896C-5496-47B6-8A9F-7A55DD9CCDD7}" presName="Accent" presStyleLbl="node1" presStyleIdx="2" presStyleCnt="3"/>
      <dgm:spPr/>
    </dgm:pt>
    <dgm:pt modelId="{43033752-188F-483A-973A-D4DA591D069A}" type="pres">
      <dgm:prSet presAssocID="{7912896C-5496-47B6-8A9F-7A55DD9CCDD7}" presName="ParentBackground1" presStyleCnt="0"/>
      <dgm:spPr/>
    </dgm:pt>
    <dgm:pt modelId="{A0AAD3F9-2E98-4E90-B87C-DBB9B8F099C5}" type="pres">
      <dgm:prSet presAssocID="{7912896C-5496-47B6-8A9F-7A55DD9CCDD7}" presName="ParentBackground" presStyleLbl="fgAcc1" presStyleIdx="2" presStyleCnt="3"/>
      <dgm:spPr/>
    </dgm:pt>
    <dgm:pt modelId="{59EC694B-0A99-46A3-BEB1-C382569730C5}" type="pres">
      <dgm:prSet presAssocID="{7912896C-5496-47B6-8A9F-7A55DD9CCDD7}" presName="Parent1" presStyleLbl="revTx" presStyleIdx="0" presStyleCnt="0">
        <dgm:presLayoutVars>
          <dgm:chMax val="1"/>
          <dgm:chPref val="1"/>
          <dgm:bulletEnabled val="1"/>
        </dgm:presLayoutVars>
      </dgm:prSet>
      <dgm:spPr/>
    </dgm:pt>
  </dgm:ptLst>
  <dgm:cxnLst>
    <dgm:cxn modelId="{80BBB91F-6DE9-44A3-BFC5-0F996E4875DE}" type="presOf" srcId="{E2DD6CA8-0A7E-4D27-A74E-E2D4FCB8FAFB}" destId="{F34EDD7B-0A3A-46EB-8C86-B936373B27E5}" srcOrd="1" destOrd="0" presId="urn:microsoft.com/office/officeart/2011/layout/CircleProcess"/>
    <dgm:cxn modelId="{7EE4DF22-9770-402E-9020-D1DB87BCF528}" type="presOf" srcId="{7912896C-5496-47B6-8A9F-7A55DD9CCDD7}" destId="{A0AAD3F9-2E98-4E90-B87C-DBB9B8F099C5}" srcOrd="0" destOrd="0" presId="urn:microsoft.com/office/officeart/2011/layout/CircleProcess"/>
    <dgm:cxn modelId="{FCC78529-F526-4426-B3B4-123E992B215D}" srcId="{9592F75B-B9CF-431A-A4BA-014490850ADF}" destId="{B90581B1-E04A-4904-A35D-DBF15DA9733E}" srcOrd="2" destOrd="0" parTransId="{10E4F258-FE69-4C05-AEDF-4ED27633915C}" sibTransId="{08DA5359-3CE9-4C54-9012-552E55D43893}"/>
    <dgm:cxn modelId="{63264A2B-F255-4617-AFDC-1276D17E02FD}" type="presOf" srcId="{9592F75B-B9CF-431A-A4BA-014490850ADF}" destId="{692C770A-7B2D-4A64-8829-4CB03847054A}" srcOrd="0" destOrd="0" presId="urn:microsoft.com/office/officeart/2011/layout/CircleProcess"/>
    <dgm:cxn modelId="{E358F25B-EE9A-4B97-91A4-D1D29F17786C}" type="presOf" srcId="{7912896C-5496-47B6-8A9F-7A55DD9CCDD7}" destId="{59EC694B-0A99-46A3-BEB1-C382569730C5}" srcOrd="1" destOrd="0" presId="urn:microsoft.com/office/officeart/2011/layout/CircleProcess"/>
    <dgm:cxn modelId="{21F44C64-B162-4236-B5A6-B961188EF0FC}" srcId="{9592F75B-B9CF-431A-A4BA-014490850ADF}" destId="{E2DD6CA8-0A7E-4D27-A74E-E2D4FCB8FAFB}" srcOrd="1" destOrd="0" parTransId="{85E88569-27F1-4EB4-8293-86C1867AAC07}" sibTransId="{5FC629EE-EED5-4700-9933-C6E48C6BF1BE}"/>
    <dgm:cxn modelId="{4A15D174-0CE1-4E95-A5B8-334CFE60A7A0}" type="presOf" srcId="{E2DD6CA8-0A7E-4D27-A74E-E2D4FCB8FAFB}" destId="{3E796EB4-A9F9-4805-84E2-DA25A411901D}" srcOrd="0" destOrd="0" presId="urn:microsoft.com/office/officeart/2011/layout/CircleProcess"/>
    <dgm:cxn modelId="{C7321787-F822-4F95-9D2E-2B3706EE35C5}" type="presOf" srcId="{B90581B1-E04A-4904-A35D-DBF15DA9733E}" destId="{FBA6045B-886D-419C-8E46-582EE4D3B0EF}" srcOrd="1" destOrd="0" presId="urn:microsoft.com/office/officeart/2011/layout/CircleProcess"/>
    <dgm:cxn modelId="{8563D0A7-9EFB-4190-BAF5-87338AABACEC}" srcId="{9592F75B-B9CF-431A-A4BA-014490850ADF}" destId="{7912896C-5496-47B6-8A9F-7A55DD9CCDD7}" srcOrd="0" destOrd="0" parTransId="{2C6783A0-0FCD-40CC-90D0-20822F2B73DA}" sibTransId="{488D189F-494E-4059-B720-33A537AE7581}"/>
    <dgm:cxn modelId="{2167D7F1-B5BA-4391-8425-4D5C6E49B576}" type="presOf" srcId="{B90581B1-E04A-4904-A35D-DBF15DA9733E}" destId="{29FF3D7A-311D-4BED-AB5C-DE2FD9CD414C}" srcOrd="0" destOrd="0" presId="urn:microsoft.com/office/officeart/2011/layout/CircleProcess"/>
    <dgm:cxn modelId="{8DCBB8B6-9673-4B4C-B223-90272CC87CA1}" type="presParOf" srcId="{692C770A-7B2D-4A64-8829-4CB03847054A}" destId="{3D5A728A-06BB-4C48-8867-CEF9C34BDD4F}" srcOrd="0" destOrd="0" presId="urn:microsoft.com/office/officeart/2011/layout/CircleProcess"/>
    <dgm:cxn modelId="{81FAD2E1-CFF0-4FAF-B449-537F538417FB}" type="presParOf" srcId="{3D5A728A-06BB-4C48-8867-CEF9C34BDD4F}" destId="{8BE099A3-DB02-42FF-9370-1BD51744258C}" srcOrd="0" destOrd="0" presId="urn:microsoft.com/office/officeart/2011/layout/CircleProcess"/>
    <dgm:cxn modelId="{26696347-9F5B-410D-AC6F-04EE886C1D1D}" type="presParOf" srcId="{692C770A-7B2D-4A64-8829-4CB03847054A}" destId="{3E7094A8-7B07-4BFB-B673-0186E423DDE3}" srcOrd="1" destOrd="0" presId="urn:microsoft.com/office/officeart/2011/layout/CircleProcess"/>
    <dgm:cxn modelId="{4C87B274-5199-46C3-868F-39C0CCD5E2C8}" type="presParOf" srcId="{3E7094A8-7B07-4BFB-B673-0186E423DDE3}" destId="{29FF3D7A-311D-4BED-AB5C-DE2FD9CD414C}" srcOrd="0" destOrd="0" presId="urn:microsoft.com/office/officeart/2011/layout/CircleProcess"/>
    <dgm:cxn modelId="{8D19A112-4B4C-4EF6-950E-07FADF628C24}" type="presParOf" srcId="{692C770A-7B2D-4A64-8829-4CB03847054A}" destId="{FBA6045B-886D-419C-8E46-582EE4D3B0EF}" srcOrd="2" destOrd="0" presId="urn:microsoft.com/office/officeart/2011/layout/CircleProcess"/>
    <dgm:cxn modelId="{ACB3BA79-46B3-43C6-813A-93B81FD353E0}" type="presParOf" srcId="{692C770A-7B2D-4A64-8829-4CB03847054A}" destId="{142F4BC7-EC85-4FCB-9145-088B0C52D271}" srcOrd="3" destOrd="0" presId="urn:microsoft.com/office/officeart/2011/layout/CircleProcess"/>
    <dgm:cxn modelId="{4ED41740-5571-49C8-9D7A-298F6DB74E7A}" type="presParOf" srcId="{142F4BC7-EC85-4FCB-9145-088B0C52D271}" destId="{8CCC99D0-AB92-4ECD-8859-9F000AB115FF}" srcOrd="0" destOrd="0" presId="urn:microsoft.com/office/officeart/2011/layout/CircleProcess"/>
    <dgm:cxn modelId="{26082521-62E4-4D96-9668-3D57774F7BE3}" type="presParOf" srcId="{692C770A-7B2D-4A64-8829-4CB03847054A}" destId="{299C3234-E7B5-4B35-85F2-1D5A0219D220}" srcOrd="4" destOrd="0" presId="urn:microsoft.com/office/officeart/2011/layout/CircleProcess"/>
    <dgm:cxn modelId="{BD758804-AE33-4DCB-A8D5-8C61EC4A028C}" type="presParOf" srcId="{299C3234-E7B5-4B35-85F2-1D5A0219D220}" destId="{3E796EB4-A9F9-4805-84E2-DA25A411901D}" srcOrd="0" destOrd="0" presId="urn:microsoft.com/office/officeart/2011/layout/CircleProcess"/>
    <dgm:cxn modelId="{E2D18E52-DB51-491A-9E68-7320BFE39C62}" type="presParOf" srcId="{692C770A-7B2D-4A64-8829-4CB03847054A}" destId="{F34EDD7B-0A3A-46EB-8C86-B936373B27E5}" srcOrd="5" destOrd="0" presId="urn:microsoft.com/office/officeart/2011/layout/CircleProcess"/>
    <dgm:cxn modelId="{870B3D2F-46E2-47F8-8961-378BD4B802D6}" type="presParOf" srcId="{692C770A-7B2D-4A64-8829-4CB03847054A}" destId="{E7968CA1-0FC1-432A-A48B-974D161AF679}" srcOrd="6" destOrd="0" presId="urn:microsoft.com/office/officeart/2011/layout/CircleProcess"/>
    <dgm:cxn modelId="{4164B8BE-CBA8-43FD-8CEC-C547E9CAF598}" type="presParOf" srcId="{E7968CA1-0FC1-432A-A48B-974D161AF679}" destId="{1ACF766D-7BAA-48F6-ACCB-ED35A749F383}" srcOrd="0" destOrd="0" presId="urn:microsoft.com/office/officeart/2011/layout/CircleProcess"/>
    <dgm:cxn modelId="{415AA09F-0F68-4D15-8423-12830BFF8A27}" type="presParOf" srcId="{692C770A-7B2D-4A64-8829-4CB03847054A}" destId="{43033752-188F-483A-973A-D4DA591D069A}" srcOrd="7" destOrd="0" presId="urn:microsoft.com/office/officeart/2011/layout/CircleProcess"/>
    <dgm:cxn modelId="{0A02E6BA-6E37-4BDF-BB07-FA4ADDFF5FAE}" type="presParOf" srcId="{43033752-188F-483A-973A-D4DA591D069A}" destId="{A0AAD3F9-2E98-4E90-B87C-DBB9B8F099C5}" srcOrd="0" destOrd="0" presId="urn:microsoft.com/office/officeart/2011/layout/CircleProcess"/>
    <dgm:cxn modelId="{11D2E452-CD14-473D-A689-8C3E79983525}" type="presParOf" srcId="{692C770A-7B2D-4A64-8829-4CB03847054A}" destId="{59EC694B-0A99-46A3-BEB1-C382569730C5}"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B8A19-2794-4A71-B74B-A00076A423DD}"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CF13E9E1-1182-4482-9046-A8198C3F4ECB}">
      <dgm:prSet phldrT="[Text]"/>
      <dgm:spPr/>
      <dgm:t>
        <a:bodyPr/>
        <a:lstStyle/>
        <a:p>
          <a:r>
            <a:rPr lang="en-US" dirty="0"/>
            <a:t>Sparks: What are your talents and passions?</a:t>
          </a:r>
        </a:p>
      </dgm:t>
    </dgm:pt>
    <dgm:pt modelId="{8FB2D1B0-C7A6-47EA-B317-7D929BB5767E}" type="parTrans" cxnId="{A5691504-43AB-4980-80BD-0DF8E49669D5}">
      <dgm:prSet/>
      <dgm:spPr/>
      <dgm:t>
        <a:bodyPr/>
        <a:lstStyle/>
        <a:p>
          <a:endParaRPr lang="en-US"/>
        </a:p>
      </dgm:t>
    </dgm:pt>
    <dgm:pt modelId="{331A50D2-2F0B-4244-8E96-7994B7085B81}" type="sibTrans" cxnId="{A5691504-43AB-4980-80BD-0DF8E49669D5}">
      <dgm:prSet/>
      <dgm:spPr/>
      <dgm:t>
        <a:bodyPr/>
        <a:lstStyle/>
        <a:p>
          <a:endParaRPr lang="en-US"/>
        </a:p>
      </dgm:t>
    </dgm:pt>
    <dgm:pt modelId="{FD8B2A18-910C-48A2-873E-4223FA9797CA}">
      <dgm:prSet phldrT="[Text]"/>
      <dgm:spPr/>
      <dgm:t>
        <a:bodyPr/>
        <a:lstStyle/>
        <a:p>
          <a:r>
            <a:rPr lang="en-US" dirty="0"/>
            <a:t>Strengths: What are your abilities and values?</a:t>
          </a:r>
        </a:p>
      </dgm:t>
    </dgm:pt>
    <dgm:pt modelId="{EB656405-2244-4ACB-A549-EF307E22BD6D}" type="parTrans" cxnId="{3DD1A629-3E76-4B3C-88C7-144AA514D5F3}">
      <dgm:prSet/>
      <dgm:spPr/>
      <dgm:t>
        <a:bodyPr/>
        <a:lstStyle/>
        <a:p>
          <a:endParaRPr lang="en-US"/>
        </a:p>
      </dgm:t>
    </dgm:pt>
    <dgm:pt modelId="{8EF7CB53-113F-4717-A955-62D7775A3925}" type="sibTrans" cxnId="{3DD1A629-3E76-4B3C-88C7-144AA514D5F3}">
      <dgm:prSet/>
      <dgm:spPr/>
      <dgm:t>
        <a:bodyPr/>
        <a:lstStyle/>
        <a:p>
          <a:endParaRPr lang="en-US"/>
        </a:p>
      </dgm:t>
    </dgm:pt>
    <dgm:pt modelId="{C4EA6446-1483-4518-B90E-94F23D6949F7}">
      <dgm:prSet phldrT="[Text]"/>
      <dgm:spPr/>
      <dgm:t>
        <a:bodyPr/>
        <a:lstStyle/>
        <a:p>
          <a:r>
            <a:rPr lang="en-US" dirty="0"/>
            <a:t>Struggles: What keeps  you up at night? </a:t>
          </a:r>
        </a:p>
      </dgm:t>
    </dgm:pt>
    <dgm:pt modelId="{6F67DE04-2B05-4F0C-94FB-7856C4D3090E}" type="parTrans" cxnId="{643951B4-F695-4F8E-8704-75C2B124E1D1}">
      <dgm:prSet/>
      <dgm:spPr/>
      <dgm:t>
        <a:bodyPr/>
        <a:lstStyle/>
        <a:p>
          <a:endParaRPr lang="en-US"/>
        </a:p>
      </dgm:t>
    </dgm:pt>
    <dgm:pt modelId="{68AFC546-DC63-4365-B235-D0FA7670B7AE}" type="sibTrans" cxnId="{643951B4-F695-4F8E-8704-75C2B124E1D1}">
      <dgm:prSet/>
      <dgm:spPr/>
      <dgm:t>
        <a:bodyPr/>
        <a:lstStyle/>
        <a:p>
          <a:endParaRPr lang="en-US"/>
        </a:p>
      </dgm:t>
    </dgm:pt>
    <dgm:pt modelId="{7AB09A1D-0A8D-4CBE-AF00-1C871AB8E6BA}">
      <dgm:prSet/>
      <dgm:spPr/>
      <dgm:t>
        <a:bodyPr/>
        <a:lstStyle/>
        <a:p>
          <a:r>
            <a:rPr lang="en-US" dirty="0"/>
            <a:t>Supports: People and places where you can be yourself?</a:t>
          </a:r>
        </a:p>
      </dgm:t>
    </dgm:pt>
    <dgm:pt modelId="{A3CC90FC-E3B9-4304-9C71-76DE9CB0723F}" type="parTrans" cxnId="{89AA6F2F-E879-4525-889C-CC7EB9871C01}">
      <dgm:prSet/>
      <dgm:spPr/>
      <dgm:t>
        <a:bodyPr/>
        <a:lstStyle/>
        <a:p>
          <a:endParaRPr lang="en-US"/>
        </a:p>
      </dgm:t>
    </dgm:pt>
    <dgm:pt modelId="{684B6C62-29F8-4E63-A770-33EE27AB88CD}" type="sibTrans" cxnId="{89AA6F2F-E879-4525-889C-CC7EB9871C01}">
      <dgm:prSet/>
      <dgm:spPr/>
      <dgm:t>
        <a:bodyPr/>
        <a:lstStyle/>
        <a:p>
          <a:endParaRPr lang="en-US"/>
        </a:p>
      </dgm:t>
    </dgm:pt>
    <dgm:pt modelId="{485496EF-6F9B-4766-9F2E-6FE64CAAED95}" type="pres">
      <dgm:prSet presAssocID="{B23B8A19-2794-4A71-B74B-A00076A423DD}" presName="rootnode" presStyleCnt="0">
        <dgm:presLayoutVars>
          <dgm:chMax/>
          <dgm:chPref/>
          <dgm:dir/>
          <dgm:animLvl val="lvl"/>
        </dgm:presLayoutVars>
      </dgm:prSet>
      <dgm:spPr/>
    </dgm:pt>
    <dgm:pt modelId="{1E43B1E0-CF83-468D-AC43-5788E7BA68DD}" type="pres">
      <dgm:prSet presAssocID="{CF13E9E1-1182-4482-9046-A8198C3F4ECB}" presName="composite" presStyleCnt="0"/>
      <dgm:spPr/>
    </dgm:pt>
    <dgm:pt modelId="{A8B548A9-1E38-4D11-86D5-18B635DBE762}" type="pres">
      <dgm:prSet presAssocID="{CF13E9E1-1182-4482-9046-A8198C3F4ECB}" presName="bentUpArrow1" presStyleLbl="alignImgPlace1" presStyleIdx="0" presStyleCnt="3"/>
      <dgm:spPr/>
    </dgm:pt>
    <dgm:pt modelId="{612BA23B-9DF7-4D71-B50E-1010D7994D1A}" type="pres">
      <dgm:prSet presAssocID="{CF13E9E1-1182-4482-9046-A8198C3F4ECB}" presName="ParentText" presStyleLbl="node1" presStyleIdx="0" presStyleCnt="4" custScaleX="211357">
        <dgm:presLayoutVars>
          <dgm:chMax val="1"/>
          <dgm:chPref val="1"/>
          <dgm:bulletEnabled val="1"/>
        </dgm:presLayoutVars>
      </dgm:prSet>
      <dgm:spPr/>
    </dgm:pt>
    <dgm:pt modelId="{03A12481-5845-48B2-A61C-1307B1907D43}" type="pres">
      <dgm:prSet presAssocID="{CF13E9E1-1182-4482-9046-A8198C3F4ECB}" presName="ChildText" presStyleLbl="revTx" presStyleIdx="0" presStyleCnt="3">
        <dgm:presLayoutVars>
          <dgm:chMax val="0"/>
          <dgm:chPref val="0"/>
          <dgm:bulletEnabled val="1"/>
        </dgm:presLayoutVars>
      </dgm:prSet>
      <dgm:spPr/>
    </dgm:pt>
    <dgm:pt modelId="{42332748-FC6A-4561-B58D-49CC464D53E6}" type="pres">
      <dgm:prSet presAssocID="{331A50D2-2F0B-4244-8E96-7994B7085B81}" presName="sibTrans" presStyleCnt="0"/>
      <dgm:spPr/>
    </dgm:pt>
    <dgm:pt modelId="{FC2A4DA6-423E-4EE9-B0A1-45F1855E3D7E}" type="pres">
      <dgm:prSet presAssocID="{FD8B2A18-910C-48A2-873E-4223FA9797CA}" presName="composite" presStyleCnt="0"/>
      <dgm:spPr/>
    </dgm:pt>
    <dgm:pt modelId="{3FCCBA17-901E-4A2A-865E-6A616027C510}" type="pres">
      <dgm:prSet presAssocID="{FD8B2A18-910C-48A2-873E-4223FA9797CA}" presName="bentUpArrow1" presStyleLbl="alignImgPlace1" presStyleIdx="1" presStyleCnt="3"/>
      <dgm:spPr/>
    </dgm:pt>
    <dgm:pt modelId="{E642A034-466A-4AA6-AE00-7304BB0C8B1B}" type="pres">
      <dgm:prSet presAssocID="{FD8B2A18-910C-48A2-873E-4223FA9797CA}" presName="ParentText" presStyleLbl="node1" presStyleIdx="1" presStyleCnt="4" custScaleX="217129">
        <dgm:presLayoutVars>
          <dgm:chMax val="1"/>
          <dgm:chPref val="1"/>
          <dgm:bulletEnabled val="1"/>
        </dgm:presLayoutVars>
      </dgm:prSet>
      <dgm:spPr/>
    </dgm:pt>
    <dgm:pt modelId="{EDFE3DC1-E7E8-44D9-A53E-5F5FFE07535E}" type="pres">
      <dgm:prSet presAssocID="{FD8B2A18-910C-48A2-873E-4223FA9797CA}" presName="ChildText" presStyleLbl="revTx" presStyleIdx="1" presStyleCnt="3">
        <dgm:presLayoutVars>
          <dgm:chMax val="0"/>
          <dgm:chPref val="0"/>
          <dgm:bulletEnabled val="1"/>
        </dgm:presLayoutVars>
      </dgm:prSet>
      <dgm:spPr/>
    </dgm:pt>
    <dgm:pt modelId="{A369F371-2553-4EE2-BCF6-739647135B3D}" type="pres">
      <dgm:prSet presAssocID="{8EF7CB53-113F-4717-A955-62D7775A3925}" presName="sibTrans" presStyleCnt="0"/>
      <dgm:spPr/>
    </dgm:pt>
    <dgm:pt modelId="{B23AAA21-59C6-4789-BEBA-5222850C371B}" type="pres">
      <dgm:prSet presAssocID="{C4EA6446-1483-4518-B90E-94F23D6949F7}" presName="composite" presStyleCnt="0"/>
      <dgm:spPr/>
    </dgm:pt>
    <dgm:pt modelId="{933F9439-55DB-408B-B841-79FA03B24A65}" type="pres">
      <dgm:prSet presAssocID="{C4EA6446-1483-4518-B90E-94F23D6949F7}" presName="bentUpArrow1" presStyleLbl="alignImgPlace1" presStyleIdx="2" presStyleCnt="3"/>
      <dgm:spPr/>
    </dgm:pt>
    <dgm:pt modelId="{3F5C26AD-3014-4493-9202-7AFB36870715}" type="pres">
      <dgm:prSet presAssocID="{C4EA6446-1483-4518-B90E-94F23D6949F7}" presName="ParentText" presStyleLbl="node1" presStyleIdx="2" presStyleCnt="4" custScaleX="201047">
        <dgm:presLayoutVars>
          <dgm:chMax val="1"/>
          <dgm:chPref val="1"/>
          <dgm:bulletEnabled val="1"/>
        </dgm:presLayoutVars>
      </dgm:prSet>
      <dgm:spPr/>
    </dgm:pt>
    <dgm:pt modelId="{1C254E8B-1F03-42A6-9E87-FAECC8CBBC49}" type="pres">
      <dgm:prSet presAssocID="{C4EA6446-1483-4518-B90E-94F23D6949F7}" presName="ChildText" presStyleLbl="revTx" presStyleIdx="2" presStyleCnt="3">
        <dgm:presLayoutVars>
          <dgm:chMax val="0"/>
          <dgm:chPref val="0"/>
          <dgm:bulletEnabled val="1"/>
        </dgm:presLayoutVars>
      </dgm:prSet>
      <dgm:spPr/>
    </dgm:pt>
    <dgm:pt modelId="{27960BA2-5B2C-4F77-90AB-1A7076F53786}" type="pres">
      <dgm:prSet presAssocID="{68AFC546-DC63-4365-B235-D0FA7670B7AE}" presName="sibTrans" presStyleCnt="0"/>
      <dgm:spPr/>
    </dgm:pt>
    <dgm:pt modelId="{26BA9CC2-F90F-4E24-A533-E2DA8F692014}" type="pres">
      <dgm:prSet presAssocID="{7AB09A1D-0A8D-4CBE-AF00-1C871AB8E6BA}" presName="composite" presStyleCnt="0"/>
      <dgm:spPr/>
    </dgm:pt>
    <dgm:pt modelId="{85B5FDD6-AEC3-40BA-957B-D9C37D6F547A}" type="pres">
      <dgm:prSet presAssocID="{7AB09A1D-0A8D-4CBE-AF00-1C871AB8E6BA}" presName="ParentText" presStyleLbl="node1" presStyleIdx="3" presStyleCnt="4" custScaleX="198093" custLinFactNeighborX="11170" custLinFactNeighborY="3990">
        <dgm:presLayoutVars>
          <dgm:chMax val="1"/>
          <dgm:chPref val="1"/>
          <dgm:bulletEnabled val="1"/>
        </dgm:presLayoutVars>
      </dgm:prSet>
      <dgm:spPr/>
    </dgm:pt>
  </dgm:ptLst>
  <dgm:cxnLst>
    <dgm:cxn modelId="{A5691504-43AB-4980-80BD-0DF8E49669D5}" srcId="{B23B8A19-2794-4A71-B74B-A00076A423DD}" destId="{CF13E9E1-1182-4482-9046-A8198C3F4ECB}" srcOrd="0" destOrd="0" parTransId="{8FB2D1B0-C7A6-47EA-B317-7D929BB5767E}" sibTransId="{331A50D2-2F0B-4244-8E96-7994B7085B81}"/>
    <dgm:cxn modelId="{8B6D990E-9BD1-4A4C-B782-545FDB56F123}" type="presOf" srcId="{C4EA6446-1483-4518-B90E-94F23D6949F7}" destId="{3F5C26AD-3014-4493-9202-7AFB36870715}" srcOrd="0" destOrd="0" presId="urn:microsoft.com/office/officeart/2005/8/layout/StepDownProcess"/>
    <dgm:cxn modelId="{5AEC2117-CED9-4854-A616-C0552FE9443F}" type="presOf" srcId="{FD8B2A18-910C-48A2-873E-4223FA9797CA}" destId="{E642A034-466A-4AA6-AE00-7304BB0C8B1B}" srcOrd="0" destOrd="0" presId="urn:microsoft.com/office/officeart/2005/8/layout/StepDownProcess"/>
    <dgm:cxn modelId="{3DD1A629-3E76-4B3C-88C7-144AA514D5F3}" srcId="{B23B8A19-2794-4A71-B74B-A00076A423DD}" destId="{FD8B2A18-910C-48A2-873E-4223FA9797CA}" srcOrd="1" destOrd="0" parTransId="{EB656405-2244-4ACB-A549-EF307E22BD6D}" sibTransId="{8EF7CB53-113F-4717-A955-62D7775A3925}"/>
    <dgm:cxn modelId="{89AA6F2F-E879-4525-889C-CC7EB9871C01}" srcId="{B23B8A19-2794-4A71-B74B-A00076A423DD}" destId="{7AB09A1D-0A8D-4CBE-AF00-1C871AB8E6BA}" srcOrd="3" destOrd="0" parTransId="{A3CC90FC-E3B9-4304-9C71-76DE9CB0723F}" sibTransId="{684B6C62-29F8-4E63-A770-33EE27AB88CD}"/>
    <dgm:cxn modelId="{22FBA55B-1BE0-4D89-8B4D-7C0C67895633}" type="presOf" srcId="{B23B8A19-2794-4A71-B74B-A00076A423DD}" destId="{485496EF-6F9B-4766-9F2E-6FE64CAAED95}" srcOrd="0" destOrd="0" presId="urn:microsoft.com/office/officeart/2005/8/layout/StepDownProcess"/>
    <dgm:cxn modelId="{8D7C3B8B-1BF6-4A82-8ADB-CA05A1B4BE9B}" type="presOf" srcId="{7AB09A1D-0A8D-4CBE-AF00-1C871AB8E6BA}" destId="{85B5FDD6-AEC3-40BA-957B-D9C37D6F547A}" srcOrd="0" destOrd="0" presId="urn:microsoft.com/office/officeart/2005/8/layout/StepDownProcess"/>
    <dgm:cxn modelId="{643951B4-F695-4F8E-8704-75C2B124E1D1}" srcId="{B23B8A19-2794-4A71-B74B-A00076A423DD}" destId="{C4EA6446-1483-4518-B90E-94F23D6949F7}" srcOrd="2" destOrd="0" parTransId="{6F67DE04-2B05-4F0C-94FB-7856C4D3090E}" sibTransId="{68AFC546-DC63-4365-B235-D0FA7670B7AE}"/>
    <dgm:cxn modelId="{0C3849DE-8A76-4381-AC6D-6379B43903EA}" type="presOf" srcId="{CF13E9E1-1182-4482-9046-A8198C3F4ECB}" destId="{612BA23B-9DF7-4D71-B50E-1010D7994D1A}" srcOrd="0" destOrd="0" presId="urn:microsoft.com/office/officeart/2005/8/layout/StepDownProcess"/>
    <dgm:cxn modelId="{5CE1159D-7B1F-4DCD-B7FA-F250FF50A9FD}" type="presParOf" srcId="{485496EF-6F9B-4766-9F2E-6FE64CAAED95}" destId="{1E43B1E0-CF83-468D-AC43-5788E7BA68DD}" srcOrd="0" destOrd="0" presId="urn:microsoft.com/office/officeart/2005/8/layout/StepDownProcess"/>
    <dgm:cxn modelId="{31185BA9-F59C-4172-9CCE-E7AFCD346F49}" type="presParOf" srcId="{1E43B1E0-CF83-468D-AC43-5788E7BA68DD}" destId="{A8B548A9-1E38-4D11-86D5-18B635DBE762}" srcOrd="0" destOrd="0" presId="urn:microsoft.com/office/officeart/2005/8/layout/StepDownProcess"/>
    <dgm:cxn modelId="{01D2AEF2-B9D6-48A5-955E-9D72EA22308F}" type="presParOf" srcId="{1E43B1E0-CF83-468D-AC43-5788E7BA68DD}" destId="{612BA23B-9DF7-4D71-B50E-1010D7994D1A}" srcOrd="1" destOrd="0" presId="urn:microsoft.com/office/officeart/2005/8/layout/StepDownProcess"/>
    <dgm:cxn modelId="{88307483-F213-4C6B-9929-855B17063D46}" type="presParOf" srcId="{1E43B1E0-CF83-468D-AC43-5788E7BA68DD}" destId="{03A12481-5845-48B2-A61C-1307B1907D43}" srcOrd="2" destOrd="0" presId="urn:microsoft.com/office/officeart/2005/8/layout/StepDownProcess"/>
    <dgm:cxn modelId="{92D4F075-455E-4DA6-A05D-5B162E31A6CC}" type="presParOf" srcId="{485496EF-6F9B-4766-9F2E-6FE64CAAED95}" destId="{42332748-FC6A-4561-B58D-49CC464D53E6}" srcOrd="1" destOrd="0" presId="urn:microsoft.com/office/officeart/2005/8/layout/StepDownProcess"/>
    <dgm:cxn modelId="{0E7849B6-EE6E-4B98-8068-C3C4E274BB41}" type="presParOf" srcId="{485496EF-6F9B-4766-9F2E-6FE64CAAED95}" destId="{FC2A4DA6-423E-4EE9-B0A1-45F1855E3D7E}" srcOrd="2" destOrd="0" presId="urn:microsoft.com/office/officeart/2005/8/layout/StepDownProcess"/>
    <dgm:cxn modelId="{0D4BCE3F-04F7-4025-B9F5-46BE0BD8775D}" type="presParOf" srcId="{FC2A4DA6-423E-4EE9-B0A1-45F1855E3D7E}" destId="{3FCCBA17-901E-4A2A-865E-6A616027C510}" srcOrd="0" destOrd="0" presId="urn:microsoft.com/office/officeart/2005/8/layout/StepDownProcess"/>
    <dgm:cxn modelId="{3059CC22-A271-4B6A-B64E-C0FA47A0746A}" type="presParOf" srcId="{FC2A4DA6-423E-4EE9-B0A1-45F1855E3D7E}" destId="{E642A034-466A-4AA6-AE00-7304BB0C8B1B}" srcOrd="1" destOrd="0" presId="urn:microsoft.com/office/officeart/2005/8/layout/StepDownProcess"/>
    <dgm:cxn modelId="{F1CCBECD-C09A-47B5-A445-2C6FD3BFA3C8}" type="presParOf" srcId="{FC2A4DA6-423E-4EE9-B0A1-45F1855E3D7E}" destId="{EDFE3DC1-E7E8-44D9-A53E-5F5FFE07535E}" srcOrd="2" destOrd="0" presId="urn:microsoft.com/office/officeart/2005/8/layout/StepDownProcess"/>
    <dgm:cxn modelId="{F398569D-1C0D-46E8-A03B-B8B7A7A06100}" type="presParOf" srcId="{485496EF-6F9B-4766-9F2E-6FE64CAAED95}" destId="{A369F371-2553-4EE2-BCF6-739647135B3D}" srcOrd="3" destOrd="0" presId="urn:microsoft.com/office/officeart/2005/8/layout/StepDownProcess"/>
    <dgm:cxn modelId="{1AEEFD5D-ABE3-4E86-B5D3-EA684C80CF2D}" type="presParOf" srcId="{485496EF-6F9B-4766-9F2E-6FE64CAAED95}" destId="{B23AAA21-59C6-4789-BEBA-5222850C371B}" srcOrd="4" destOrd="0" presId="urn:microsoft.com/office/officeart/2005/8/layout/StepDownProcess"/>
    <dgm:cxn modelId="{D6BAA4FF-51D5-4BA1-983F-84CBAA4BAA68}" type="presParOf" srcId="{B23AAA21-59C6-4789-BEBA-5222850C371B}" destId="{933F9439-55DB-408B-B841-79FA03B24A65}" srcOrd="0" destOrd="0" presId="urn:microsoft.com/office/officeart/2005/8/layout/StepDownProcess"/>
    <dgm:cxn modelId="{9F0A2181-D9C7-4BC6-BE88-BCC30561DF8B}" type="presParOf" srcId="{B23AAA21-59C6-4789-BEBA-5222850C371B}" destId="{3F5C26AD-3014-4493-9202-7AFB36870715}" srcOrd="1" destOrd="0" presId="urn:microsoft.com/office/officeart/2005/8/layout/StepDownProcess"/>
    <dgm:cxn modelId="{F6F7311B-0C80-4799-AAC3-65800C092498}" type="presParOf" srcId="{B23AAA21-59C6-4789-BEBA-5222850C371B}" destId="{1C254E8B-1F03-42A6-9E87-FAECC8CBBC49}" srcOrd="2" destOrd="0" presId="urn:microsoft.com/office/officeart/2005/8/layout/StepDownProcess"/>
    <dgm:cxn modelId="{13560F29-97BE-4B6D-8C13-9CA2175F0861}" type="presParOf" srcId="{485496EF-6F9B-4766-9F2E-6FE64CAAED95}" destId="{27960BA2-5B2C-4F77-90AB-1A7076F53786}" srcOrd="5" destOrd="0" presId="urn:microsoft.com/office/officeart/2005/8/layout/StepDownProcess"/>
    <dgm:cxn modelId="{2B5E5567-57F8-4A56-8EF5-199C049FE7BC}" type="presParOf" srcId="{485496EF-6F9B-4766-9F2E-6FE64CAAED95}" destId="{26BA9CC2-F90F-4E24-A533-E2DA8F692014}" srcOrd="6" destOrd="0" presId="urn:microsoft.com/office/officeart/2005/8/layout/StepDownProcess"/>
    <dgm:cxn modelId="{D694D4E4-3285-40F6-9E65-52A4BFC4DBF9}" type="presParOf" srcId="{26BA9CC2-F90F-4E24-A533-E2DA8F692014}" destId="{85B5FDD6-AEC3-40BA-957B-D9C37D6F547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87F0F3-4B0F-407E-BB5F-412D1C6BA7E4}" type="doc">
      <dgm:prSet loTypeId="urn:microsoft.com/office/officeart/2011/layout/HexagonRadial" loCatId="cycle" qsTypeId="urn:microsoft.com/office/officeart/2005/8/quickstyle/simple1" qsCatId="simple" csTypeId="urn:microsoft.com/office/officeart/2005/8/colors/colorful3" csCatId="colorful" phldr="1"/>
      <dgm:spPr/>
      <dgm:t>
        <a:bodyPr/>
        <a:lstStyle/>
        <a:p>
          <a:endParaRPr lang="en-US"/>
        </a:p>
      </dgm:t>
    </dgm:pt>
    <dgm:pt modelId="{284CA6BA-5467-4D29-AB13-7DBEEA1EE8D2}">
      <dgm:prSet phldrT="[Text]"/>
      <dgm:spPr/>
      <dgm:t>
        <a:bodyPr/>
        <a:lstStyle/>
        <a:p>
          <a:r>
            <a:rPr lang="en-US" dirty="0"/>
            <a:t>Guiding Principles</a:t>
          </a:r>
        </a:p>
      </dgm:t>
    </dgm:pt>
    <dgm:pt modelId="{85BA8638-62AD-4654-926F-580AD7952A7E}" type="parTrans" cxnId="{7816B461-B30C-4F14-BE5A-883C391D5139}">
      <dgm:prSet/>
      <dgm:spPr/>
      <dgm:t>
        <a:bodyPr/>
        <a:lstStyle/>
        <a:p>
          <a:endParaRPr lang="en-US"/>
        </a:p>
      </dgm:t>
    </dgm:pt>
    <dgm:pt modelId="{622332E6-8E93-4EA9-A9CC-D57F76359EC1}" type="sibTrans" cxnId="{7816B461-B30C-4F14-BE5A-883C391D5139}">
      <dgm:prSet/>
      <dgm:spPr/>
      <dgm:t>
        <a:bodyPr/>
        <a:lstStyle/>
        <a:p>
          <a:endParaRPr lang="en-US"/>
        </a:p>
      </dgm:t>
    </dgm:pt>
    <dgm:pt modelId="{BEEDEC13-4BFE-40B0-9D50-AA7C06572A3D}">
      <dgm:prSet phldrT="[Text]" custT="1"/>
      <dgm:spPr/>
      <dgm:t>
        <a:bodyPr/>
        <a:lstStyle/>
        <a:p>
          <a:r>
            <a:rPr lang="en-US" sz="1800" b="1" dirty="0"/>
            <a:t>Safety</a:t>
          </a:r>
        </a:p>
      </dgm:t>
    </dgm:pt>
    <dgm:pt modelId="{1395C37B-14E3-4BC6-A5DC-608F4E9EE9AD}" type="parTrans" cxnId="{BFB6CB3B-3833-46A1-9ACE-7E74E69EA97F}">
      <dgm:prSet/>
      <dgm:spPr/>
      <dgm:t>
        <a:bodyPr/>
        <a:lstStyle/>
        <a:p>
          <a:endParaRPr lang="en-US"/>
        </a:p>
      </dgm:t>
    </dgm:pt>
    <dgm:pt modelId="{B1C2AEE3-0099-4284-BC3C-D521DC82EB6D}" type="sibTrans" cxnId="{BFB6CB3B-3833-46A1-9ACE-7E74E69EA97F}">
      <dgm:prSet/>
      <dgm:spPr/>
      <dgm:t>
        <a:bodyPr/>
        <a:lstStyle/>
        <a:p>
          <a:endParaRPr lang="en-US"/>
        </a:p>
      </dgm:t>
    </dgm:pt>
    <dgm:pt modelId="{DF299831-F20D-46D3-AD85-48DA9847A20E}">
      <dgm:prSet phldrT="[Text]" custT="1"/>
      <dgm:spPr/>
      <dgm:t>
        <a:bodyPr/>
        <a:lstStyle/>
        <a:p>
          <a:r>
            <a:rPr lang="en-US" sz="1800" b="1" dirty="0"/>
            <a:t>Trustworthiness</a:t>
          </a:r>
        </a:p>
      </dgm:t>
    </dgm:pt>
    <dgm:pt modelId="{5FF7E7BB-DE20-4EC8-BB21-74FB9B4A58CE}" type="parTrans" cxnId="{644C4E6B-F202-476B-9687-F1886E3140C3}">
      <dgm:prSet/>
      <dgm:spPr/>
      <dgm:t>
        <a:bodyPr/>
        <a:lstStyle/>
        <a:p>
          <a:endParaRPr lang="en-US"/>
        </a:p>
      </dgm:t>
    </dgm:pt>
    <dgm:pt modelId="{92B22206-3618-4855-A4BD-AC16D6A75EF6}" type="sibTrans" cxnId="{644C4E6B-F202-476B-9687-F1886E3140C3}">
      <dgm:prSet/>
      <dgm:spPr/>
      <dgm:t>
        <a:bodyPr/>
        <a:lstStyle/>
        <a:p>
          <a:endParaRPr lang="en-US"/>
        </a:p>
      </dgm:t>
    </dgm:pt>
    <dgm:pt modelId="{8E9F29FB-D890-4D79-AE09-DE942505E60F}">
      <dgm:prSet phldrT="[Text]" custT="1"/>
      <dgm:spPr/>
      <dgm:t>
        <a:bodyPr/>
        <a:lstStyle/>
        <a:p>
          <a:r>
            <a:rPr lang="en-US" sz="1800" b="1" dirty="0"/>
            <a:t>Choice</a:t>
          </a:r>
        </a:p>
      </dgm:t>
    </dgm:pt>
    <dgm:pt modelId="{9AAA6006-1943-4772-B5EE-1C29165058CD}" type="parTrans" cxnId="{DAC1EF4E-B7B3-4D0A-9EE2-3194312395C4}">
      <dgm:prSet/>
      <dgm:spPr/>
      <dgm:t>
        <a:bodyPr/>
        <a:lstStyle/>
        <a:p>
          <a:endParaRPr lang="en-US"/>
        </a:p>
      </dgm:t>
    </dgm:pt>
    <dgm:pt modelId="{A1B12005-10B9-4512-B548-128F8CB8A41C}" type="sibTrans" cxnId="{DAC1EF4E-B7B3-4D0A-9EE2-3194312395C4}">
      <dgm:prSet/>
      <dgm:spPr/>
      <dgm:t>
        <a:bodyPr/>
        <a:lstStyle/>
        <a:p>
          <a:endParaRPr lang="en-US"/>
        </a:p>
      </dgm:t>
    </dgm:pt>
    <dgm:pt modelId="{6D36B18F-4473-4EA7-8427-8C3E0CF4D96B}">
      <dgm:prSet phldrT="[Text]" custT="1"/>
      <dgm:spPr/>
      <dgm:t>
        <a:bodyPr/>
        <a:lstStyle/>
        <a:p>
          <a:r>
            <a:rPr lang="en-US" sz="1800" b="1" dirty="0"/>
            <a:t>Consider Culture, History, Gender</a:t>
          </a:r>
        </a:p>
      </dgm:t>
    </dgm:pt>
    <dgm:pt modelId="{F61B1F9D-3566-427C-AA29-8E38D7A61094}" type="parTrans" cxnId="{8E462DD2-09FC-4721-9629-E2E779BC8924}">
      <dgm:prSet/>
      <dgm:spPr/>
      <dgm:t>
        <a:bodyPr/>
        <a:lstStyle/>
        <a:p>
          <a:endParaRPr lang="en-US"/>
        </a:p>
      </dgm:t>
    </dgm:pt>
    <dgm:pt modelId="{58161C4C-5491-48C7-85BD-5D1467B5C446}" type="sibTrans" cxnId="{8E462DD2-09FC-4721-9629-E2E779BC8924}">
      <dgm:prSet/>
      <dgm:spPr/>
      <dgm:t>
        <a:bodyPr/>
        <a:lstStyle/>
        <a:p>
          <a:endParaRPr lang="en-US"/>
        </a:p>
      </dgm:t>
    </dgm:pt>
    <dgm:pt modelId="{8E1226ED-66BD-4244-A8D8-6DF77555C98F}">
      <dgm:prSet phldrT="[Text]" custT="1"/>
      <dgm:spPr/>
      <dgm:t>
        <a:bodyPr/>
        <a:lstStyle/>
        <a:p>
          <a:r>
            <a:rPr lang="en-US" sz="1800" b="1" dirty="0"/>
            <a:t>Collaboration</a:t>
          </a:r>
        </a:p>
      </dgm:t>
    </dgm:pt>
    <dgm:pt modelId="{B9CF7981-6923-42D5-858F-FEA3CE3140CB}" type="parTrans" cxnId="{E705AD7B-D27E-4B6F-B65F-EE655C3218BC}">
      <dgm:prSet/>
      <dgm:spPr/>
      <dgm:t>
        <a:bodyPr/>
        <a:lstStyle/>
        <a:p>
          <a:endParaRPr lang="en-US"/>
        </a:p>
      </dgm:t>
    </dgm:pt>
    <dgm:pt modelId="{44EA295A-23B1-4C86-B22D-CC550A958EE6}" type="sibTrans" cxnId="{E705AD7B-D27E-4B6F-B65F-EE655C3218BC}">
      <dgm:prSet/>
      <dgm:spPr/>
      <dgm:t>
        <a:bodyPr/>
        <a:lstStyle/>
        <a:p>
          <a:endParaRPr lang="en-US"/>
        </a:p>
      </dgm:t>
    </dgm:pt>
    <dgm:pt modelId="{ED46B480-DB40-4E69-B67D-C572E5DD2918}">
      <dgm:prSet phldrT="[Text]" custT="1"/>
      <dgm:spPr/>
      <dgm:t>
        <a:bodyPr/>
        <a:lstStyle/>
        <a:p>
          <a:r>
            <a:rPr lang="en-US" sz="1800" b="1" dirty="0"/>
            <a:t>Empowerment</a:t>
          </a:r>
        </a:p>
      </dgm:t>
    </dgm:pt>
    <dgm:pt modelId="{C381A78B-97DF-4AAF-B986-890993696634}" type="parTrans" cxnId="{586A7268-18E0-40A4-BDE6-7C20B6827D28}">
      <dgm:prSet/>
      <dgm:spPr/>
      <dgm:t>
        <a:bodyPr/>
        <a:lstStyle/>
        <a:p>
          <a:endParaRPr lang="en-US"/>
        </a:p>
      </dgm:t>
    </dgm:pt>
    <dgm:pt modelId="{B43C419C-EEF7-49B5-8DEF-26BA8B7E89B5}" type="sibTrans" cxnId="{586A7268-18E0-40A4-BDE6-7C20B6827D28}">
      <dgm:prSet/>
      <dgm:spPr/>
      <dgm:t>
        <a:bodyPr/>
        <a:lstStyle/>
        <a:p>
          <a:endParaRPr lang="en-US"/>
        </a:p>
      </dgm:t>
    </dgm:pt>
    <dgm:pt modelId="{E324CC08-A1F4-488D-B553-245013486236}" type="pres">
      <dgm:prSet presAssocID="{CF87F0F3-4B0F-407E-BB5F-412D1C6BA7E4}" presName="Name0" presStyleCnt="0">
        <dgm:presLayoutVars>
          <dgm:chMax val="1"/>
          <dgm:chPref val="1"/>
          <dgm:dir/>
          <dgm:animOne val="branch"/>
          <dgm:animLvl val="lvl"/>
        </dgm:presLayoutVars>
      </dgm:prSet>
      <dgm:spPr/>
    </dgm:pt>
    <dgm:pt modelId="{FAB16E3F-8D2B-44AB-AB98-6AB277E0F31F}" type="pres">
      <dgm:prSet presAssocID="{284CA6BA-5467-4D29-AB13-7DBEEA1EE8D2}" presName="Parent" presStyleLbl="node0" presStyleIdx="0" presStyleCnt="1" custScaleX="132801" custScaleY="96941">
        <dgm:presLayoutVars>
          <dgm:chMax val="6"/>
          <dgm:chPref val="6"/>
        </dgm:presLayoutVars>
      </dgm:prSet>
      <dgm:spPr/>
    </dgm:pt>
    <dgm:pt modelId="{61971B37-2D6C-4CE4-9E01-54337F99F119}" type="pres">
      <dgm:prSet presAssocID="{BEEDEC13-4BFE-40B0-9D50-AA7C06572A3D}" presName="Accent1" presStyleCnt="0"/>
      <dgm:spPr/>
    </dgm:pt>
    <dgm:pt modelId="{F19327DD-8831-4D09-B1EF-29A019978E60}" type="pres">
      <dgm:prSet presAssocID="{BEEDEC13-4BFE-40B0-9D50-AA7C06572A3D}" presName="Accent" presStyleLbl="bgShp" presStyleIdx="0" presStyleCnt="6"/>
      <dgm:spPr/>
    </dgm:pt>
    <dgm:pt modelId="{1855837C-AFEC-46B4-9F12-692E37EF4A28}" type="pres">
      <dgm:prSet presAssocID="{BEEDEC13-4BFE-40B0-9D50-AA7C06572A3D}" presName="Child1" presStyleLbl="node1" presStyleIdx="0" presStyleCnt="6" custScaleX="163593" custScaleY="110750">
        <dgm:presLayoutVars>
          <dgm:chMax val="0"/>
          <dgm:chPref val="0"/>
          <dgm:bulletEnabled val="1"/>
        </dgm:presLayoutVars>
      </dgm:prSet>
      <dgm:spPr/>
    </dgm:pt>
    <dgm:pt modelId="{4D27E086-4545-42DF-A5C8-9F5D9B99F572}" type="pres">
      <dgm:prSet presAssocID="{DF299831-F20D-46D3-AD85-48DA9847A20E}" presName="Accent2" presStyleCnt="0"/>
      <dgm:spPr/>
    </dgm:pt>
    <dgm:pt modelId="{AD51EC1F-A9F9-4446-B41B-FE0AC846E23F}" type="pres">
      <dgm:prSet presAssocID="{DF299831-F20D-46D3-AD85-48DA9847A20E}" presName="Accent" presStyleLbl="bgShp" presStyleIdx="1" presStyleCnt="6"/>
      <dgm:spPr/>
    </dgm:pt>
    <dgm:pt modelId="{196A5EEB-E87D-45DD-A328-7BAD6479CF1F}" type="pres">
      <dgm:prSet presAssocID="{DF299831-F20D-46D3-AD85-48DA9847A20E}" presName="Child2" presStyleLbl="node1" presStyleIdx="1" presStyleCnt="6" custScaleX="163593" custScaleY="110750" custLinFactNeighborX="47487">
        <dgm:presLayoutVars>
          <dgm:chMax val="0"/>
          <dgm:chPref val="0"/>
          <dgm:bulletEnabled val="1"/>
        </dgm:presLayoutVars>
      </dgm:prSet>
      <dgm:spPr/>
    </dgm:pt>
    <dgm:pt modelId="{D05DA0CC-35BA-46C8-BBC2-89D768020006}" type="pres">
      <dgm:prSet presAssocID="{8E9F29FB-D890-4D79-AE09-DE942505E60F}" presName="Accent3" presStyleCnt="0"/>
      <dgm:spPr/>
    </dgm:pt>
    <dgm:pt modelId="{B7E5BF73-BC04-4431-85A2-3CDB747EB1DC}" type="pres">
      <dgm:prSet presAssocID="{8E9F29FB-D890-4D79-AE09-DE942505E60F}" presName="Accent" presStyleLbl="bgShp" presStyleIdx="2" presStyleCnt="6" custLinFactNeighborX="48546"/>
      <dgm:spPr/>
    </dgm:pt>
    <dgm:pt modelId="{6D6A79F6-31BA-49BD-A873-9ECE1D46C6BB}" type="pres">
      <dgm:prSet presAssocID="{8E9F29FB-D890-4D79-AE09-DE942505E60F}" presName="Child3" presStyleLbl="node1" presStyleIdx="2" presStyleCnt="6" custScaleX="163593" custScaleY="110750" custLinFactNeighborX="47487">
        <dgm:presLayoutVars>
          <dgm:chMax val="0"/>
          <dgm:chPref val="0"/>
          <dgm:bulletEnabled val="1"/>
        </dgm:presLayoutVars>
      </dgm:prSet>
      <dgm:spPr/>
    </dgm:pt>
    <dgm:pt modelId="{DDFB55E0-1F33-4BF9-8889-2E17B2DC58A1}" type="pres">
      <dgm:prSet presAssocID="{6D36B18F-4473-4EA7-8427-8C3E0CF4D96B}" presName="Accent4" presStyleCnt="0"/>
      <dgm:spPr/>
    </dgm:pt>
    <dgm:pt modelId="{45727F8B-5983-4E3C-8E02-174FBCB02B3B}" type="pres">
      <dgm:prSet presAssocID="{6D36B18F-4473-4EA7-8427-8C3E0CF4D96B}" presName="Accent" presStyleLbl="bgShp" presStyleIdx="3" presStyleCnt="6"/>
      <dgm:spPr/>
    </dgm:pt>
    <dgm:pt modelId="{8BE47EFC-4334-4977-926A-2BD423D1D0EA}" type="pres">
      <dgm:prSet presAssocID="{6D36B18F-4473-4EA7-8427-8C3E0CF4D96B}" presName="Child4" presStyleLbl="node1" presStyleIdx="3" presStyleCnt="6" custScaleX="163593" custScaleY="110750">
        <dgm:presLayoutVars>
          <dgm:chMax val="0"/>
          <dgm:chPref val="0"/>
          <dgm:bulletEnabled val="1"/>
        </dgm:presLayoutVars>
      </dgm:prSet>
      <dgm:spPr/>
    </dgm:pt>
    <dgm:pt modelId="{5D7E779D-ECFB-4688-98FD-321852B8CF52}" type="pres">
      <dgm:prSet presAssocID="{8E1226ED-66BD-4244-A8D8-6DF77555C98F}" presName="Accent5" presStyleCnt="0"/>
      <dgm:spPr/>
    </dgm:pt>
    <dgm:pt modelId="{94859559-C196-4272-8724-0F51C59A82B9}" type="pres">
      <dgm:prSet presAssocID="{8E1226ED-66BD-4244-A8D8-6DF77555C98F}" presName="Accent" presStyleLbl="bgShp" presStyleIdx="4" presStyleCnt="6"/>
      <dgm:spPr/>
    </dgm:pt>
    <dgm:pt modelId="{D0CABEC7-4366-48C0-8FF9-C5CBB0AEA55D}" type="pres">
      <dgm:prSet presAssocID="{8E1226ED-66BD-4244-A8D8-6DF77555C98F}" presName="Child5" presStyleLbl="node1" presStyleIdx="4" presStyleCnt="6" custScaleX="171557" custScaleY="110750" custLinFactNeighborX="-52136">
        <dgm:presLayoutVars>
          <dgm:chMax val="0"/>
          <dgm:chPref val="0"/>
          <dgm:bulletEnabled val="1"/>
        </dgm:presLayoutVars>
      </dgm:prSet>
      <dgm:spPr/>
    </dgm:pt>
    <dgm:pt modelId="{8DC9BA18-8A38-4860-846E-DAA7B72B5874}" type="pres">
      <dgm:prSet presAssocID="{ED46B480-DB40-4E69-B67D-C572E5DD2918}" presName="Accent6" presStyleCnt="0"/>
      <dgm:spPr/>
    </dgm:pt>
    <dgm:pt modelId="{09349825-14C5-4DC7-A0D8-B40D40C85019}" type="pres">
      <dgm:prSet presAssocID="{ED46B480-DB40-4E69-B67D-C572E5DD2918}" presName="Accent" presStyleLbl="bgShp" presStyleIdx="5" presStyleCnt="6" custLinFactNeighborX="-46540"/>
      <dgm:spPr/>
    </dgm:pt>
    <dgm:pt modelId="{0F660C9F-9FF2-4384-86C2-AB1429F88FB2}" type="pres">
      <dgm:prSet presAssocID="{ED46B480-DB40-4E69-B67D-C572E5DD2918}" presName="Child6" presStyleLbl="node1" presStyleIdx="5" presStyleCnt="6" custScaleX="163593" custScaleY="110750" custLinFactNeighborX="-47486">
        <dgm:presLayoutVars>
          <dgm:chMax val="0"/>
          <dgm:chPref val="0"/>
          <dgm:bulletEnabled val="1"/>
        </dgm:presLayoutVars>
      </dgm:prSet>
      <dgm:spPr/>
    </dgm:pt>
  </dgm:ptLst>
  <dgm:cxnLst>
    <dgm:cxn modelId="{D5E8E529-F057-4D98-AE8B-8D8AF6705CCA}" type="presOf" srcId="{8E1226ED-66BD-4244-A8D8-6DF77555C98F}" destId="{D0CABEC7-4366-48C0-8FF9-C5CBB0AEA55D}" srcOrd="0" destOrd="0" presId="urn:microsoft.com/office/officeart/2011/layout/HexagonRadial"/>
    <dgm:cxn modelId="{BFB6CB3B-3833-46A1-9ACE-7E74E69EA97F}" srcId="{284CA6BA-5467-4D29-AB13-7DBEEA1EE8D2}" destId="{BEEDEC13-4BFE-40B0-9D50-AA7C06572A3D}" srcOrd="0" destOrd="0" parTransId="{1395C37B-14E3-4BC6-A5DC-608F4E9EE9AD}" sibTransId="{B1C2AEE3-0099-4284-BC3C-D521DC82EB6D}"/>
    <dgm:cxn modelId="{9915355E-761B-4F20-89F8-0994B4D0B0CB}" type="presOf" srcId="{DF299831-F20D-46D3-AD85-48DA9847A20E}" destId="{196A5EEB-E87D-45DD-A328-7BAD6479CF1F}" srcOrd="0" destOrd="0" presId="urn:microsoft.com/office/officeart/2011/layout/HexagonRadial"/>
    <dgm:cxn modelId="{7816B461-B30C-4F14-BE5A-883C391D5139}" srcId="{CF87F0F3-4B0F-407E-BB5F-412D1C6BA7E4}" destId="{284CA6BA-5467-4D29-AB13-7DBEEA1EE8D2}" srcOrd="0" destOrd="0" parTransId="{85BA8638-62AD-4654-926F-580AD7952A7E}" sibTransId="{622332E6-8E93-4EA9-A9CC-D57F76359EC1}"/>
    <dgm:cxn modelId="{586A7268-18E0-40A4-BDE6-7C20B6827D28}" srcId="{284CA6BA-5467-4D29-AB13-7DBEEA1EE8D2}" destId="{ED46B480-DB40-4E69-B67D-C572E5DD2918}" srcOrd="5" destOrd="0" parTransId="{C381A78B-97DF-4AAF-B986-890993696634}" sibTransId="{B43C419C-EEF7-49B5-8DEF-26BA8B7E89B5}"/>
    <dgm:cxn modelId="{644C4E6B-F202-476B-9687-F1886E3140C3}" srcId="{284CA6BA-5467-4D29-AB13-7DBEEA1EE8D2}" destId="{DF299831-F20D-46D3-AD85-48DA9847A20E}" srcOrd="1" destOrd="0" parTransId="{5FF7E7BB-DE20-4EC8-BB21-74FB9B4A58CE}" sibTransId="{92B22206-3618-4855-A4BD-AC16D6A75EF6}"/>
    <dgm:cxn modelId="{2BA3BD6B-5312-4F9F-AC83-51E8ED6C4617}" type="presOf" srcId="{BEEDEC13-4BFE-40B0-9D50-AA7C06572A3D}" destId="{1855837C-AFEC-46B4-9F12-692E37EF4A28}" srcOrd="0" destOrd="0" presId="urn:microsoft.com/office/officeart/2011/layout/HexagonRadial"/>
    <dgm:cxn modelId="{DAC1EF4E-B7B3-4D0A-9EE2-3194312395C4}" srcId="{284CA6BA-5467-4D29-AB13-7DBEEA1EE8D2}" destId="{8E9F29FB-D890-4D79-AE09-DE942505E60F}" srcOrd="2" destOrd="0" parTransId="{9AAA6006-1943-4772-B5EE-1C29165058CD}" sibTransId="{A1B12005-10B9-4512-B548-128F8CB8A41C}"/>
    <dgm:cxn modelId="{B5DD0778-865E-45AF-A39D-F4DE962B92E7}" type="presOf" srcId="{284CA6BA-5467-4D29-AB13-7DBEEA1EE8D2}" destId="{FAB16E3F-8D2B-44AB-AB98-6AB277E0F31F}" srcOrd="0" destOrd="0" presId="urn:microsoft.com/office/officeart/2011/layout/HexagonRadial"/>
    <dgm:cxn modelId="{E705AD7B-D27E-4B6F-B65F-EE655C3218BC}" srcId="{284CA6BA-5467-4D29-AB13-7DBEEA1EE8D2}" destId="{8E1226ED-66BD-4244-A8D8-6DF77555C98F}" srcOrd="4" destOrd="0" parTransId="{B9CF7981-6923-42D5-858F-FEA3CE3140CB}" sibTransId="{44EA295A-23B1-4C86-B22D-CC550A958EE6}"/>
    <dgm:cxn modelId="{3E9B4E85-16B5-4CE6-9E67-F5A97156A786}" type="presOf" srcId="{8E9F29FB-D890-4D79-AE09-DE942505E60F}" destId="{6D6A79F6-31BA-49BD-A873-9ECE1D46C6BB}" srcOrd="0" destOrd="0" presId="urn:microsoft.com/office/officeart/2011/layout/HexagonRadial"/>
    <dgm:cxn modelId="{7176E3A6-8D3D-4D8B-8A19-E5F4EB097687}" type="presOf" srcId="{6D36B18F-4473-4EA7-8427-8C3E0CF4D96B}" destId="{8BE47EFC-4334-4977-926A-2BD423D1D0EA}" srcOrd="0" destOrd="0" presId="urn:microsoft.com/office/officeart/2011/layout/HexagonRadial"/>
    <dgm:cxn modelId="{532963D0-6AB9-44DF-81CF-E14DDE35E938}" type="presOf" srcId="{CF87F0F3-4B0F-407E-BB5F-412D1C6BA7E4}" destId="{E324CC08-A1F4-488D-B553-245013486236}" srcOrd="0" destOrd="0" presId="urn:microsoft.com/office/officeart/2011/layout/HexagonRadial"/>
    <dgm:cxn modelId="{8E462DD2-09FC-4721-9629-E2E779BC8924}" srcId="{284CA6BA-5467-4D29-AB13-7DBEEA1EE8D2}" destId="{6D36B18F-4473-4EA7-8427-8C3E0CF4D96B}" srcOrd="3" destOrd="0" parTransId="{F61B1F9D-3566-427C-AA29-8E38D7A61094}" sibTransId="{58161C4C-5491-48C7-85BD-5D1467B5C446}"/>
    <dgm:cxn modelId="{0FE7A6D3-71EA-49C1-B670-B8715A5AC8AB}" type="presOf" srcId="{ED46B480-DB40-4E69-B67D-C572E5DD2918}" destId="{0F660C9F-9FF2-4384-86C2-AB1429F88FB2}" srcOrd="0" destOrd="0" presId="urn:microsoft.com/office/officeart/2011/layout/HexagonRadial"/>
    <dgm:cxn modelId="{D0990379-D8D4-465E-AC95-33286A5EEAB7}" type="presParOf" srcId="{E324CC08-A1F4-488D-B553-245013486236}" destId="{FAB16E3F-8D2B-44AB-AB98-6AB277E0F31F}" srcOrd="0" destOrd="0" presId="urn:microsoft.com/office/officeart/2011/layout/HexagonRadial"/>
    <dgm:cxn modelId="{995549BD-3357-47A2-8567-100DFF62E68E}" type="presParOf" srcId="{E324CC08-A1F4-488D-B553-245013486236}" destId="{61971B37-2D6C-4CE4-9E01-54337F99F119}" srcOrd="1" destOrd="0" presId="urn:microsoft.com/office/officeart/2011/layout/HexagonRadial"/>
    <dgm:cxn modelId="{28681D51-2838-4DD8-BA23-3C7A2B4E9ED4}" type="presParOf" srcId="{61971B37-2D6C-4CE4-9E01-54337F99F119}" destId="{F19327DD-8831-4D09-B1EF-29A019978E60}" srcOrd="0" destOrd="0" presId="urn:microsoft.com/office/officeart/2011/layout/HexagonRadial"/>
    <dgm:cxn modelId="{72D449E4-B6C0-4495-8FF1-2F0B956E4EE9}" type="presParOf" srcId="{E324CC08-A1F4-488D-B553-245013486236}" destId="{1855837C-AFEC-46B4-9F12-692E37EF4A28}" srcOrd="2" destOrd="0" presId="urn:microsoft.com/office/officeart/2011/layout/HexagonRadial"/>
    <dgm:cxn modelId="{51B5BE64-9548-43CA-AFFF-30797CF4F53F}" type="presParOf" srcId="{E324CC08-A1F4-488D-B553-245013486236}" destId="{4D27E086-4545-42DF-A5C8-9F5D9B99F572}" srcOrd="3" destOrd="0" presId="urn:microsoft.com/office/officeart/2011/layout/HexagonRadial"/>
    <dgm:cxn modelId="{8BEF838D-58E0-406D-9B34-127A2748395D}" type="presParOf" srcId="{4D27E086-4545-42DF-A5C8-9F5D9B99F572}" destId="{AD51EC1F-A9F9-4446-B41B-FE0AC846E23F}" srcOrd="0" destOrd="0" presId="urn:microsoft.com/office/officeart/2011/layout/HexagonRadial"/>
    <dgm:cxn modelId="{E7357020-C74A-450B-9181-7167178ED711}" type="presParOf" srcId="{E324CC08-A1F4-488D-B553-245013486236}" destId="{196A5EEB-E87D-45DD-A328-7BAD6479CF1F}" srcOrd="4" destOrd="0" presId="urn:microsoft.com/office/officeart/2011/layout/HexagonRadial"/>
    <dgm:cxn modelId="{3917ABF0-309D-435D-9DB1-CA17B722C53C}" type="presParOf" srcId="{E324CC08-A1F4-488D-B553-245013486236}" destId="{D05DA0CC-35BA-46C8-BBC2-89D768020006}" srcOrd="5" destOrd="0" presId="urn:microsoft.com/office/officeart/2011/layout/HexagonRadial"/>
    <dgm:cxn modelId="{9D42AF6D-AC52-4664-9B0F-B3F10175FD55}" type="presParOf" srcId="{D05DA0CC-35BA-46C8-BBC2-89D768020006}" destId="{B7E5BF73-BC04-4431-85A2-3CDB747EB1DC}" srcOrd="0" destOrd="0" presId="urn:microsoft.com/office/officeart/2011/layout/HexagonRadial"/>
    <dgm:cxn modelId="{72039894-A72A-45E9-B902-0F48BCEC8450}" type="presParOf" srcId="{E324CC08-A1F4-488D-B553-245013486236}" destId="{6D6A79F6-31BA-49BD-A873-9ECE1D46C6BB}" srcOrd="6" destOrd="0" presId="urn:microsoft.com/office/officeart/2011/layout/HexagonRadial"/>
    <dgm:cxn modelId="{1CE3E5EA-CF0C-486F-A51B-CF85525905EA}" type="presParOf" srcId="{E324CC08-A1F4-488D-B553-245013486236}" destId="{DDFB55E0-1F33-4BF9-8889-2E17B2DC58A1}" srcOrd="7" destOrd="0" presId="urn:microsoft.com/office/officeart/2011/layout/HexagonRadial"/>
    <dgm:cxn modelId="{C25B30AE-9644-4A27-B40A-22E2245EEA27}" type="presParOf" srcId="{DDFB55E0-1F33-4BF9-8889-2E17B2DC58A1}" destId="{45727F8B-5983-4E3C-8E02-174FBCB02B3B}" srcOrd="0" destOrd="0" presId="urn:microsoft.com/office/officeart/2011/layout/HexagonRadial"/>
    <dgm:cxn modelId="{223FB8EC-A12F-46B5-9565-A3053DB397C8}" type="presParOf" srcId="{E324CC08-A1F4-488D-B553-245013486236}" destId="{8BE47EFC-4334-4977-926A-2BD423D1D0EA}" srcOrd="8" destOrd="0" presId="urn:microsoft.com/office/officeart/2011/layout/HexagonRadial"/>
    <dgm:cxn modelId="{4B067B9A-95A4-46EE-A14A-EA32CC8C3E10}" type="presParOf" srcId="{E324CC08-A1F4-488D-B553-245013486236}" destId="{5D7E779D-ECFB-4688-98FD-321852B8CF52}" srcOrd="9" destOrd="0" presId="urn:microsoft.com/office/officeart/2011/layout/HexagonRadial"/>
    <dgm:cxn modelId="{B3DD7043-529D-4940-831F-2B3B3988DABA}" type="presParOf" srcId="{5D7E779D-ECFB-4688-98FD-321852B8CF52}" destId="{94859559-C196-4272-8724-0F51C59A82B9}" srcOrd="0" destOrd="0" presId="urn:microsoft.com/office/officeart/2011/layout/HexagonRadial"/>
    <dgm:cxn modelId="{B3EBBF37-1B19-4CED-B808-4E4240BC1367}" type="presParOf" srcId="{E324CC08-A1F4-488D-B553-245013486236}" destId="{D0CABEC7-4366-48C0-8FF9-C5CBB0AEA55D}" srcOrd="10" destOrd="0" presId="urn:microsoft.com/office/officeart/2011/layout/HexagonRadial"/>
    <dgm:cxn modelId="{DAD9F2B0-C35D-426F-88D7-43888F1C6A1D}" type="presParOf" srcId="{E324CC08-A1F4-488D-B553-245013486236}" destId="{8DC9BA18-8A38-4860-846E-DAA7B72B5874}" srcOrd="11" destOrd="0" presId="urn:microsoft.com/office/officeart/2011/layout/HexagonRadial"/>
    <dgm:cxn modelId="{2F10BB46-5F83-4471-BE2F-6AB74BB0F593}" type="presParOf" srcId="{8DC9BA18-8A38-4860-846E-DAA7B72B5874}" destId="{09349825-14C5-4DC7-A0D8-B40D40C85019}" srcOrd="0" destOrd="0" presId="urn:microsoft.com/office/officeart/2011/layout/HexagonRadial"/>
    <dgm:cxn modelId="{FD47F679-3D94-4EC5-BD09-1B6F51E119E3}" type="presParOf" srcId="{E324CC08-A1F4-488D-B553-245013486236}" destId="{0F660C9F-9FF2-4384-86C2-AB1429F88FB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099A3-DB02-42FF-9370-1BD51744258C}">
      <dsp:nvSpPr>
        <dsp:cNvPr id="0" name=""/>
        <dsp:cNvSpPr/>
      </dsp:nvSpPr>
      <dsp:spPr>
        <a:xfrm>
          <a:off x="4822717" y="1251257"/>
          <a:ext cx="2103754" cy="210414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F3D7A-311D-4BED-AB5C-DE2FD9CD414C}">
      <dsp:nvSpPr>
        <dsp:cNvPr id="0" name=""/>
        <dsp:cNvSpPr/>
      </dsp:nvSpPr>
      <dsp:spPr>
        <a:xfrm>
          <a:off x="4892568" y="1333682"/>
          <a:ext cx="1964052" cy="1963842"/>
        </a:xfrm>
        <a:prstGeom prst="ellipse">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Context</a:t>
          </a:r>
        </a:p>
      </dsp:txBody>
      <dsp:txXfrm>
        <a:off x="5173343" y="1614283"/>
        <a:ext cx="1402502" cy="1402639"/>
      </dsp:txXfrm>
    </dsp:sp>
    <dsp:sp modelId="{8CCC99D0-AB92-4ECD-8859-9F000AB115FF}">
      <dsp:nvSpPr>
        <dsp:cNvPr id="0" name=""/>
        <dsp:cNvSpPr/>
      </dsp:nvSpPr>
      <dsp:spPr>
        <a:xfrm rot="2700000">
          <a:off x="2650960" y="1253801"/>
          <a:ext cx="2098687" cy="2098687"/>
        </a:xfrm>
        <a:prstGeom prst="teardrop">
          <a:avLst>
            <a:gd name="adj" fmla="val 10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96EB4-A9F9-4805-84E2-DA25A411901D}">
      <dsp:nvSpPr>
        <dsp:cNvPr id="0" name=""/>
        <dsp:cNvSpPr/>
      </dsp:nvSpPr>
      <dsp:spPr>
        <a:xfrm>
          <a:off x="2718278" y="1321408"/>
          <a:ext cx="1964052" cy="1963842"/>
        </a:xfrm>
        <a:prstGeom prst="ellipse">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Experience dependent growth</a:t>
          </a:r>
        </a:p>
      </dsp:txBody>
      <dsp:txXfrm>
        <a:off x="2999052" y="1602009"/>
        <a:ext cx="1402502" cy="1402639"/>
      </dsp:txXfrm>
    </dsp:sp>
    <dsp:sp modelId="{1ACF766D-7BAA-48F6-ACCB-ED35A749F383}">
      <dsp:nvSpPr>
        <dsp:cNvPr id="0" name=""/>
        <dsp:cNvSpPr/>
      </dsp:nvSpPr>
      <dsp:spPr>
        <a:xfrm rot="2700000">
          <a:off x="476670" y="1253801"/>
          <a:ext cx="2098687" cy="2098687"/>
        </a:xfrm>
        <a:prstGeom prst="teardrop">
          <a:avLst>
            <a:gd name="adj" fmla="val 10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AAD3F9-2E98-4E90-B87C-DBB9B8F099C5}">
      <dsp:nvSpPr>
        <dsp:cNvPr id="0" name=""/>
        <dsp:cNvSpPr/>
      </dsp:nvSpPr>
      <dsp:spPr>
        <a:xfrm>
          <a:off x="543987" y="1321408"/>
          <a:ext cx="1964052" cy="1963842"/>
        </a:xfrm>
        <a:prstGeom prst="ellipse">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Malleability</a:t>
          </a:r>
        </a:p>
      </dsp:txBody>
      <dsp:txXfrm>
        <a:off x="824762" y="1602009"/>
        <a:ext cx="1402502" cy="1402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548A9-1E38-4D11-86D5-18B635DBE762}">
      <dsp:nvSpPr>
        <dsp:cNvPr id="0" name=""/>
        <dsp:cNvSpPr/>
      </dsp:nvSpPr>
      <dsp:spPr>
        <a:xfrm rot="5400000">
          <a:off x="1141719" y="878753"/>
          <a:ext cx="771736" cy="878595"/>
        </a:xfrm>
        <a:prstGeom prst="bentUpArrow">
          <a:avLst>
            <a:gd name="adj1" fmla="val 32840"/>
            <a:gd name="adj2" fmla="val 25000"/>
            <a:gd name="adj3" fmla="val 35780"/>
          </a:avLst>
        </a:prstGeom>
        <a:solidFill>
          <a:schemeClr val="accent3">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BA23B-9DF7-4D71-B50E-1010D7994D1A}">
      <dsp:nvSpPr>
        <dsp:cNvPr id="0" name=""/>
        <dsp:cNvSpPr/>
      </dsp:nvSpPr>
      <dsp:spPr>
        <a:xfrm>
          <a:off x="213908" y="23268"/>
          <a:ext cx="2745845" cy="909363"/>
        </a:xfrm>
        <a:prstGeom prst="roundRect">
          <a:avLst>
            <a:gd name="adj" fmla="val 1667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Sparks: What are your talents and passions?</a:t>
          </a:r>
        </a:p>
      </dsp:txBody>
      <dsp:txXfrm>
        <a:off x="258307" y="67667"/>
        <a:ext cx="2657047" cy="820565"/>
      </dsp:txXfrm>
    </dsp:sp>
    <dsp:sp modelId="{03A12481-5845-48B2-A61C-1307B1907D43}">
      <dsp:nvSpPr>
        <dsp:cNvPr id="0" name=""/>
        <dsp:cNvSpPr/>
      </dsp:nvSpPr>
      <dsp:spPr>
        <a:xfrm>
          <a:off x="2236406" y="109996"/>
          <a:ext cx="944878" cy="734987"/>
        </a:xfrm>
        <a:prstGeom prst="rect">
          <a:avLst/>
        </a:prstGeom>
        <a:noFill/>
        <a:ln>
          <a:noFill/>
        </a:ln>
        <a:effectLst/>
      </dsp:spPr>
      <dsp:style>
        <a:lnRef idx="0">
          <a:scrgbClr r="0" g="0" b="0"/>
        </a:lnRef>
        <a:fillRef idx="0">
          <a:scrgbClr r="0" g="0" b="0"/>
        </a:fillRef>
        <a:effectRef idx="0">
          <a:scrgbClr r="0" g="0" b="0"/>
        </a:effectRef>
        <a:fontRef idx="minor"/>
      </dsp:style>
    </dsp:sp>
    <dsp:sp modelId="{3FCCBA17-901E-4A2A-865E-6A616027C510}">
      <dsp:nvSpPr>
        <dsp:cNvPr id="0" name=""/>
        <dsp:cNvSpPr/>
      </dsp:nvSpPr>
      <dsp:spPr>
        <a:xfrm rot="5400000">
          <a:off x="2603553" y="1900268"/>
          <a:ext cx="771736" cy="878595"/>
        </a:xfrm>
        <a:prstGeom prst="bentUpArrow">
          <a:avLst>
            <a:gd name="adj1" fmla="val 32840"/>
            <a:gd name="adj2" fmla="val 25000"/>
            <a:gd name="adj3" fmla="val 35780"/>
          </a:avLst>
        </a:prstGeom>
        <a:solidFill>
          <a:schemeClr val="accent3">
            <a:tint val="50000"/>
            <a:hueOff val="5866541"/>
            <a:satOff val="-445"/>
            <a:lumOff val="701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2A034-466A-4AA6-AE00-7304BB0C8B1B}">
      <dsp:nvSpPr>
        <dsp:cNvPr id="0" name=""/>
        <dsp:cNvSpPr/>
      </dsp:nvSpPr>
      <dsp:spPr>
        <a:xfrm>
          <a:off x="1638249" y="1044782"/>
          <a:ext cx="2820832" cy="909363"/>
        </a:xfrm>
        <a:prstGeom prst="roundRect">
          <a:avLst>
            <a:gd name="adj" fmla="val 16670"/>
          </a:avLst>
        </a:prstGeom>
        <a:solidFill>
          <a:schemeClr val="accent3">
            <a:hueOff val="3811474"/>
            <a:satOff val="828"/>
            <a:lumOff val="-117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Strengths: What are your abilities and values?</a:t>
          </a:r>
        </a:p>
      </dsp:txBody>
      <dsp:txXfrm>
        <a:off x="1682648" y="1089181"/>
        <a:ext cx="2732034" cy="820565"/>
      </dsp:txXfrm>
    </dsp:sp>
    <dsp:sp modelId="{EDFE3DC1-E7E8-44D9-A53E-5F5FFE07535E}">
      <dsp:nvSpPr>
        <dsp:cNvPr id="0" name=""/>
        <dsp:cNvSpPr/>
      </dsp:nvSpPr>
      <dsp:spPr>
        <a:xfrm>
          <a:off x="3698240" y="1131511"/>
          <a:ext cx="944878" cy="734987"/>
        </a:xfrm>
        <a:prstGeom prst="rect">
          <a:avLst/>
        </a:prstGeom>
        <a:noFill/>
        <a:ln>
          <a:noFill/>
        </a:ln>
        <a:effectLst/>
      </dsp:spPr>
      <dsp:style>
        <a:lnRef idx="0">
          <a:scrgbClr r="0" g="0" b="0"/>
        </a:lnRef>
        <a:fillRef idx="0">
          <a:scrgbClr r="0" g="0" b="0"/>
        </a:fillRef>
        <a:effectRef idx="0">
          <a:scrgbClr r="0" g="0" b="0"/>
        </a:effectRef>
        <a:fontRef idx="minor"/>
      </dsp:style>
    </dsp:sp>
    <dsp:sp modelId="{933F9439-55DB-408B-B841-79FA03B24A65}">
      <dsp:nvSpPr>
        <dsp:cNvPr id="0" name=""/>
        <dsp:cNvSpPr/>
      </dsp:nvSpPr>
      <dsp:spPr>
        <a:xfrm rot="5400000">
          <a:off x="3923429" y="2921783"/>
          <a:ext cx="771736" cy="878595"/>
        </a:xfrm>
        <a:prstGeom prst="bentUpArrow">
          <a:avLst>
            <a:gd name="adj1" fmla="val 32840"/>
            <a:gd name="adj2" fmla="val 25000"/>
            <a:gd name="adj3" fmla="val 35780"/>
          </a:avLst>
        </a:prstGeom>
        <a:solidFill>
          <a:schemeClr val="accent3">
            <a:tint val="50000"/>
            <a:hueOff val="11733083"/>
            <a:satOff val="-890"/>
            <a:lumOff val="1403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C26AD-3014-4493-9202-7AFB36870715}">
      <dsp:nvSpPr>
        <dsp:cNvPr id="0" name=""/>
        <dsp:cNvSpPr/>
      </dsp:nvSpPr>
      <dsp:spPr>
        <a:xfrm>
          <a:off x="3062589" y="2066297"/>
          <a:ext cx="2611903" cy="909363"/>
        </a:xfrm>
        <a:prstGeom prst="roundRect">
          <a:avLst>
            <a:gd name="adj" fmla="val 16670"/>
          </a:avLst>
        </a:prstGeom>
        <a:solidFill>
          <a:schemeClr val="accent3">
            <a:hueOff val="7622948"/>
            <a:satOff val="1656"/>
            <a:lumOff val="-235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Struggles: What keeps  you up at night? </a:t>
          </a:r>
        </a:p>
      </dsp:txBody>
      <dsp:txXfrm>
        <a:off x="3106988" y="2110696"/>
        <a:ext cx="2523105" cy="820565"/>
      </dsp:txXfrm>
    </dsp:sp>
    <dsp:sp modelId="{1C254E8B-1F03-42A6-9E87-FAECC8CBBC49}">
      <dsp:nvSpPr>
        <dsp:cNvPr id="0" name=""/>
        <dsp:cNvSpPr/>
      </dsp:nvSpPr>
      <dsp:spPr>
        <a:xfrm>
          <a:off x="5018116" y="2153026"/>
          <a:ext cx="944878" cy="734987"/>
        </a:xfrm>
        <a:prstGeom prst="rect">
          <a:avLst/>
        </a:prstGeom>
        <a:noFill/>
        <a:ln>
          <a:noFill/>
        </a:ln>
        <a:effectLst/>
      </dsp:spPr>
      <dsp:style>
        <a:lnRef idx="0">
          <a:scrgbClr r="0" g="0" b="0"/>
        </a:lnRef>
        <a:fillRef idx="0">
          <a:scrgbClr r="0" g="0" b="0"/>
        </a:fillRef>
        <a:effectRef idx="0">
          <a:scrgbClr r="0" g="0" b="0"/>
        </a:effectRef>
        <a:fontRef idx="minor"/>
      </dsp:style>
    </dsp:sp>
    <dsp:sp modelId="{85B5FDD6-AEC3-40BA-957B-D9C37D6F547A}">
      <dsp:nvSpPr>
        <dsp:cNvPr id="0" name=""/>
        <dsp:cNvSpPr/>
      </dsp:nvSpPr>
      <dsp:spPr>
        <a:xfrm>
          <a:off x="4632045" y="3111080"/>
          <a:ext cx="2573526" cy="909363"/>
        </a:xfrm>
        <a:prstGeom prst="roundRect">
          <a:avLst>
            <a:gd name="adj" fmla="val 16670"/>
          </a:avLst>
        </a:prstGeom>
        <a:solidFill>
          <a:schemeClr val="accent3">
            <a:hueOff val="11434421"/>
            <a:satOff val="2484"/>
            <a:lumOff val="-353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Supports: People and places where you can be yourself?</a:t>
          </a:r>
        </a:p>
      </dsp:txBody>
      <dsp:txXfrm>
        <a:off x="4676444" y="3155479"/>
        <a:ext cx="2484728" cy="820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16E3F-8D2B-44AB-AB98-6AB277E0F31F}">
      <dsp:nvSpPr>
        <dsp:cNvPr id="0" name=""/>
        <dsp:cNvSpPr/>
      </dsp:nvSpPr>
      <dsp:spPr>
        <a:xfrm>
          <a:off x="2819399" y="1599712"/>
          <a:ext cx="2655590" cy="1676886"/>
        </a:xfrm>
        <a:prstGeom prst="hexagon">
          <a:avLst>
            <a:gd name="adj" fmla="val 28570"/>
            <a:gd name="vf" fmla="val 11547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Guiding Principles</a:t>
          </a:r>
        </a:p>
      </dsp:txBody>
      <dsp:txXfrm>
        <a:off x="3200394" y="1840293"/>
        <a:ext cx="1893600" cy="1195724"/>
      </dsp:txXfrm>
    </dsp:sp>
    <dsp:sp modelId="{AD51EC1F-A9F9-4446-B41B-FE0AC846E23F}">
      <dsp:nvSpPr>
        <dsp:cNvPr id="0" name=""/>
        <dsp:cNvSpPr/>
      </dsp:nvSpPr>
      <dsp:spPr>
        <a:xfrm>
          <a:off x="4399537" y="745662"/>
          <a:ext cx="754471" cy="650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5837C-AFEC-46B4-9F12-692E37EF4A28}">
      <dsp:nvSpPr>
        <dsp:cNvPr id="0" name=""/>
        <dsp:cNvSpPr/>
      </dsp:nvSpPr>
      <dsp:spPr>
        <a:xfrm>
          <a:off x="2810499" y="-76200"/>
          <a:ext cx="2680832" cy="1570086"/>
        </a:xfrm>
        <a:prstGeom prst="hexagon">
          <a:avLst>
            <a:gd name="adj" fmla="val 28570"/>
            <a:gd name="vf" fmla="val 11547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Safety</a:t>
          </a:r>
        </a:p>
      </dsp:txBody>
      <dsp:txXfrm>
        <a:off x="3183426" y="142213"/>
        <a:ext cx="1934978" cy="1133260"/>
      </dsp:txXfrm>
    </dsp:sp>
    <dsp:sp modelId="{B7E5BF73-BC04-4431-85A2-3CDB747EB1DC}">
      <dsp:nvSpPr>
        <dsp:cNvPr id="0" name=""/>
        <dsp:cNvSpPr/>
      </dsp:nvSpPr>
      <dsp:spPr>
        <a:xfrm>
          <a:off x="5646331" y="1960961"/>
          <a:ext cx="754471" cy="650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A5EEB-E87D-45DD-A328-7BAD6479CF1F}">
      <dsp:nvSpPr>
        <dsp:cNvPr id="0" name=""/>
        <dsp:cNvSpPr/>
      </dsp:nvSpPr>
      <dsp:spPr>
        <a:xfrm>
          <a:off x="5091575" y="795771"/>
          <a:ext cx="2680832" cy="1570086"/>
        </a:xfrm>
        <a:prstGeom prst="hexagon">
          <a:avLst>
            <a:gd name="adj" fmla="val 28570"/>
            <a:gd name="vf" fmla="val 115470"/>
          </a:avLst>
        </a:prstGeom>
        <a:solidFill>
          <a:schemeClr val="accent3">
            <a:hueOff val="2286884"/>
            <a:satOff val="497"/>
            <a:lumOff val="-70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Trustworthiness</a:t>
          </a:r>
        </a:p>
      </dsp:txBody>
      <dsp:txXfrm>
        <a:off x="5464502" y="1014184"/>
        <a:ext cx="1934978" cy="1133260"/>
      </dsp:txXfrm>
    </dsp:sp>
    <dsp:sp modelId="{45727F8B-5983-4E3C-8E02-174FBCB02B3B}">
      <dsp:nvSpPr>
        <dsp:cNvPr id="0" name=""/>
        <dsp:cNvSpPr/>
      </dsp:nvSpPr>
      <dsp:spPr>
        <a:xfrm>
          <a:off x="4668394" y="3332805"/>
          <a:ext cx="754471" cy="650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6A79F6-31BA-49BD-A873-9ECE1D46C6BB}">
      <dsp:nvSpPr>
        <dsp:cNvPr id="0" name=""/>
        <dsp:cNvSpPr/>
      </dsp:nvSpPr>
      <dsp:spPr>
        <a:xfrm>
          <a:off x="5091575" y="2509966"/>
          <a:ext cx="2680832" cy="1570086"/>
        </a:xfrm>
        <a:prstGeom prst="hexagon">
          <a:avLst>
            <a:gd name="adj" fmla="val 28570"/>
            <a:gd name="vf" fmla="val 115470"/>
          </a:avLst>
        </a:prstGeom>
        <a:solidFill>
          <a:schemeClr val="accent3">
            <a:hueOff val="4573769"/>
            <a:satOff val="994"/>
            <a:lumOff val="-141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Choice</a:t>
          </a:r>
        </a:p>
      </dsp:txBody>
      <dsp:txXfrm>
        <a:off x="5464502" y="2728379"/>
        <a:ext cx="1934978" cy="1133260"/>
      </dsp:txXfrm>
    </dsp:sp>
    <dsp:sp modelId="{94859559-C196-4272-8724-0F51C59A82B9}">
      <dsp:nvSpPr>
        <dsp:cNvPr id="0" name=""/>
        <dsp:cNvSpPr/>
      </dsp:nvSpPr>
      <dsp:spPr>
        <a:xfrm>
          <a:off x="3151077" y="3475207"/>
          <a:ext cx="754471" cy="650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47EFC-4334-4977-926A-2BD423D1D0EA}">
      <dsp:nvSpPr>
        <dsp:cNvPr id="0" name=""/>
        <dsp:cNvSpPr/>
      </dsp:nvSpPr>
      <dsp:spPr>
        <a:xfrm>
          <a:off x="2810499" y="3382913"/>
          <a:ext cx="2680832" cy="1570086"/>
        </a:xfrm>
        <a:prstGeom prst="hexagon">
          <a:avLst>
            <a:gd name="adj" fmla="val 28570"/>
            <a:gd name="vf" fmla="val 115470"/>
          </a:avLst>
        </a:prstGeom>
        <a:solidFill>
          <a:schemeClr val="accent3">
            <a:hueOff val="6860653"/>
            <a:satOff val="1490"/>
            <a:lumOff val="-211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Consider Culture, History, Gender</a:t>
          </a:r>
        </a:p>
      </dsp:txBody>
      <dsp:txXfrm>
        <a:off x="3183426" y="3601326"/>
        <a:ext cx="1934978" cy="1133260"/>
      </dsp:txXfrm>
    </dsp:sp>
    <dsp:sp modelId="{09349825-14C5-4DC7-A0D8-B40D40C85019}">
      <dsp:nvSpPr>
        <dsp:cNvPr id="0" name=""/>
        <dsp:cNvSpPr/>
      </dsp:nvSpPr>
      <dsp:spPr>
        <a:xfrm>
          <a:off x="1904999" y="2260396"/>
          <a:ext cx="754471" cy="650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ABEC7-4366-48C0-8FF9-C5CBB0AEA55D}">
      <dsp:nvSpPr>
        <dsp:cNvPr id="0" name=""/>
        <dsp:cNvSpPr/>
      </dsp:nvSpPr>
      <dsp:spPr>
        <a:xfrm>
          <a:off x="381008" y="2510941"/>
          <a:ext cx="2811339" cy="1570086"/>
        </a:xfrm>
        <a:prstGeom prst="hexagon">
          <a:avLst>
            <a:gd name="adj" fmla="val 28570"/>
            <a:gd name="vf" fmla="val 115470"/>
          </a:avLst>
        </a:prstGeom>
        <a:solidFill>
          <a:schemeClr val="accent3">
            <a:hueOff val="9147537"/>
            <a:satOff val="1987"/>
            <a:lumOff val="-282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Collaboration</a:t>
          </a:r>
        </a:p>
      </dsp:txBody>
      <dsp:txXfrm>
        <a:off x="764811" y="2725288"/>
        <a:ext cx="2043733" cy="1141392"/>
      </dsp:txXfrm>
    </dsp:sp>
    <dsp:sp modelId="{0F660C9F-9FF2-4384-86C2-AB1429F88FB2}">
      <dsp:nvSpPr>
        <dsp:cNvPr id="0" name=""/>
        <dsp:cNvSpPr/>
      </dsp:nvSpPr>
      <dsp:spPr>
        <a:xfrm>
          <a:off x="522462" y="793820"/>
          <a:ext cx="2680832" cy="1570086"/>
        </a:xfrm>
        <a:prstGeom prst="hexagon">
          <a:avLst>
            <a:gd name="adj" fmla="val 28570"/>
            <a:gd name="vf" fmla="val 115470"/>
          </a:avLst>
        </a:prstGeom>
        <a:solidFill>
          <a:schemeClr val="accent3">
            <a:hueOff val="11434421"/>
            <a:satOff val="2484"/>
            <a:lumOff val="-353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Empowerment</a:t>
          </a:r>
        </a:p>
      </dsp:txBody>
      <dsp:txXfrm>
        <a:off x="895389" y="1012233"/>
        <a:ext cx="1934978" cy="113326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D0F22E-A59A-4A12-A822-4A61C5358DC6}" type="datetimeFigureOut">
              <a:rPr lang="en-US" smtClean="0"/>
              <a:t>8/12/2021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9B989-AE1D-4804-B60D-A7ED8BF2C9DD}" type="slidenum">
              <a:rPr lang="en-US" smtClean="0"/>
              <a:t>‹#›</a:t>
            </a:fld>
            <a:endParaRPr lang="en-US"/>
          </a:p>
        </p:txBody>
      </p:sp>
    </p:spTree>
    <p:extLst>
      <p:ext uri="{BB962C8B-B14F-4D97-AF65-F5344CB8AC3E}">
        <p14:creationId xmlns:p14="http://schemas.microsoft.com/office/powerpoint/2010/main" val="398679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27.emf"/></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a:t>
            </a:fld>
            <a:endParaRPr lang="en-US"/>
          </a:p>
        </p:txBody>
      </p:sp>
    </p:spTree>
    <p:extLst>
      <p:ext uri="{BB962C8B-B14F-4D97-AF65-F5344CB8AC3E}">
        <p14:creationId xmlns:p14="http://schemas.microsoft.com/office/powerpoint/2010/main" val="417383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12</a:t>
            </a:fld>
            <a:endParaRPr lang="en-US"/>
          </a:p>
        </p:txBody>
      </p:sp>
    </p:spTree>
    <p:extLst>
      <p:ext uri="{BB962C8B-B14F-4D97-AF65-F5344CB8AC3E}">
        <p14:creationId xmlns:p14="http://schemas.microsoft.com/office/powerpoint/2010/main" val="342847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A9B989-AE1D-4804-B60D-A7ED8BF2C9DD}" type="slidenum">
              <a:rPr lang="en-US" smtClean="0"/>
              <a:t>14</a:t>
            </a:fld>
            <a:endParaRPr lang="en-US"/>
          </a:p>
        </p:txBody>
      </p:sp>
    </p:spTree>
    <p:extLst>
      <p:ext uri="{BB962C8B-B14F-4D97-AF65-F5344CB8AC3E}">
        <p14:creationId xmlns:p14="http://schemas.microsoft.com/office/powerpoint/2010/main" val="148934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15</a:t>
            </a:fld>
            <a:endParaRPr lang="en-US"/>
          </a:p>
        </p:txBody>
      </p:sp>
    </p:spTree>
    <p:extLst>
      <p:ext uri="{BB962C8B-B14F-4D97-AF65-F5344CB8AC3E}">
        <p14:creationId xmlns:p14="http://schemas.microsoft.com/office/powerpoint/2010/main" val="302494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16</a:t>
            </a:fld>
            <a:endParaRPr lang="en-US"/>
          </a:p>
        </p:txBody>
      </p:sp>
    </p:spTree>
    <p:extLst>
      <p:ext uri="{BB962C8B-B14F-4D97-AF65-F5344CB8AC3E}">
        <p14:creationId xmlns:p14="http://schemas.microsoft.com/office/powerpoint/2010/main" val="308777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17</a:t>
            </a:fld>
            <a:endParaRPr lang="en-US"/>
          </a:p>
        </p:txBody>
      </p:sp>
    </p:spTree>
    <p:extLst>
      <p:ext uri="{BB962C8B-B14F-4D97-AF65-F5344CB8AC3E}">
        <p14:creationId xmlns:p14="http://schemas.microsoft.com/office/powerpoint/2010/main" val="166003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18</a:t>
            </a:fld>
            <a:endParaRPr lang="en-US"/>
          </a:p>
        </p:txBody>
      </p:sp>
    </p:spTree>
    <p:extLst>
      <p:ext uri="{BB962C8B-B14F-4D97-AF65-F5344CB8AC3E}">
        <p14:creationId xmlns:p14="http://schemas.microsoft.com/office/powerpoint/2010/main" val="5648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19</a:t>
            </a:fld>
            <a:endParaRPr lang="en-US"/>
          </a:p>
        </p:txBody>
      </p:sp>
    </p:spTree>
    <p:extLst>
      <p:ext uri="{BB962C8B-B14F-4D97-AF65-F5344CB8AC3E}">
        <p14:creationId xmlns:p14="http://schemas.microsoft.com/office/powerpoint/2010/main" val="215541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20</a:t>
            </a:fld>
            <a:endParaRPr lang="en-US"/>
          </a:p>
        </p:txBody>
      </p:sp>
    </p:spTree>
    <p:extLst>
      <p:ext uri="{BB962C8B-B14F-4D97-AF65-F5344CB8AC3E}">
        <p14:creationId xmlns:p14="http://schemas.microsoft.com/office/powerpoint/2010/main" val="422095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21</a:t>
            </a:fld>
            <a:endParaRPr lang="en-US"/>
          </a:p>
        </p:txBody>
      </p:sp>
    </p:spTree>
    <p:extLst>
      <p:ext uri="{BB962C8B-B14F-4D97-AF65-F5344CB8AC3E}">
        <p14:creationId xmlns:p14="http://schemas.microsoft.com/office/powerpoint/2010/main" val="150697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22</a:t>
            </a:fld>
            <a:endParaRPr lang="en-US"/>
          </a:p>
        </p:txBody>
      </p:sp>
    </p:spTree>
    <p:extLst>
      <p:ext uri="{BB962C8B-B14F-4D97-AF65-F5344CB8AC3E}">
        <p14:creationId xmlns:p14="http://schemas.microsoft.com/office/powerpoint/2010/main" val="94099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2</a:t>
            </a:fld>
            <a:endParaRPr lang="en-US"/>
          </a:p>
        </p:txBody>
      </p:sp>
    </p:spTree>
    <p:extLst>
      <p:ext uri="{BB962C8B-B14F-4D97-AF65-F5344CB8AC3E}">
        <p14:creationId xmlns:p14="http://schemas.microsoft.com/office/powerpoint/2010/main" val="938450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23</a:t>
            </a:fld>
            <a:endParaRPr lang="en-US"/>
          </a:p>
        </p:txBody>
      </p:sp>
    </p:spTree>
    <p:extLst>
      <p:ext uri="{BB962C8B-B14F-4D97-AF65-F5344CB8AC3E}">
        <p14:creationId xmlns:p14="http://schemas.microsoft.com/office/powerpoint/2010/main" val="3936960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A38BC-7B92-4107-835E-A040A6FD3397}" type="slidenum">
              <a:rPr lang="en-US" smtClean="0"/>
              <a:t>24</a:t>
            </a:fld>
            <a:endParaRPr lang="en-US"/>
          </a:p>
        </p:txBody>
      </p:sp>
    </p:spTree>
    <p:extLst>
      <p:ext uri="{BB962C8B-B14F-4D97-AF65-F5344CB8AC3E}">
        <p14:creationId xmlns:p14="http://schemas.microsoft.com/office/powerpoint/2010/main" val="68540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25</a:t>
            </a:fld>
            <a:endParaRPr lang="en-US"/>
          </a:p>
        </p:txBody>
      </p:sp>
    </p:spTree>
    <p:extLst>
      <p:ext uri="{BB962C8B-B14F-4D97-AF65-F5344CB8AC3E}">
        <p14:creationId xmlns:p14="http://schemas.microsoft.com/office/powerpoint/2010/main" val="2349682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6695B-1E9B-4355-B3E5-5F63EADE8F1A}" type="slidenum">
              <a:rPr lang="en-US" altLang="en-US"/>
              <a:pPr/>
              <a:t>27</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14400" y="4343400"/>
            <a:ext cx="5029200" cy="4114800"/>
          </a:xfrm>
        </p:spPr>
        <p:txBody>
          <a:bodyPr/>
          <a:lstStyle/>
          <a:p>
            <a:endParaRPr lang="en-US" altLang="en-US" sz="1000" dirty="0"/>
          </a:p>
        </p:txBody>
      </p:sp>
    </p:spTree>
    <p:extLst>
      <p:ext uri="{BB962C8B-B14F-4D97-AF65-F5344CB8AC3E}">
        <p14:creationId xmlns:p14="http://schemas.microsoft.com/office/powerpoint/2010/main" val="163403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28</a:t>
            </a:fld>
            <a:endParaRPr lang="en-US"/>
          </a:p>
        </p:txBody>
      </p:sp>
    </p:spTree>
    <p:extLst>
      <p:ext uri="{BB962C8B-B14F-4D97-AF65-F5344CB8AC3E}">
        <p14:creationId xmlns:p14="http://schemas.microsoft.com/office/powerpoint/2010/main" val="250402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A9B989-AE1D-4804-B60D-A7ED8BF2C9DD}" type="slidenum">
              <a:rPr lang="en-US" smtClean="0"/>
              <a:t>29</a:t>
            </a:fld>
            <a:endParaRPr lang="en-US"/>
          </a:p>
        </p:txBody>
      </p:sp>
    </p:spTree>
    <p:extLst>
      <p:ext uri="{BB962C8B-B14F-4D97-AF65-F5344CB8AC3E}">
        <p14:creationId xmlns:p14="http://schemas.microsoft.com/office/powerpoint/2010/main" val="404612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E87495-F13F-457A-8F6A-7C973A1C36B4}" type="slidenum">
              <a:rPr lang="en-US" smtClean="0"/>
              <a:t>30</a:t>
            </a:fld>
            <a:endParaRPr lang="en-US"/>
          </a:p>
        </p:txBody>
      </p:sp>
    </p:spTree>
    <p:extLst>
      <p:ext uri="{BB962C8B-B14F-4D97-AF65-F5344CB8AC3E}">
        <p14:creationId xmlns:p14="http://schemas.microsoft.com/office/powerpoint/2010/main" val="319308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0E87495-F13F-457A-8F6A-7C973A1C36B4}" type="slidenum">
              <a:rPr lang="en-US" smtClean="0"/>
              <a:t>31</a:t>
            </a:fld>
            <a:endParaRPr lang="en-US"/>
          </a:p>
        </p:txBody>
      </p:sp>
    </p:spTree>
    <p:extLst>
      <p:ext uri="{BB962C8B-B14F-4D97-AF65-F5344CB8AC3E}">
        <p14:creationId xmlns:p14="http://schemas.microsoft.com/office/powerpoint/2010/main" val="962894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32</a:t>
            </a:fld>
            <a:endParaRPr lang="en-US"/>
          </a:p>
        </p:txBody>
      </p:sp>
    </p:spTree>
    <p:extLst>
      <p:ext uri="{BB962C8B-B14F-4D97-AF65-F5344CB8AC3E}">
        <p14:creationId xmlns:p14="http://schemas.microsoft.com/office/powerpoint/2010/main" val="3437157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272A3-049F-4663-967A-4390A70F4A96}" type="slidenum">
              <a:rPr lang="en-US" smtClean="0"/>
              <a:t>33</a:t>
            </a:fld>
            <a:endParaRPr lang="en-US" dirty="0"/>
          </a:p>
        </p:txBody>
      </p:sp>
    </p:spTree>
    <p:extLst>
      <p:ext uri="{BB962C8B-B14F-4D97-AF65-F5344CB8AC3E}">
        <p14:creationId xmlns:p14="http://schemas.microsoft.com/office/powerpoint/2010/main" val="304694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A38BC-7B92-4107-835E-A040A6FD3397}" type="slidenum">
              <a:rPr lang="en-US" smtClean="0"/>
              <a:t>4</a:t>
            </a:fld>
            <a:endParaRPr lang="en-US"/>
          </a:p>
        </p:txBody>
      </p:sp>
    </p:spTree>
    <p:extLst>
      <p:ext uri="{BB962C8B-B14F-4D97-AF65-F5344CB8AC3E}">
        <p14:creationId xmlns:p14="http://schemas.microsoft.com/office/powerpoint/2010/main" val="2598981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4468" y="4342606"/>
            <a:ext cx="5486400" cy="4114800"/>
          </a:xfrm>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34</a:t>
            </a:fld>
            <a:endParaRPr lang="en-US"/>
          </a:p>
        </p:txBody>
      </p:sp>
      <p:graphicFrame>
        <p:nvGraphicFramePr>
          <p:cNvPr id="5" name="Object 4"/>
          <p:cNvGraphicFramePr>
            <a:graphicFrameLocks noChangeAspect="1"/>
          </p:cNvGraphicFramePr>
          <p:nvPr/>
        </p:nvGraphicFramePr>
        <p:xfrm>
          <a:off x="596590" y="4713198"/>
          <a:ext cx="5270809" cy="3304804"/>
        </p:xfrm>
        <a:graphic>
          <a:graphicData uri="http://schemas.openxmlformats.org/presentationml/2006/ole">
            <mc:AlternateContent xmlns:mc="http://schemas.openxmlformats.org/markup-compatibility/2006">
              <mc:Choice xmlns:v="urn:schemas-microsoft-com:vml" Requires="v">
                <p:oleObj name="Slide" r:id="rId3" imgW="3776369" imgH="2831434" progId="PowerPoint.Slide.12">
                  <p:embed/>
                </p:oleObj>
              </mc:Choice>
              <mc:Fallback>
                <p:oleObj name="Slide" r:id="rId3" imgW="3776369" imgH="2831434" progId="PowerPoint.Slide.12">
                  <p:embed/>
                  <p:pic>
                    <p:nvPicPr>
                      <p:cNvPr id="5" name="Object 4"/>
                      <p:cNvPicPr/>
                      <p:nvPr/>
                    </p:nvPicPr>
                    <p:blipFill>
                      <a:blip r:embed="rId4"/>
                      <a:stretch>
                        <a:fillRect/>
                      </a:stretch>
                    </p:blipFill>
                    <p:spPr>
                      <a:xfrm>
                        <a:off x="596590" y="4713198"/>
                        <a:ext cx="5270809" cy="3304804"/>
                      </a:xfrm>
                      <a:prstGeom prst="rect">
                        <a:avLst/>
                      </a:prstGeom>
                    </p:spPr>
                  </p:pic>
                </p:oleObj>
              </mc:Fallback>
            </mc:AlternateContent>
          </a:graphicData>
        </a:graphic>
      </p:graphicFrame>
    </p:spTree>
    <p:extLst>
      <p:ext uri="{BB962C8B-B14F-4D97-AF65-F5344CB8AC3E}">
        <p14:creationId xmlns:p14="http://schemas.microsoft.com/office/powerpoint/2010/main" val="3084653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35</a:t>
            </a:fld>
            <a:endParaRPr lang="en-US"/>
          </a:p>
        </p:txBody>
      </p:sp>
    </p:spTree>
    <p:extLst>
      <p:ext uri="{BB962C8B-B14F-4D97-AF65-F5344CB8AC3E}">
        <p14:creationId xmlns:p14="http://schemas.microsoft.com/office/powerpoint/2010/main" val="2371582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6A9B989-AE1D-4804-B60D-A7ED8BF2C9DD}" type="slidenum">
              <a:rPr lang="en-US" smtClean="0"/>
              <a:t>36</a:t>
            </a:fld>
            <a:endParaRPr lang="en-US"/>
          </a:p>
        </p:txBody>
      </p:sp>
    </p:spTree>
    <p:extLst>
      <p:ext uri="{BB962C8B-B14F-4D97-AF65-F5344CB8AC3E}">
        <p14:creationId xmlns:p14="http://schemas.microsoft.com/office/powerpoint/2010/main" val="2028128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38</a:t>
            </a:fld>
            <a:endParaRPr lang="en-US"/>
          </a:p>
        </p:txBody>
      </p:sp>
    </p:spTree>
    <p:extLst>
      <p:ext uri="{BB962C8B-B14F-4D97-AF65-F5344CB8AC3E}">
        <p14:creationId xmlns:p14="http://schemas.microsoft.com/office/powerpoint/2010/main" val="1179207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39</a:t>
            </a:fld>
            <a:endParaRPr lang="en-US"/>
          </a:p>
        </p:txBody>
      </p:sp>
    </p:spTree>
    <p:extLst>
      <p:ext uri="{BB962C8B-B14F-4D97-AF65-F5344CB8AC3E}">
        <p14:creationId xmlns:p14="http://schemas.microsoft.com/office/powerpoint/2010/main" val="4125861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40</a:t>
            </a:fld>
            <a:endParaRPr lang="en-US"/>
          </a:p>
        </p:txBody>
      </p:sp>
    </p:spTree>
    <p:extLst>
      <p:ext uri="{BB962C8B-B14F-4D97-AF65-F5344CB8AC3E}">
        <p14:creationId xmlns:p14="http://schemas.microsoft.com/office/powerpoint/2010/main" val="4053132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41</a:t>
            </a:fld>
            <a:endParaRPr lang="en-US"/>
          </a:p>
        </p:txBody>
      </p:sp>
    </p:spTree>
    <p:extLst>
      <p:ext uri="{BB962C8B-B14F-4D97-AF65-F5344CB8AC3E}">
        <p14:creationId xmlns:p14="http://schemas.microsoft.com/office/powerpoint/2010/main" val="3475213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42</a:t>
            </a:fld>
            <a:endParaRPr lang="en-US"/>
          </a:p>
        </p:txBody>
      </p:sp>
    </p:spTree>
    <p:extLst>
      <p:ext uri="{BB962C8B-B14F-4D97-AF65-F5344CB8AC3E}">
        <p14:creationId xmlns:p14="http://schemas.microsoft.com/office/powerpoint/2010/main" val="172844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3C2D960D-45E2-4D2A-9245-68F163D332F8}" type="slidenum">
              <a:rPr lang="en-US" sz="1200">
                <a:latin typeface="Calibri" pitchFamily="34" charset="0"/>
              </a:rPr>
              <a:pPr algn="r" eaLnBrk="1" hangingPunct="1"/>
              <a:t>43</a:t>
            </a:fld>
            <a:endParaRPr lang="en-US" sz="1200">
              <a:latin typeface="Calibri"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pitchFamily="34" charset="0"/>
              <a:cs typeface="Arial" pitchFamily="34" charset="0"/>
            </a:endParaRPr>
          </a:p>
        </p:txBody>
      </p:sp>
    </p:spTree>
    <p:extLst>
      <p:ext uri="{BB962C8B-B14F-4D97-AF65-F5344CB8AC3E}">
        <p14:creationId xmlns:p14="http://schemas.microsoft.com/office/powerpoint/2010/main" val="690101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F7E880D8-4CBE-4A34-9FA4-04F7B6269088}" type="slidenum">
              <a:rPr lang="en-US" smtClean="0">
                <a:cs typeface="Arial" pitchFamily="34" charset="0"/>
              </a:rPr>
              <a:pPr eaLnBrk="1" fontAlgn="base" hangingPunct="1">
                <a:spcBef>
                  <a:spcPct val="0"/>
                </a:spcBef>
                <a:spcAft>
                  <a:spcPct val="0"/>
                </a:spcAft>
              </a:pPr>
              <a:t>44</a:t>
            </a:fld>
            <a:endParaRPr lang="en-US">
              <a:cs typeface="Arial" pitchFamily="34" charset="0"/>
            </a:endParaRPr>
          </a:p>
        </p:txBody>
      </p:sp>
      <p:sp>
        <p:nvSpPr>
          <p:cNvPr id="59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C43F86B-AD4E-4E39-8DEE-0CD77984E06E}" type="slidenum">
              <a:rPr lang="en-US" sz="1200">
                <a:latin typeface="Calibri" pitchFamily="34" charset="0"/>
              </a:rPr>
              <a:pPr algn="r" eaLnBrk="1" hangingPunct="1"/>
              <a:t>44</a:t>
            </a:fld>
            <a:endParaRPr lang="en-US" sz="1200">
              <a:latin typeface="Calibri" pitchFamily="34" charset="0"/>
            </a:endParaRPr>
          </a:p>
        </p:txBody>
      </p:sp>
      <p:sp>
        <p:nvSpPr>
          <p:cNvPr id="593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pitchFamily="34" charset="0"/>
              <a:cs typeface="Arial" pitchFamily="34" charset="0"/>
            </a:endParaRPr>
          </a:p>
        </p:txBody>
      </p:sp>
    </p:spTree>
    <p:extLst>
      <p:ext uri="{BB962C8B-B14F-4D97-AF65-F5344CB8AC3E}">
        <p14:creationId xmlns:p14="http://schemas.microsoft.com/office/powerpoint/2010/main" val="101566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85B368-6C4F-434D-A964-2B9AC10FDAA8}" type="slidenum">
              <a:rPr lang="en-US" smtClean="0"/>
              <a:pPr fontAlgn="base">
                <a:spcBef>
                  <a:spcPct val="0"/>
                </a:spcBef>
                <a:spcAft>
                  <a:spcPct val="0"/>
                </a:spcAft>
                <a:defRPr/>
              </a:pPr>
              <a:t>5</a:t>
            </a:fld>
            <a:endParaRPr 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074469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DDF5-7139-4C48-83CF-54BF174B69B8}" type="slidenum">
              <a:rPr lang="en-US" smtClean="0"/>
              <a:t>45</a:t>
            </a:fld>
            <a:endParaRPr lang="en-US"/>
          </a:p>
        </p:txBody>
      </p:sp>
    </p:spTree>
    <p:extLst>
      <p:ext uri="{BB962C8B-B14F-4D97-AF65-F5344CB8AC3E}">
        <p14:creationId xmlns:p14="http://schemas.microsoft.com/office/powerpoint/2010/main" val="1882024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26DDF5-7139-4C48-83CF-54BF174B69B8}" type="slidenum">
              <a:rPr lang="en-US" smtClean="0"/>
              <a:t>46</a:t>
            </a:fld>
            <a:endParaRPr lang="en-US"/>
          </a:p>
        </p:txBody>
      </p:sp>
    </p:spTree>
    <p:extLst>
      <p:ext uri="{BB962C8B-B14F-4D97-AF65-F5344CB8AC3E}">
        <p14:creationId xmlns:p14="http://schemas.microsoft.com/office/powerpoint/2010/main" val="2930804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52</a:t>
            </a:fld>
            <a:endParaRPr lang="en-US"/>
          </a:p>
        </p:txBody>
      </p:sp>
    </p:spTree>
    <p:extLst>
      <p:ext uri="{BB962C8B-B14F-4D97-AF65-F5344CB8AC3E}">
        <p14:creationId xmlns:p14="http://schemas.microsoft.com/office/powerpoint/2010/main" val="383258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26DDF5-7139-4C48-83CF-54BF174B69B8}" type="slidenum">
              <a:rPr lang="en-US" smtClean="0"/>
              <a:t>53</a:t>
            </a:fld>
            <a:endParaRPr lang="en-US"/>
          </a:p>
        </p:txBody>
      </p:sp>
    </p:spTree>
    <p:extLst>
      <p:ext uri="{BB962C8B-B14F-4D97-AF65-F5344CB8AC3E}">
        <p14:creationId xmlns:p14="http://schemas.microsoft.com/office/powerpoint/2010/main" val="827995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16B2F-4055-4FAC-9988-EB67A9D379BB}" type="slidenum">
              <a:rPr lang="en-US" smtClean="0"/>
              <a:t>54</a:t>
            </a:fld>
            <a:endParaRPr lang="en-US"/>
          </a:p>
        </p:txBody>
      </p:sp>
    </p:spTree>
    <p:extLst>
      <p:ext uri="{BB962C8B-B14F-4D97-AF65-F5344CB8AC3E}">
        <p14:creationId xmlns:p14="http://schemas.microsoft.com/office/powerpoint/2010/main" val="181070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55</a:t>
            </a:fld>
            <a:endParaRPr lang="en-US"/>
          </a:p>
        </p:txBody>
      </p:sp>
    </p:spTree>
    <p:extLst>
      <p:ext uri="{BB962C8B-B14F-4D97-AF65-F5344CB8AC3E}">
        <p14:creationId xmlns:p14="http://schemas.microsoft.com/office/powerpoint/2010/main" val="3522419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36D7E-5DD5-43F4-A136-09A0A112D441}" type="slidenum">
              <a:rPr lang="en-US" altLang="en-US"/>
              <a:pPr/>
              <a:t>57</a:t>
            </a:fld>
            <a:endParaRPr lang="en-US" altLang="en-US"/>
          </a:p>
        </p:txBody>
      </p:sp>
      <p:sp>
        <p:nvSpPr>
          <p:cNvPr id="37890" name="Rectangle 2"/>
          <p:cNvSpPr>
            <a:spLocks noGrp="1" noRot="1" noChangeAspect="1" noChangeArrowheads="1" noTextEdit="1"/>
          </p:cNvSpPr>
          <p:nvPr>
            <p:ph type="sldImg"/>
          </p:nvPr>
        </p:nvSpPr>
        <p:spPr>
          <a:xfrm>
            <a:off x="1144588" y="685800"/>
            <a:ext cx="4572000" cy="3429000"/>
          </a:xfrm>
          <a:ln/>
        </p:spPr>
      </p:sp>
      <p:sp>
        <p:nvSpPr>
          <p:cNvPr id="37891" name="Rectangle 3"/>
          <p:cNvSpPr>
            <a:spLocks noGrp="1" noChangeArrowheads="1"/>
          </p:cNvSpPr>
          <p:nvPr>
            <p:ph type="body" idx="1"/>
          </p:nvPr>
        </p:nvSpPr>
        <p:spPr>
          <a:xfrm>
            <a:off x="1122363" y="4343400"/>
            <a:ext cx="4637087" cy="4114800"/>
          </a:xfrm>
        </p:spPr>
        <p:txBody>
          <a:bodyPr/>
          <a:lstStyle/>
          <a:p>
            <a:endParaRPr lang="en-US" altLang="en-US" dirty="0"/>
          </a:p>
        </p:txBody>
      </p:sp>
    </p:spTree>
    <p:extLst>
      <p:ext uri="{BB962C8B-B14F-4D97-AF65-F5344CB8AC3E}">
        <p14:creationId xmlns:p14="http://schemas.microsoft.com/office/powerpoint/2010/main" val="198141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58</a:t>
            </a:fld>
            <a:endParaRPr lang="en-US"/>
          </a:p>
        </p:txBody>
      </p:sp>
    </p:spTree>
    <p:extLst>
      <p:ext uri="{BB962C8B-B14F-4D97-AF65-F5344CB8AC3E}">
        <p14:creationId xmlns:p14="http://schemas.microsoft.com/office/powerpoint/2010/main" val="599165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59</a:t>
            </a:fld>
            <a:endParaRPr lang="en-US"/>
          </a:p>
        </p:txBody>
      </p:sp>
    </p:spTree>
    <p:extLst>
      <p:ext uri="{BB962C8B-B14F-4D97-AF65-F5344CB8AC3E}">
        <p14:creationId xmlns:p14="http://schemas.microsoft.com/office/powerpoint/2010/main" val="2238976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B1547-47EF-41EA-9469-F1163D586C48}" type="slidenum">
              <a:rPr lang="en-US" smtClean="0"/>
              <a:t>60</a:t>
            </a:fld>
            <a:endParaRPr lang="en-US"/>
          </a:p>
        </p:txBody>
      </p:sp>
    </p:spTree>
    <p:extLst>
      <p:ext uri="{BB962C8B-B14F-4D97-AF65-F5344CB8AC3E}">
        <p14:creationId xmlns:p14="http://schemas.microsoft.com/office/powerpoint/2010/main" val="358925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88607D-59EC-453E-B2BF-241B03B00E15}" type="slidenum">
              <a:rPr lang="en-US" smtClean="0"/>
              <a:pPr fontAlgn="base">
                <a:spcBef>
                  <a:spcPct val="0"/>
                </a:spcBef>
                <a:spcAft>
                  <a:spcPct val="0"/>
                </a:spcAft>
                <a:defRPr/>
              </a:pPr>
              <a:t>7</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22325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A9B989-AE1D-4804-B60D-A7ED8BF2C9DD}" type="slidenum">
              <a:rPr lang="en-US" smtClean="0"/>
              <a:t>62</a:t>
            </a:fld>
            <a:endParaRPr lang="en-US"/>
          </a:p>
        </p:txBody>
      </p:sp>
    </p:spTree>
    <p:extLst>
      <p:ext uri="{BB962C8B-B14F-4D97-AF65-F5344CB8AC3E}">
        <p14:creationId xmlns:p14="http://schemas.microsoft.com/office/powerpoint/2010/main" val="550490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70</a:t>
            </a:fld>
            <a:endParaRPr lang="en-US"/>
          </a:p>
        </p:txBody>
      </p:sp>
    </p:spTree>
    <p:extLst>
      <p:ext uri="{BB962C8B-B14F-4D97-AF65-F5344CB8AC3E}">
        <p14:creationId xmlns:p14="http://schemas.microsoft.com/office/powerpoint/2010/main" val="3819379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72</a:t>
            </a:fld>
            <a:endParaRPr lang="en-US"/>
          </a:p>
        </p:txBody>
      </p:sp>
    </p:spTree>
    <p:extLst>
      <p:ext uri="{BB962C8B-B14F-4D97-AF65-F5344CB8AC3E}">
        <p14:creationId xmlns:p14="http://schemas.microsoft.com/office/powerpoint/2010/main" val="3379589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74</a:t>
            </a:fld>
            <a:endParaRPr lang="en-US"/>
          </a:p>
        </p:txBody>
      </p:sp>
    </p:spTree>
    <p:extLst>
      <p:ext uri="{BB962C8B-B14F-4D97-AF65-F5344CB8AC3E}">
        <p14:creationId xmlns:p14="http://schemas.microsoft.com/office/powerpoint/2010/main" val="1876843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76</a:t>
            </a:fld>
            <a:endParaRPr lang="en-US"/>
          </a:p>
        </p:txBody>
      </p:sp>
    </p:spTree>
    <p:extLst>
      <p:ext uri="{BB962C8B-B14F-4D97-AF65-F5344CB8AC3E}">
        <p14:creationId xmlns:p14="http://schemas.microsoft.com/office/powerpoint/2010/main" val="3047682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B989-AE1D-4804-B60D-A7ED8BF2C9DD}" type="slidenum">
              <a:rPr lang="en-US" smtClean="0"/>
              <a:t>77</a:t>
            </a:fld>
            <a:endParaRPr lang="en-US"/>
          </a:p>
        </p:txBody>
      </p:sp>
    </p:spTree>
    <p:extLst>
      <p:ext uri="{BB962C8B-B14F-4D97-AF65-F5344CB8AC3E}">
        <p14:creationId xmlns:p14="http://schemas.microsoft.com/office/powerpoint/2010/main" val="3765176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9B989-AE1D-4804-B60D-A7ED8BF2C9DD}" type="slidenum">
              <a:rPr lang="en-US" smtClean="0"/>
              <a:t>78</a:t>
            </a:fld>
            <a:endParaRPr lang="en-US"/>
          </a:p>
        </p:txBody>
      </p:sp>
    </p:spTree>
    <p:extLst>
      <p:ext uri="{BB962C8B-B14F-4D97-AF65-F5344CB8AC3E}">
        <p14:creationId xmlns:p14="http://schemas.microsoft.com/office/powerpoint/2010/main" val="3773215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C7226209-74BA-4E00-B30B-31B4CE5E89FE}" type="slidenum">
              <a:rPr lang="en-US" smtClean="0"/>
              <a:pPr>
                <a:defRPr/>
              </a:pPr>
              <a:t>79</a:t>
            </a:fld>
            <a:endParaRPr lang="en-US"/>
          </a:p>
        </p:txBody>
      </p:sp>
    </p:spTree>
    <p:extLst>
      <p:ext uri="{BB962C8B-B14F-4D97-AF65-F5344CB8AC3E}">
        <p14:creationId xmlns:p14="http://schemas.microsoft.com/office/powerpoint/2010/main" val="3058701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1EE10E37-834C-42DF-8485-35A2AA1D55D2}" type="slidenum">
              <a:rPr lang="en-US" smtClean="0"/>
              <a:pPr>
                <a:defRPr/>
              </a:pPr>
              <a:t>80</a:t>
            </a:fld>
            <a:endParaRPr lang="en-US"/>
          </a:p>
        </p:txBody>
      </p:sp>
    </p:spTree>
    <p:extLst>
      <p:ext uri="{BB962C8B-B14F-4D97-AF65-F5344CB8AC3E}">
        <p14:creationId xmlns:p14="http://schemas.microsoft.com/office/powerpoint/2010/main" val="32537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917999CC-D027-4255-A612-775E02616C7B}" type="slidenum">
              <a:rPr lang="en-US" smtClean="0"/>
              <a:pPr>
                <a:defRPr/>
              </a:pPr>
              <a:t>81</a:t>
            </a:fld>
            <a:endParaRPr lang="en-US"/>
          </a:p>
        </p:txBody>
      </p:sp>
    </p:spTree>
    <p:extLst>
      <p:ext uri="{BB962C8B-B14F-4D97-AF65-F5344CB8AC3E}">
        <p14:creationId xmlns:p14="http://schemas.microsoft.com/office/powerpoint/2010/main" val="213513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6A9B989-AE1D-4804-B60D-A7ED8BF2C9DD}" type="slidenum">
              <a:rPr lang="en-US" smtClean="0"/>
              <a:t>8</a:t>
            </a:fld>
            <a:endParaRPr lang="en-US"/>
          </a:p>
        </p:txBody>
      </p:sp>
    </p:spTree>
    <p:extLst>
      <p:ext uri="{BB962C8B-B14F-4D97-AF65-F5344CB8AC3E}">
        <p14:creationId xmlns:p14="http://schemas.microsoft.com/office/powerpoint/2010/main" val="10369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78D19-31CD-4916-B832-B84A5F981D6C}" type="slidenum">
              <a:rPr lang="en-US" altLang="en-US"/>
              <a:pPr/>
              <a:t>9</a:t>
            </a:fld>
            <a:endParaRPr lang="en-US" altLang="en-US"/>
          </a:p>
        </p:txBody>
      </p:sp>
      <p:sp>
        <p:nvSpPr>
          <p:cNvPr id="52226" name="Rectangle 2"/>
          <p:cNvSpPr>
            <a:spLocks noGrp="1" noRot="1" noChangeAspect="1" noChangeArrowheads="1" noTextEdit="1"/>
          </p:cNvSpPr>
          <p:nvPr>
            <p:ph type="sldImg"/>
          </p:nvPr>
        </p:nvSpPr>
        <p:spPr>
          <a:xfrm>
            <a:off x="1144588" y="685800"/>
            <a:ext cx="4572000" cy="3429000"/>
          </a:xfrm>
          <a:ln/>
        </p:spPr>
      </p:sp>
      <p:sp>
        <p:nvSpPr>
          <p:cNvPr id="52227" name="Rectangle 3"/>
          <p:cNvSpPr>
            <a:spLocks noGrp="1" noChangeArrowheads="1"/>
          </p:cNvSpPr>
          <p:nvPr>
            <p:ph type="body" idx="1"/>
          </p:nvPr>
        </p:nvSpPr>
        <p:spPr>
          <a:xfrm>
            <a:off x="1122363" y="4343400"/>
            <a:ext cx="4562475" cy="4114800"/>
          </a:xfrm>
        </p:spPr>
        <p:txBody>
          <a:bodyPr/>
          <a:lstStyle/>
          <a:p>
            <a:endParaRPr lang="en-US" altLang="en-US" dirty="0"/>
          </a:p>
        </p:txBody>
      </p:sp>
    </p:spTree>
    <p:extLst>
      <p:ext uri="{BB962C8B-B14F-4D97-AF65-F5344CB8AC3E}">
        <p14:creationId xmlns:p14="http://schemas.microsoft.com/office/powerpoint/2010/main" val="20016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6A9B989-AE1D-4804-B60D-A7ED8BF2C9DD}" type="slidenum">
              <a:rPr lang="en-US" smtClean="0"/>
              <a:t>10</a:t>
            </a:fld>
            <a:endParaRPr lang="en-US"/>
          </a:p>
        </p:txBody>
      </p:sp>
    </p:spTree>
    <p:extLst>
      <p:ext uri="{BB962C8B-B14F-4D97-AF65-F5344CB8AC3E}">
        <p14:creationId xmlns:p14="http://schemas.microsoft.com/office/powerpoint/2010/main" val="120549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847C2-9DDA-4702-9676-25284CE6D2DE}" type="slidenum">
              <a:rPr lang="en-US" altLang="en-US"/>
              <a:pPr/>
              <a:t>11</a:t>
            </a:fld>
            <a:endParaRPr lang="en-US" altLang="en-US"/>
          </a:p>
        </p:txBody>
      </p:sp>
      <p:sp>
        <p:nvSpPr>
          <p:cNvPr id="41986" name="Rectangle 2"/>
          <p:cNvSpPr>
            <a:spLocks noGrp="1" noRot="1" noChangeAspect="1" noChangeArrowheads="1" noTextEdit="1"/>
          </p:cNvSpPr>
          <p:nvPr>
            <p:ph type="sldImg"/>
          </p:nvPr>
        </p:nvSpPr>
        <p:spPr>
          <a:xfrm>
            <a:off x="1144588" y="685800"/>
            <a:ext cx="4572000" cy="3429000"/>
          </a:xfrm>
          <a:ln/>
        </p:spPr>
      </p:sp>
      <p:sp>
        <p:nvSpPr>
          <p:cNvPr id="41987" name="Rectangle 3"/>
          <p:cNvSpPr>
            <a:spLocks noGrp="1" noChangeArrowheads="1"/>
          </p:cNvSpPr>
          <p:nvPr>
            <p:ph type="body" idx="1"/>
          </p:nvPr>
        </p:nvSpPr>
        <p:spPr>
          <a:xfrm>
            <a:off x="1196975" y="4343400"/>
            <a:ext cx="4562475" cy="4114800"/>
          </a:xfrm>
        </p:spPr>
        <p:txBody>
          <a:bodyPr/>
          <a:lstStyle/>
          <a:p>
            <a:endParaRPr lang="en-US" altLang="en-US" dirty="0"/>
          </a:p>
        </p:txBody>
      </p:sp>
    </p:spTree>
    <p:extLst>
      <p:ext uri="{BB962C8B-B14F-4D97-AF65-F5344CB8AC3E}">
        <p14:creationId xmlns:p14="http://schemas.microsoft.com/office/powerpoint/2010/main" val="390040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EDBA0C-CD0D-42AA-809E-379F189130AB}"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5686-6561-4D7C-99A3-4032221DFC2E}"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DBA0C-CD0D-42AA-809E-379F189130AB}"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DBA0C-CD0D-42AA-809E-379F189130AB}"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DBA0C-CD0D-42AA-809E-379F189130AB}"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EDBA0C-CD0D-42AA-809E-379F189130AB}"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5686-6561-4D7C-99A3-4032221DFC2E}"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EDBA0C-CD0D-42AA-809E-379F189130AB}"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EDBA0C-CD0D-42AA-809E-379F189130AB}" type="datetimeFigureOut">
              <a:rPr lang="en-US" smtClean="0"/>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EDBA0C-CD0D-42AA-809E-379F189130AB}" type="datetimeFigureOut">
              <a:rPr lang="en-US" smtClean="0"/>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DBA0C-CD0D-42AA-809E-379F189130AB}" type="datetimeFigureOut">
              <a:rPr lang="en-US" smtClean="0"/>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EDBA0C-CD0D-42AA-809E-379F189130AB}"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5686-6561-4D7C-99A3-4032221DFC2E}"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EDBA0C-CD0D-42AA-809E-379F189130AB}"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5686-6561-4D7C-99A3-4032221DFC2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CEDBA0C-CD0D-42AA-809E-379F189130AB}" type="datetimeFigureOut">
              <a:rPr lang="en-US" smtClean="0"/>
              <a:t>8/12/2021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AEF5686-6561-4D7C-99A3-4032221DFC2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actforyouth.net/"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ISmdb5zfiQ"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www.dosomething.org/" TargetMode="External"/><Relationship Id="rId7" Type="http://schemas.openxmlformats.org/officeDocument/2006/relationships/image" Target="../media/image11.jf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actforyouth.net/adolescence/toolkit/risk.cfm" TargetMode="External"/><Relationship Id="rId5" Type="http://schemas.openxmlformats.org/officeDocument/2006/relationships/hyperlink" Target="http://www.whatkidscando.org/specialcollections/service_learning/index.html" TargetMode="External"/><Relationship Id="rId4" Type="http://schemas.openxmlformats.org/officeDocument/2006/relationships/hyperlink" Target="http://www.whatkidscando.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actforyouth.net/adolescence/identity.cf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ommonsensemedia.org/social-media-social-life-infographi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ww.casel.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resiliency.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search-institute.org/spark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youtube.com/watch?v=3YFw8oif_qU"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www.simpleinteractions.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www.ted.com/talks/kent_pekel_getting_relationships_right"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search-institute.org/wp-content/uploads/2019/08/4-Ss-Interview-download.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ityofrochester.gov/yvov/" TargetMode="External"/><Relationship Id="rId7" Type="http://schemas.openxmlformats.org/officeDocument/2006/relationships/image" Target="../media/image30.sv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hyperlink" Target="https://www.researchgate.net/publication/320107376_Reasons_youth_engage_in_activism_programs_Social_justice_or_sanctuary" TargetMode="External"/><Relationship Id="rId4" Type="http://schemas.openxmlformats.org/officeDocument/2006/relationships/hyperlink" Target="http://www.readyby21.org/resources/building-effective-youth-counci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97de0hsC7xI&amp;list=UUSS0AF2Eg9Bbbq4QpmjasMw"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www.whatkidscando.org/featurestories/2013/01_how_youth_learn/index.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unicef-irc.org/publications/pdf/childrens_participation.pdf"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nuatc.org/articles/pdf/understanding_adultism.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hyperlink" Target="https://cerc.msu.edu/yaprubric" TargetMode="External"/><Relationship Id="rId5" Type="http://schemas.openxmlformats.org/officeDocument/2006/relationships/image" Target="../media/image38.png"/><Relationship Id="rId4" Type="http://schemas.openxmlformats.org/officeDocument/2006/relationships/hyperlink" Target="http://actforyouth.net/resources/n/n_yalpe-workbook.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jgc.stanford.edu/our_work/yell.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umhs-adolescenthealth.org/wp-content/uploads/2017/02/manual-for-website.pdf" TargetMode="External"/><Relationship Id="rId5" Type="http://schemas.openxmlformats.org/officeDocument/2006/relationships/hyperlink" Target="https://fyi.extension.wisc.edu/youthadultpartnership/files/2015/03/Youth-AdultPartnershipsTrainingManual.pdf" TargetMode="External"/><Relationship Id="rId4" Type="http://schemas.openxmlformats.org/officeDocument/2006/relationships/hyperlink" Target="https://advocatesforyouth.org/resources/fact-sheets/building-effective-youth-adult-partnership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www.cdc.gov/violenceprevention/aces/about.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www.actforyouth.net/youth_development/professionals/inclusive-environments.cfm"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NWv1VdDeoRY"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www.whatkidscando.org/featurestories/2013/01_how_youth_lear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niost.org/pdf/Core_Competencies_Review_October_2009.pdf"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s://naaweb.org/images/Core-Knowledge-and-Competencies-web.pdf" TargetMode="External"/><Relationship Id="rId4" Type="http://schemas.openxmlformats.org/officeDocument/2006/relationships/hyperlink" Target="https://networkforyouthsuccess.org/wp-content/uploads/2014/08/DYCD_Core-Competencies-for-Youth-Workers.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pasesetter.org/"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hyperlink" Target="https://nys4-h.org/" TargetMode="External"/><Relationship Id="rId5" Type="http://schemas.openxmlformats.org/officeDocument/2006/relationships/hyperlink" Target="https://anysyb.net/" TargetMode="External"/><Relationship Id="rId4" Type="http://schemas.openxmlformats.org/officeDocument/2006/relationships/hyperlink" Target="https://networkforyouthsuccess.org/"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outsmartinghumanminds.org/module/the-universe-insid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www.edweek.org/ew/section/multimedia/illustration-microaggressions-in-the-classroom.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outsmartinghumanminds.or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hyperlink" Target="http://www.youthdev.illinois.ed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0F0FCD-5D31-4799-ABE7-9412A8FEE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4913376"/>
          </a:xfrm>
          <a:prstGeom prst="rect">
            <a:avLst/>
          </a:prstGeom>
        </p:spPr>
      </p:pic>
      <p:sp>
        <p:nvSpPr>
          <p:cNvPr id="14" name="TextBox 13">
            <a:extLst>
              <a:ext uri="{FF2B5EF4-FFF2-40B4-BE49-F238E27FC236}">
                <a16:creationId xmlns:a16="http://schemas.microsoft.com/office/drawing/2014/main" id="{28A55D84-9C9F-4429-BB23-2C2F52AC9AC3}"/>
              </a:ext>
            </a:extLst>
          </p:cNvPr>
          <p:cNvSpPr txBox="1"/>
          <p:nvPr/>
        </p:nvSpPr>
        <p:spPr>
          <a:xfrm>
            <a:off x="323850" y="4038600"/>
            <a:ext cx="8496300" cy="1323439"/>
          </a:xfrm>
          <a:prstGeom prst="rect">
            <a:avLst/>
          </a:prstGeom>
          <a:solidFill>
            <a:schemeClr val="bg2"/>
          </a:solidFill>
          <a:ln w="28575">
            <a:solidFill>
              <a:schemeClr val="tx2"/>
            </a:solidFill>
          </a:ln>
        </p:spPr>
        <p:txBody>
          <a:bodyPr wrap="square" rtlCol="0">
            <a:spAutoFit/>
          </a:bodyPr>
          <a:lstStyle/>
          <a:p>
            <a:r>
              <a:rPr lang="en-US" sz="4000" b="1" dirty="0">
                <a:solidFill>
                  <a:schemeClr val="tx2"/>
                </a:solidFill>
              </a:rPr>
              <a:t>POSITIVE YOUTH DEVELOPMENT    </a:t>
            </a:r>
          </a:p>
          <a:p>
            <a:r>
              <a:rPr lang="en-US" sz="4000" b="1" dirty="0">
                <a:solidFill>
                  <a:schemeClr val="tx2"/>
                </a:solidFill>
              </a:rPr>
              <a:t>                        101</a:t>
            </a:r>
          </a:p>
        </p:txBody>
      </p:sp>
      <p:sp>
        <p:nvSpPr>
          <p:cNvPr id="2" name="TextBox 1">
            <a:extLst>
              <a:ext uri="{FF2B5EF4-FFF2-40B4-BE49-F238E27FC236}">
                <a16:creationId xmlns:a16="http://schemas.microsoft.com/office/drawing/2014/main" id="{C75651B6-080E-48A0-A845-CA17DE904291}"/>
              </a:ext>
            </a:extLst>
          </p:cNvPr>
          <p:cNvSpPr txBox="1"/>
          <p:nvPr/>
        </p:nvSpPr>
        <p:spPr>
          <a:xfrm>
            <a:off x="2209801" y="5867400"/>
            <a:ext cx="6610350" cy="646331"/>
          </a:xfrm>
          <a:prstGeom prst="rect">
            <a:avLst/>
          </a:prstGeom>
          <a:noFill/>
        </p:spPr>
        <p:txBody>
          <a:bodyPr wrap="square" rtlCol="0">
            <a:spAutoFit/>
          </a:bodyPr>
          <a:lstStyle/>
          <a:p>
            <a:r>
              <a:rPr lang="en-US" i="1" dirty="0"/>
              <a:t>Developed by the ACT for Youth Center for Community Action</a:t>
            </a:r>
          </a:p>
          <a:p>
            <a:r>
              <a:rPr lang="en-US" i="1" dirty="0">
                <a:hlinkClick r:id="rId4"/>
              </a:rPr>
              <a:t>www.actforyouth.</a:t>
            </a:r>
            <a:r>
              <a:rPr lang="en-US" i="1">
                <a:hlinkClick r:id="rId4"/>
              </a:rPr>
              <a:t>net</a:t>
            </a:r>
            <a:r>
              <a:rPr lang="en-US" i="1"/>
              <a:t> </a:t>
            </a:r>
            <a:endParaRPr lang="en-US" i="1" dirty="0"/>
          </a:p>
        </p:txBody>
      </p:sp>
    </p:spTree>
    <p:extLst>
      <p:ext uri="{BB962C8B-B14F-4D97-AF65-F5344CB8AC3E}">
        <p14:creationId xmlns:p14="http://schemas.microsoft.com/office/powerpoint/2010/main" val="312416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solidFill>
                  <a:schemeClr val="tx2"/>
                </a:solidFill>
              </a:rPr>
              <a:t>Emerging Science of Learning and Development (SOLD)</a:t>
            </a:r>
          </a:p>
        </p:txBody>
      </p:sp>
      <p:graphicFrame>
        <p:nvGraphicFramePr>
          <p:cNvPr id="5" name="Diagram 4"/>
          <p:cNvGraphicFramePr/>
          <p:nvPr>
            <p:extLst>
              <p:ext uri="{D42A27DB-BD31-4B8C-83A1-F6EECF244321}">
                <p14:modId xmlns:p14="http://schemas.microsoft.com/office/powerpoint/2010/main" val="3406280161"/>
              </p:ext>
            </p:extLst>
          </p:nvPr>
        </p:nvGraphicFramePr>
        <p:xfrm>
          <a:off x="822960" y="1718310"/>
          <a:ext cx="6968490" cy="4606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22960" y="2057400"/>
            <a:ext cx="2986780" cy="523220"/>
          </a:xfrm>
          <a:prstGeom prst="rect">
            <a:avLst/>
          </a:prstGeom>
          <a:noFill/>
        </p:spPr>
        <p:txBody>
          <a:bodyPr wrap="none" rtlCol="0">
            <a:spAutoFit/>
          </a:bodyPr>
          <a:lstStyle/>
          <a:p>
            <a:r>
              <a:rPr lang="en-US" sz="2800" dirty="0">
                <a:solidFill>
                  <a:schemeClr val="tx2"/>
                </a:solidFill>
              </a:rPr>
              <a:t>Brain Development</a:t>
            </a:r>
          </a:p>
        </p:txBody>
      </p:sp>
      <p:sp>
        <p:nvSpPr>
          <p:cNvPr id="3" name="TextBox 2"/>
          <p:cNvSpPr txBox="1"/>
          <p:nvPr/>
        </p:nvSpPr>
        <p:spPr>
          <a:xfrm>
            <a:off x="5867400" y="6343650"/>
            <a:ext cx="2594685" cy="369332"/>
          </a:xfrm>
          <a:prstGeom prst="rect">
            <a:avLst/>
          </a:prstGeom>
          <a:noFill/>
        </p:spPr>
        <p:txBody>
          <a:bodyPr wrap="none" rtlCol="0">
            <a:spAutoFit/>
          </a:bodyPr>
          <a:lstStyle/>
          <a:p>
            <a:r>
              <a:rPr lang="en-US" dirty="0">
                <a:solidFill>
                  <a:schemeClr val="tx2"/>
                </a:solidFill>
              </a:rPr>
              <a:t>Pamela Cantor et al. 2018</a:t>
            </a:r>
          </a:p>
        </p:txBody>
      </p:sp>
    </p:spTree>
    <p:extLst>
      <p:ext uri="{BB962C8B-B14F-4D97-AF65-F5344CB8AC3E}">
        <p14:creationId xmlns:p14="http://schemas.microsoft.com/office/powerpoint/2010/main" val="155900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457200" y="457200"/>
            <a:ext cx="7458634" cy="801136"/>
          </a:xfrm>
        </p:spPr>
        <p:txBody>
          <a:bodyPr>
            <a:normAutofit fontScale="90000"/>
          </a:bodyPr>
          <a:lstStyle/>
          <a:p>
            <a:r>
              <a:rPr lang="en-US" altLang="en-US" dirty="0"/>
              <a:t>Defining Positive Youth Development</a:t>
            </a:r>
          </a:p>
        </p:txBody>
      </p:sp>
      <p:sp>
        <p:nvSpPr>
          <p:cNvPr id="5" name="Rectangle 3"/>
          <p:cNvSpPr>
            <a:spLocks noGrp="1" noChangeArrowheads="1"/>
          </p:cNvSpPr>
          <p:nvPr>
            <p:ph idx="1"/>
          </p:nvPr>
        </p:nvSpPr>
        <p:spPr bwMode="auto">
          <a:xfrm>
            <a:off x="381000" y="1533061"/>
            <a:ext cx="8153401"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 indent="0">
              <a:buNone/>
            </a:pPr>
            <a:r>
              <a:rPr lang="en-US" altLang="en-US" sz="2800" dirty="0"/>
              <a:t>A philosophy or approach that guides communities in the way they organize programs, supports and opportunities so that young people can develop to their full potential.</a:t>
            </a:r>
          </a:p>
          <a:p>
            <a:pPr>
              <a:spcBef>
                <a:spcPts val="1200"/>
              </a:spcBef>
            </a:pPr>
            <a:r>
              <a:rPr lang="en-US" altLang="en-US" sz="2800" b="1" dirty="0"/>
              <a:t> </a:t>
            </a:r>
            <a:r>
              <a:rPr lang="en-US" altLang="en-US" dirty="0"/>
              <a:t>Focus on building positive outcomes</a:t>
            </a:r>
          </a:p>
          <a:p>
            <a:pPr>
              <a:spcBef>
                <a:spcPts val="1200"/>
              </a:spcBef>
            </a:pPr>
            <a:r>
              <a:rPr lang="en-US" altLang="en-US" dirty="0"/>
              <a:t> Youth voice and engagement</a:t>
            </a:r>
          </a:p>
          <a:p>
            <a:pPr>
              <a:spcBef>
                <a:spcPts val="1200"/>
              </a:spcBef>
            </a:pPr>
            <a:r>
              <a:rPr lang="en-US" altLang="en-US" dirty="0"/>
              <a:t> Long-term involvement/Developmentally appropriate</a:t>
            </a:r>
          </a:p>
          <a:p>
            <a:pPr>
              <a:spcBef>
                <a:spcPts val="1200"/>
              </a:spcBef>
            </a:pPr>
            <a:r>
              <a:rPr lang="en-US" altLang="en-US" dirty="0"/>
              <a:t> Universal/Inclusive</a:t>
            </a:r>
          </a:p>
          <a:p>
            <a:pPr>
              <a:spcBef>
                <a:spcPts val="1200"/>
              </a:spcBef>
            </a:pPr>
            <a:r>
              <a:rPr lang="en-US" altLang="en-US" dirty="0"/>
              <a:t> Community-based/Collaborative</a:t>
            </a:r>
          </a:p>
        </p:txBody>
      </p:sp>
    </p:spTree>
    <p:extLst>
      <p:ext uri="{BB962C8B-B14F-4D97-AF65-F5344CB8AC3E}">
        <p14:creationId xmlns:p14="http://schemas.microsoft.com/office/powerpoint/2010/main" val="9205406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88925"/>
            <a:ext cx="8229600" cy="942975"/>
          </a:xfrm>
        </p:spPr>
        <p:txBody>
          <a:bodyPr/>
          <a:lstStyle/>
          <a:p>
            <a:r>
              <a:rPr lang="en-US" altLang="en-US" dirty="0"/>
              <a:t>Paradigm Shift</a:t>
            </a:r>
          </a:p>
        </p:txBody>
      </p:sp>
      <p:sp>
        <p:nvSpPr>
          <p:cNvPr id="21507" name="Rectangle 3"/>
          <p:cNvSpPr>
            <a:spLocks noGrp="1" noChangeArrowheads="1"/>
          </p:cNvSpPr>
          <p:nvPr>
            <p:ph sz="half" idx="1"/>
          </p:nvPr>
        </p:nvSpPr>
        <p:spPr>
          <a:xfrm>
            <a:off x="533400" y="1600200"/>
            <a:ext cx="3886200" cy="457200"/>
          </a:xfrm>
          <a:prstGeom prst="rect">
            <a:avLst/>
          </a:prstGeom>
        </p:spPr>
        <p:txBody>
          <a:bodyPr/>
          <a:lstStyle/>
          <a:p>
            <a:pPr marL="0" indent="0" algn="ctr">
              <a:buFont typeface="Wingdings" pitchFamily="2" charset="2"/>
              <a:buNone/>
            </a:pPr>
            <a:r>
              <a:rPr lang="en-US" altLang="en-US" sz="2200" dirty="0">
                <a:solidFill>
                  <a:schemeClr val="tx2"/>
                </a:solidFill>
                <a:latin typeface="Tahoma" panose="020B0604030504040204" pitchFamily="34" charset="0"/>
                <a:ea typeface="Tahoma" panose="020B0604030504040204" pitchFamily="34" charset="0"/>
                <a:cs typeface="Tahoma" panose="020B0604030504040204" pitchFamily="34" charset="0"/>
              </a:rPr>
              <a:t>Traditional Youth Services</a:t>
            </a:r>
            <a:endParaRPr lang="en-US" altLang="en-US" sz="2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1508" name="Rectangle 4"/>
          <p:cNvSpPr>
            <a:spLocks noGrp="1" noChangeArrowheads="1"/>
          </p:cNvSpPr>
          <p:nvPr>
            <p:ph sz="half" idx="2"/>
          </p:nvPr>
        </p:nvSpPr>
        <p:spPr>
          <a:xfrm>
            <a:off x="4191000" y="1600200"/>
            <a:ext cx="4560888" cy="533400"/>
          </a:xfrm>
          <a:prstGeom prst="rect">
            <a:avLst/>
          </a:prstGeom>
        </p:spPr>
        <p:txBody>
          <a:bodyPr/>
          <a:lstStyle/>
          <a:p>
            <a:pPr algn="ctr">
              <a:buFont typeface="Wingdings" pitchFamily="2" charset="2"/>
              <a:buNone/>
            </a:pPr>
            <a:r>
              <a:rPr lang="en-US" altLang="en-US" sz="2200" dirty="0">
                <a:solidFill>
                  <a:schemeClr val="tx2"/>
                </a:solidFill>
                <a:latin typeface="Tahoma" panose="020B0604030504040204" pitchFamily="34" charset="0"/>
                <a:ea typeface="Tahoma" panose="020B0604030504040204" pitchFamily="34" charset="0"/>
                <a:cs typeface="Tahoma" panose="020B0604030504040204" pitchFamily="34" charset="0"/>
              </a:rPr>
              <a:t>Positive Youth Development</a:t>
            </a:r>
            <a:endParaRPr lang="en-US" altLang="en-US"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1509" name="Rectangle 5"/>
          <p:cNvSpPr>
            <a:spLocks noChangeArrowheads="1"/>
          </p:cNvSpPr>
          <p:nvPr/>
        </p:nvSpPr>
        <p:spPr bwMode="auto">
          <a:xfrm>
            <a:off x="655638" y="6161135"/>
            <a:ext cx="696436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80000"/>
              </a:lnSpc>
              <a:spcBef>
                <a:spcPct val="20000"/>
              </a:spcBef>
              <a:buClr>
                <a:schemeClr val="hlink"/>
              </a:buClr>
              <a:buSzPct val="70000"/>
              <a:buFont typeface="Wingdings" pitchFamily="2" charset="2"/>
              <a:buNone/>
            </a:pPr>
            <a:r>
              <a:rPr lang="en-US" altLang="en-US" sz="1600" dirty="0"/>
              <a:t>Adapted from Search Institute. 2001.</a:t>
            </a:r>
          </a:p>
          <a:p>
            <a:pPr eaLnBrk="1" hangingPunct="1">
              <a:lnSpc>
                <a:spcPct val="80000"/>
              </a:lnSpc>
              <a:spcBef>
                <a:spcPct val="20000"/>
              </a:spcBef>
              <a:buClr>
                <a:schemeClr val="hlink"/>
              </a:buClr>
              <a:buSzPct val="70000"/>
              <a:buFont typeface="Wingdings" pitchFamily="2" charset="2"/>
              <a:buNone/>
            </a:pPr>
            <a:r>
              <a:rPr lang="en-US" altLang="en-US" sz="1600" dirty="0"/>
              <a:t>Old Attitudes/New Attitudes. Speaking of Developmental Assets.</a:t>
            </a:r>
          </a:p>
        </p:txBody>
      </p:sp>
      <p:grpSp>
        <p:nvGrpSpPr>
          <p:cNvPr id="21510" name="Group 6"/>
          <p:cNvGrpSpPr>
            <a:grpSpLocks/>
          </p:cNvGrpSpPr>
          <p:nvPr/>
        </p:nvGrpSpPr>
        <p:grpSpPr bwMode="auto">
          <a:xfrm>
            <a:off x="655638" y="5193723"/>
            <a:ext cx="6815138" cy="457200"/>
            <a:chOff x="202" y="3254"/>
            <a:chExt cx="4293" cy="288"/>
          </a:xfrm>
        </p:grpSpPr>
        <p:sp>
          <p:nvSpPr>
            <p:cNvPr id="21511" name="Rectangle 7"/>
            <p:cNvSpPr>
              <a:spLocks noChangeArrowheads="1"/>
            </p:cNvSpPr>
            <p:nvPr/>
          </p:nvSpPr>
          <p:spPr bwMode="auto">
            <a:xfrm>
              <a:off x="202" y="3254"/>
              <a:ext cx="20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hlink"/>
                </a:buClr>
                <a:buSzPct val="70000"/>
                <a:buFont typeface="Wingdings" pitchFamily="2" charset="2"/>
                <a:buChar char="n"/>
              </a:pPr>
              <a:r>
                <a:rPr lang="en-US" altLang="en-US" sz="2400" dirty="0">
                  <a:latin typeface="Tahoma" pitchFamily="34" charset="0"/>
                </a:rPr>
                <a:t> Professional Work</a:t>
              </a:r>
            </a:p>
          </p:txBody>
        </p:sp>
        <p:sp>
          <p:nvSpPr>
            <p:cNvPr id="21512" name="Rectangle 8"/>
            <p:cNvSpPr>
              <a:spLocks noChangeArrowheads="1"/>
            </p:cNvSpPr>
            <p:nvPr/>
          </p:nvSpPr>
          <p:spPr bwMode="auto">
            <a:xfrm>
              <a:off x="2573" y="3254"/>
              <a:ext cx="19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hlink"/>
                </a:buClr>
                <a:buSzPct val="140000"/>
                <a:buFont typeface="Wingdings" pitchFamily="2" charset="2"/>
                <a:buChar char="§"/>
              </a:pPr>
              <a:r>
                <a:rPr lang="en-US" altLang="en-US" sz="2400" dirty="0">
                  <a:latin typeface="Tahoma" pitchFamily="34" charset="0"/>
                </a:rPr>
                <a:t> Everyone’s Work</a:t>
              </a:r>
            </a:p>
          </p:txBody>
        </p:sp>
      </p:grpSp>
      <p:grpSp>
        <p:nvGrpSpPr>
          <p:cNvPr id="21513" name="Group 9"/>
          <p:cNvGrpSpPr>
            <a:grpSpLocks/>
          </p:cNvGrpSpPr>
          <p:nvPr/>
        </p:nvGrpSpPr>
        <p:grpSpPr bwMode="auto">
          <a:xfrm>
            <a:off x="655638" y="4573588"/>
            <a:ext cx="5972175" cy="457200"/>
            <a:chOff x="413" y="2881"/>
            <a:chExt cx="3762" cy="288"/>
          </a:xfrm>
        </p:grpSpPr>
        <p:sp>
          <p:nvSpPr>
            <p:cNvPr id="21514" name="Rectangle 10"/>
            <p:cNvSpPr>
              <a:spLocks noChangeArrowheads="1"/>
            </p:cNvSpPr>
            <p:nvPr/>
          </p:nvSpPr>
          <p:spPr bwMode="auto">
            <a:xfrm>
              <a:off x="413" y="2881"/>
              <a:ext cx="11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hlink"/>
                </a:buClr>
                <a:buSzPct val="140000"/>
                <a:buFont typeface="Wingdings" pitchFamily="2" charset="2"/>
                <a:buChar char="§"/>
              </a:pPr>
              <a:r>
                <a:rPr lang="en-US" altLang="en-US" sz="2400">
                  <a:latin typeface="Tahoma" pitchFamily="34" charset="0"/>
                </a:rPr>
                <a:t> Programs</a:t>
              </a:r>
            </a:p>
          </p:txBody>
        </p:sp>
        <p:sp>
          <p:nvSpPr>
            <p:cNvPr id="21515" name="Rectangle 11"/>
            <p:cNvSpPr>
              <a:spLocks noChangeArrowheads="1"/>
            </p:cNvSpPr>
            <p:nvPr/>
          </p:nvSpPr>
          <p:spPr bwMode="auto">
            <a:xfrm>
              <a:off x="2784" y="2881"/>
              <a:ext cx="13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a:latin typeface="Tahoma" pitchFamily="34" charset="0"/>
                </a:rPr>
                <a:t> Relationships</a:t>
              </a:r>
            </a:p>
          </p:txBody>
        </p:sp>
      </p:grpSp>
      <p:grpSp>
        <p:nvGrpSpPr>
          <p:cNvPr id="21516" name="Group 12"/>
          <p:cNvGrpSpPr>
            <a:grpSpLocks/>
          </p:cNvGrpSpPr>
          <p:nvPr/>
        </p:nvGrpSpPr>
        <p:grpSpPr bwMode="auto">
          <a:xfrm>
            <a:off x="655638" y="3983038"/>
            <a:ext cx="8551862" cy="457200"/>
            <a:chOff x="413" y="2509"/>
            <a:chExt cx="5387" cy="288"/>
          </a:xfrm>
        </p:grpSpPr>
        <p:sp>
          <p:nvSpPr>
            <p:cNvPr id="21517" name="Rectangle 13"/>
            <p:cNvSpPr>
              <a:spLocks noChangeArrowheads="1"/>
            </p:cNvSpPr>
            <p:nvPr/>
          </p:nvSpPr>
          <p:spPr bwMode="auto">
            <a:xfrm>
              <a:off x="413" y="2509"/>
              <a:ext cx="19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a:latin typeface="Tahoma" pitchFamily="34" charset="0"/>
                </a:rPr>
                <a:t> Youth as Recipients</a:t>
              </a:r>
            </a:p>
          </p:txBody>
        </p:sp>
        <p:sp>
          <p:nvSpPr>
            <p:cNvPr id="21518" name="Rectangle 14"/>
            <p:cNvSpPr>
              <a:spLocks noChangeArrowheads="1"/>
            </p:cNvSpPr>
            <p:nvPr/>
          </p:nvSpPr>
          <p:spPr bwMode="auto">
            <a:xfrm>
              <a:off x="2784" y="2509"/>
              <a:ext cx="3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hlink"/>
                </a:buClr>
                <a:buSzPct val="140000"/>
                <a:buFont typeface="Wingdings" pitchFamily="2" charset="2"/>
                <a:buChar char="§"/>
              </a:pPr>
              <a:r>
                <a:rPr lang="en-US" altLang="en-US" sz="2400">
                  <a:latin typeface="Tahoma" pitchFamily="34" charset="0"/>
                </a:rPr>
                <a:t> Youth as Participants/Resources</a:t>
              </a:r>
            </a:p>
          </p:txBody>
        </p:sp>
      </p:grpSp>
      <p:grpSp>
        <p:nvGrpSpPr>
          <p:cNvPr id="21519" name="Group 15"/>
          <p:cNvGrpSpPr>
            <a:grpSpLocks/>
          </p:cNvGrpSpPr>
          <p:nvPr/>
        </p:nvGrpSpPr>
        <p:grpSpPr bwMode="auto">
          <a:xfrm>
            <a:off x="655638" y="3390900"/>
            <a:ext cx="5381625" cy="457200"/>
            <a:chOff x="413" y="2136"/>
            <a:chExt cx="3390" cy="288"/>
          </a:xfrm>
        </p:grpSpPr>
        <p:sp>
          <p:nvSpPr>
            <p:cNvPr id="21520" name="Rectangle 16"/>
            <p:cNvSpPr>
              <a:spLocks noChangeArrowheads="1"/>
            </p:cNvSpPr>
            <p:nvPr/>
          </p:nvSpPr>
          <p:spPr bwMode="auto">
            <a:xfrm>
              <a:off x="413" y="2136"/>
              <a:ext cx="16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hlink"/>
                </a:buClr>
                <a:buSzPct val="140000"/>
                <a:buFont typeface="Wingdings" pitchFamily="2" charset="2"/>
                <a:buChar char="§"/>
              </a:pPr>
              <a:r>
                <a:rPr lang="en-US" altLang="en-US" sz="2400" dirty="0">
                  <a:latin typeface="Tahoma" pitchFamily="34" charset="0"/>
                </a:rPr>
                <a:t> Troubled Youth</a:t>
              </a:r>
            </a:p>
          </p:txBody>
        </p:sp>
        <p:sp>
          <p:nvSpPr>
            <p:cNvPr id="21521" name="Rectangle 17"/>
            <p:cNvSpPr>
              <a:spLocks noChangeArrowheads="1"/>
            </p:cNvSpPr>
            <p:nvPr/>
          </p:nvSpPr>
          <p:spPr bwMode="auto">
            <a:xfrm>
              <a:off x="2784" y="2136"/>
              <a:ext cx="10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a:latin typeface="Tahoma" pitchFamily="34" charset="0"/>
                </a:rPr>
                <a:t> All youth</a:t>
              </a:r>
            </a:p>
          </p:txBody>
        </p:sp>
      </p:grpSp>
      <p:grpSp>
        <p:nvGrpSpPr>
          <p:cNvPr id="21522" name="Group 18"/>
          <p:cNvGrpSpPr>
            <a:grpSpLocks/>
          </p:cNvGrpSpPr>
          <p:nvPr/>
        </p:nvGrpSpPr>
        <p:grpSpPr bwMode="auto">
          <a:xfrm>
            <a:off x="655638" y="2800350"/>
            <a:ext cx="5545137" cy="457200"/>
            <a:chOff x="413" y="1764"/>
            <a:chExt cx="3493" cy="288"/>
          </a:xfrm>
        </p:grpSpPr>
        <p:sp>
          <p:nvSpPr>
            <p:cNvPr id="21523" name="Rectangle 19"/>
            <p:cNvSpPr>
              <a:spLocks noChangeArrowheads="1"/>
            </p:cNvSpPr>
            <p:nvPr/>
          </p:nvSpPr>
          <p:spPr bwMode="auto">
            <a:xfrm>
              <a:off x="413" y="1764"/>
              <a:ext cx="10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hlink"/>
                </a:buClr>
                <a:buSzPct val="140000"/>
                <a:buFont typeface="Wingdings" pitchFamily="2" charset="2"/>
                <a:buChar char="§"/>
              </a:pPr>
              <a:r>
                <a:rPr lang="en-US" altLang="en-US" sz="2400" dirty="0">
                  <a:latin typeface="Tahoma" pitchFamily="34" charset="0"/>
                </a:rPr>
                <a:t> Reactive</a:t>
              </a:r>
            </a:p>
          </p:txBody>
        </p:sp>
        <p:sp>
          <p:nvSpPr>
            <p:cNvPr id="21524" name="Rectangle 20"/>
            <p:cNvSpPr>
              <a:spLocks noChangeArrowheads="1"/>
            </p:cNvSpPr>
            <p:nvPr/>
          </p:nvSpPr>
          <p:spPr bwMode="auto">
            <a:xfrm>
              <a:off x="2784" y="1764"/>
              <a:ext cx="11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a:latin typeface="Tahoma" pitchFamily="34" charset="0"/>
                </a:rPr>
                <a:t> Pro-active</a:t>
              </a:r>
            </a:p>
          </p:txBody>
        </p:sp>
      </p:grpSp>
      <p:grpSp>
        <p:nvGrpSpPr>
          <p:cNvPr id="21525" name="Group 21"/>
          <p:cNvGrpSpPr>
            <a:grpSpLocks/>
          </p:cNvGrpSpPr>
          <p:nvPr/>
        </p:nvGrpSpPr>
        <p:grpSpPr bwMode="auto">
          <a:xfrm>
            <a:off x="655638" y="2209800"/>
            <a:ext cx="7050087" cy="457200"/>
            <a:chOff x="413" y="1392"/>
            <a:chExt cx="4441" cy="288"/>
          </a:xfrm>
        </p:grpSpPr>
        <p:sp>
          <p:nvSpPr>
            <p:cNvPr id="21526" name="Rectangle 22"/>
            <p:cNvSpPr>
              <a:spLocks noChangeArrowheads="1"/>
            </p:cNvSpPr>
            <p:nvPr/>
          </p:nvSpPr>
          <p:spPr bwMode="auto">
            <a:xfrm>
              <a:off x="413" y="1392"/>
              <a:ext cx="161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dirty="0">
                  <a:latin typeface="Tahoma" pitchFamily="34" charset="0"/>
                </a:rPr>
                <a:t> Fixing Problems</a:t>
              </a:r>
            </a:p>
          </p:txBody>
        </p:sp>
        <p:sp>
          <p:nvSpPr>
            <p:cNvPr id="21527" name="Rectangle 23"/>
            <p:cNvSpPr>
              <a:spLocks noChangeArrowheads="1"/>
            </p:cNvSpPr>
            <p:nvPr/>
          </p:nvSpPr>
          <p:spPr bwMode="auto">
            <a:xfrm>
              <a:off x="2784" y="1392"/>
              <a:ext cx="20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70000"/>
                <a:buFont typeface="Wingdings" pitchFamily="2" charset="2"/>
                <a:buChar char="n"/>
              </a:pPr>
              <a:r>
                <a:rPr lang="en-US" altLang="en-US" sz="2400" dirty="0">
                  <a:latin typeface="Tahoma" pitchFamily="34" charset="0"/>
                </a:rPr>
                <a:t> Building on strengths</a:t>
              </a:r>
            </a:p>
          </p:txBody>
        </p:sp>
      </p:grpSp>
    </p:spTree>
    <p:extLst>
      <p:ext uri="{BB962C8B-B14F-4D97-AF65-F5344CB8AC3E}">
        <p14:creationId xmlns:p14="http://schemas.microsoft.com/office/powerpoint/2010/main" val="2215522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1525"/>
                                        </p:tgtEl>
                                        <p:attrNameLst>
                                          <p:attrName>style.visibility</p:attrName>
                                        </p:attrNameLst>
                                      </p:cBhvr>
                                      <p:to>
                                        <p:strVal val="visible"/>
                                      </p:to>
                                    </p:set>
                                    <p:anim calcmode="lin" valueType="num">
                                      <p:cBhvr additive="base">
                                        <p:cTn id="7" dur="500" fill="hold"/>
                                        <p:tgtEl>
                                          <p:spTgt spid="21525"/>
                                        </p:tgtEl>
                                        <p:attrNameLst>
                                          <p:attrName>ppt_x</p:attrName>
                                        </p:attrNameLst>
                                      </p:cBhvr>
                                      <p:tavLst>
                                        <p:tav tm="0">
                                          <p:val>
                                            <p:strVal val="0-#ppt_w/2"/>
                                          </p:val>
                                        </p:tav>
                                        <p:tav tm="100000">
                                          <p:val>
                                            <p:strVal val="#ppt_x"/>
                                          </p:val>
                                        </p:tav>
                                      </p:tavLst>
                                    </p:anim>
                                    <p:anim calcmode="lin" valueType="num">
                                      <p:cBhvr additive="base">
                                        <p:cTn id="8" dur="500" fill="hold"/>
                                        <p:tgtEl>
                                          <p:spTgt spid="215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522"/>
                                        </p:tgtEl>
                                        <p:attrNameLst>
                                          <p:attrName>style.visibility</p:attrName>
                                        </p:attrNameLst>
                                      </p:cBhvr>
                                      <p:to>
                                        <p:strVal val="visible"/>
                                      </p:to>
                                    </p:set>
                                    <p:anim calcmode="lin" valueType="num">
                                      <p:cBhvr additive="base">
                                        <p:cTn id="13" dur="500" fill="hold"/>
                                        <p:tgtEl>
                                          <p:spTgt spid="21522"/>
                                        </p:tgtEl>
                                        <p:attrNameLst>
                                          <p:attrName>ppt_x</p:attrName>
                                        </p:attrNameLst>
                                      </p:cBhvr>
                                      <p:tavLst>
                                        <p:tav tm="0">
                                          <p:val>
                                            <p:strVal val="0-#ppt_w/2"/>
                                          </p:val>
                                        </p:tav>
                                        <p:tav tm="100000">
                                          <p:val>
                                            <p:strVal val="#ppt_x"/>
                                          </p:val>
                                        </p:tav>
                                      </p:tavLst>
                                    </p:anim>
                                    <p:anim calcmode="lin" valueType="num">
                                      <p:cBhvr additive="base">
                                        <p:cTn id="14" dur="500" fill="hold"/>
                                        <p:tgtEl>
                                          <p:spTgt spid="2152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1519"/>
                                        </p:tgtEl>
                                        <p:attrNameLst>
                                          <p:attrName>style.visibility</p:attrName>
                                        </p:attrNameLst>
                                      </p:cBhvr>
                                      <p:to>
                                        <p:strVal val="visible"/>
                                      </p:to>
                                    </p:set>
                                    <p:anim calcmode="lin" valueType="num">
                                      <p:cBhvr additive="base">
                                        <p:cTn id="19" dur="500" fill="hold"/>
                                        <p:tgtEl>
                                          <p:spTgt spid="21519"/>
                                        </p:tgtEl>
                                        <p:attrNameLst>
                                          <p:attrName>ppt_x</p:attrName>
                                        </p:attrNameLst>
                                      </p:cBhvr>
                                      <p:tavLst>
                                        <p:tav tm="0">
                                          <p:val>
                                            <p:strVal val="0-#ppt_w/2"/>
                                          </p:val>
                                        </p:tav>
                                        <p:tav tm="100000">
                                          <p:val>
                                            <p:strVal val="#ppt_x"/>
                                          </p:val>
                                        </p:tav>
                                      </p:tavLst>
                                    </p:anim>
                                    <p:anim calcmode="lin" valueType="num">
                                      <p:cBhvr additive="base">
                                        <p:cTn id="20" dur="500" fill="hold"/>
                                        <p:tgtEl>
                                          <p:spTgt spid="2151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1516"/>
                                        </p:tgtEl>
                                        <p:attrNameLst>
                                          <p:attrName>style.visibility</p:attrName>
                                        </p:attrNameLst>
                                      </p:cBhvr>
                                      <p:to>
                                        <p:strVal val="visible"/>
                                      </p:to>
                                    </p:set>
                                    <p:anim calcmode="lin" valueType="num">
                                      <p:cBhvr additive="base">
                                        <p:cTn id="25" dur="500" fill="hold"/>
                                        <p:tgtEl>
                                          <p:spTgt spid="21516"/>
                                        </p:tgtEl>
                                        <p:attrNameLst>
                                          <p:attrName>ppt_x</p:attrName>
                                        </p:attrNameLst>
                                      </p:cBhvr>
                                      <p:tavLst>
                                        <p:tav tm="0">
                                          <p:val>
                                            <p:strVal val="0-#ppt_w/2"/>
                                          </p:val>
                                        </p:tav>
                                        <p:tav tm="100000">
                                          <p:val>
                                            <p:strVal val="#ppt_x"/>
                                          </p:val>
                                        </p:tav>
                                      </p:tavLst>
                                    </p:anim>
                                    <p:anim calcmode="lin" valueType="num">
                                      <p:cBhvr additive="base">
                                        <p:cTn id="26" dur="500" fill="hold"/>
                                        <p:tgtEl>
                                          <p:spTgt spid="2151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1513"/>
                                        </p:tgtEl>
                                        <p:attrNameLst>
                                          <p:attrName>style.visibility</p:attrName>
                                        </p:attrNameLst>
                                      </p:cBhvr>
                                      <p:to>
                                        <p:strVal val="visible"/>
                                      </p:to>
                                    </p:set>
                                    <p:anim calcmode="lin" valueType="num">
                                      <p:cBhvr additive="base">
                                        <p:cTn id="31" dur="500" fill="hold"/>
                                        <p:tgtEl>
                                          <p:spTgt spid="21513"/>
                                        </p:tgtEl>
                                        <p:attrNameLst>
                                          <p:attrName>ppt_x</p:attrName>
                                        </p:attrNameLst>
                                      </p:cBhvr>
                                      <p:tavLst>
                                        <p:tav tm="0">
                                          <p:val>
                                            <p:strVal val="0-#ppt_w/2"/>
                                          </p:val>
                                        </p:tav>
                                        <p:tav tm="100000">
                                          <p:val>
                                            <p:strVal val="#ppt_x"/>
                                          </p:val>
                                        </p:tav>
                                      </p:tavLst>
                                    </p:anim>
                                    <p:anim calcmode="lin" valueType="num">
                                      <p:cBhvr additive="base">
                                        <p:cTn id="32"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1510"/>
                                        </p:tgtEl>
                                        <p:attrNameLst>
                                          <p:attrName>style.visibility</p:attrName>
                                        </p:attrNameLst>
                                      </p:cBhvr>
                                      <p:to>
                                        <p:strVal val="visible"/>
                                      </p:to>
                                    </p:set>
                                    <p:anim calcmode="lin" valueType="num">
                                      <p:cBhvr additive="base">
                                        <p:cTn id="37" dur="500" fill="hold"/>
                                        <p:tgtEl>
                                          <p:spTgt spid="21510"/>
                                        </p:tgtEl>
                                        <p:attrNameLst>
                                          <p:attrName>ppt_x</p:attrName>
                                        </p:attrNameLst>
                                      </p:cBhvr>
                                      <p:tavLst>
                                        <p:tav tm="0">
                                          <p:val>
                                            <p:strVal val="0-#ppt_w/2"/>
                                          </p:val>
                                        </p:tav>
                                        <p:tav tm="100000">
                                          <p:val>
                                            <p:strVal val="#ppt_x"/>
                                          </p:val>
                                        </p:tav>
                                      </p:tavLst>
                                    </p:anim>
                                    <p:anim calcmode="lin" valueType="num">
                                      <p:cBhvr additive="base">
                                        <p:cTn id="3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52600" y="3657600"/>
            <a:ext cx="80772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400" b="0" i="0" u="none" strike="noStrike" kern="1200" cap="none" spc="0" normalizeH="0" baseline="0" noProof="0" dirty="0">
                <a:ln>
                  <a:noFill/>
                </a:ln>
                <a:solidFill>
                  <a:srgbClr val="292934"/>
                </a:solidFill>
                <a:effectLst/>
                <a:uLnTx/>
                <a:uFillTx/>
                <a:latin typeface="Arial"/>
                <a:ea typeface="+mn-ea"/>
                <a:cs typeface="+mn-cs"/>
              </a:rPr>
              <a:t>				</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600" b="0" i="0" u="none" strike="noStrike" kern="1200" cap="none" spc="0" normalizeH="0" baseline="0" noProof="0" dirty="0">
                <a:ln>
                  <a:noFill/>
                </a:ln>
                <a:solidFill>
                  <a:srgbClr val="292934"/>
                </a:solidFill>
                <a:effectLst/>
                <a:uLnTx/>
                <a:uFillTx/>
                <a:latin typeface="Arial"/>
                <a:ea typeface="+mn-ea"/>
                <a:cs typeface="+mn-cs"/>
              </a:rPr>
              <a:t>What is going on in adolescence?</a:t>
            </a:r>
          </a:p>
          <a:p>
            <a:pPr lvl="1">
              <a:buClr>
                <a:srgbClr val="93A299"/>
              </a:buClr>
            </a:pPr>
            <a:r>
              <a:rPr kumimoji="0" lang="en-US" sz="2200" b="0" i="0" u="none" strike="noStrike" kern="1200" cap="none" spc="0" normalizeH="0" baseline="0" noProof="0" dirty="0">
                <a:ln>
                  <a:noFill/>
                </a:ln>
                <a:effectLst/>
                <a:uLnTx/>
                <a:uFillTx/>
                <a:latin typeface="Arial"/>
                <a:ea typeface="+mn-ea"/>
                <a:cs typeface="+mn-cs"/>
              </a:rPr>
              <a:t>    </a:t>
            </a:r>
            <a:r>
              <a:rPr kumimoji="0" lang="en-US" sz="2400" b="0" i="0" u="none" strike="noStrike" kern="1200" cap="none" spc="0" normalizeH="0" baseline="0" noProof="0" dirty="0">
                <a:ln>
                  <a:noFill/>
                </a:ln>
                <a:effectLst/>
                <a:uLnTx/>
                <a:uFillTx/>
                <a:latin typeface="Arial"/>
                <a:ea typeface="+mn-ea"/>
                <a:cs typeface="+mn-cs"/>
              </a:rPr>
              <a:t>Physically/sexually</a:t>
            </a:r>
          </a:p>
          <a:p>
            <a:pPr lvl="1">
              <a:buClr>
                <a:srgbClr val="93A299"/>
              </a:buClr>
            </a:pPr>
            <a:r>
              <a:rPr kumimoji="0" lang="en-US" sz="2400" b="0" i="0" u="none" strike="noStrike" kern="1200" cap="none" spc="0" normalizeH="0" baseline="0" noProof="0" dirty="0">
                <a:ln>
                  <a:noFill/>
                </a:ln>
                <a:solidFill>
                  <a:srgbClr val="292934"/>
                </a:solidFill>
                <a:effectLst/>
                <a:uLnTx/>
                <a:uFillTx/>
                <a:latin typeface="Arial"/>
                <a:ea typeface="+mn-ea"/>
                <a:cs typeface="+mn-cs"/>
              </a:rPr>
              <a:t>    Cognitively</a:t>
            </a:r>
          </a:p>
          <a:p>
            <a:pPr lvl="1">
              <a:buClr>
                <a:srgbClr val="93A299"/>
              </a:buClr>
            </a:pPr>
            <a:r>
              <a:rPr kumimoji="0" lang="en-US" sz="2400" b="0" i="0" u="none" strike="noStrike" kern="1200" cap="none" spc="0" normalizeH="0" baseline="0" noProof="0" dirty="0">
                <a:ln>
                  <a:noFill/>
                </a:ln>
                <a:solidFill>
                  <a:srgbClr val="292934"/>
                </a:solidFill>
                <a:effectLst/>
                <a:uLnTx/>
                <a:uFillTx/>
                <a:latin typeface="Arial"/>
                <a:ea typeface="+mn-ea"/>
                <a:cs typeface="+mn-cs"/>
              </a:rPr>
              <a:t>    Socially</a:t>
            </a:r>
            <a:r>
              <a:rPr kumimoji="0" lang="en-US" sz="2400" b="0" i="0" u="none" strike="noStrike" kern="1200" cap="none" spc="0" normalizeH="0" noProof="0" dirty="0">
                <a:ln>
                  <a:noFill/>
                </a:ln>
                <a:solidFill>
                  <a:srgbClr val="292934"/>
                </a:solidFill>
                <a:effectLst/>
                <a:uLnTx/>
                <a:uFillTx/>
                <a:latin typeface="Arial"/>
                <a:ea typeface="+mn-ea"/>
                <a:cs typeface="+mn-cs"/>
              </a:rPr>
              <a:t> and </a:t>
            </a:r>
            <a:r>
              <a:rPr kumimoji="0" lang="en-US" sz="2400" b="0" i="0" u="none" strike="noStrike" kern="1200" cap="none" spc="0" normalizeH="0" baseline="0" noProof="0" dirty="0">
                <a:ln>
                  <a:noFill/>
                </a:ln>
                <a:solidFill>
                  <a:srgbClr val="292934"/>
                </a:solidFill>
                <a:effectLst/>
                <a:uLnTx/>
                <a:uFillTx/>
                <a:latin typeface="Arial"/>
                <a:ea typeface="+mn-ea"/>
                <a:cs typeface="+mn-cs"/>
              </a:rPr>
              <a:t>emotionally</a:t>
            </a:r>
          </a:p>
          <a:p>
            <a:pPr lvl="1">
              <a:buClr>
                <a:srgbClr val="93A299"/>
              </a:buClr>
            </a:pPr>
            <a:r>
              <a:rPr kumimoji="0" lang="en-US" sz="2400" b="0" i="0" u="none" strike="noStrike" kern="1200" cap="none" spc="0" normalizeH="0" baseline="0" noProof="0" dirty="0">
                <a:ln>
                  <a:noFill/>
                </a:ln>
                <a:solidFill>
                  <a:srgbClr val="292934"/>
                </a:solidFill>
                <a:effectLst/>
                <a:uLnTx/>
                <a:uFillTx/>
                <a:latin typeface="Arial"/>
                <a:ea typeface="+mn-ea"/>
                <a:cs typeface="+mn-cs"/>
              </a:rPr>
              <a:t>    Morally</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600" b="0" i="0" u="none" strike="noStrike" kern="1200" cap="none" spc="0" normalizeH="0" baseline="0" noProof="0" dirty="0">
                <a:ln>
                  <a:noFill/>
                </a:ln>
                <a:solidFill>
                  <a:srgbClr val="292934"/>
                </a:solidFill>
                <a:effectLst/>
                <a:uLnTx/>
                <a:uFillTx/>
                <a:latin typeface="Arial"/>
                <a:ea typeface="+mn-ea"/>
                <a:cs typeface="+mn-cs"/>
              </a:rPr>
              <a:t>What are some major tasks and events?</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400" b="0" i="0" u="none" strike="noStrike" kern="1200" cap="none" spc="0" normalizeH="0" baseline="0" noProof="0" dirty="0">
                <a:ln>
                  <a:noFill/>
                </a:ln>
                <a:solidFill>
                  <a:srgbClr val="292934"/>
                </a:solidFill>
                <a:effectLst/>
                <a:uLnTx/>
                <a:uFillTx/>
                <a:latin typeface="Arial"/>
                <a:ea typeface="+mn-ea"/>
                <a:cs typeface="+mn-cs"/>
              </a:rPr>
              <a:t>			</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400" b="0" i="0" u="none" strike="noStrike" kern="1200" cap="none" spc="0" normalizeH="0" baseline="0" noProof="0" dirty="0">
                <a:ln>
                  <a:noFill/>
                </a:ln>
                <a:solidFill>
                  <a:srgbClr val="292934"/>
                </a:solidFill>
                <a:effectLst/>
                <a:uLnTx/>
                <a:uFillTx/>
                <a:latin typeface="Arial"/>
                <a:ea typeface="+mn-ea"/>
                <a:cs typeface="+mn-cs"/>
              </a:rPr>
              <a:t>	</a:t>
            </a:r>
          </a:p>
        </p:txBody>
      </p:sp>
      <p:pic>
        <p:nvPicPr>
          <p:cNvPr id="6" name="Picture Placeholder 17">
            <a:extLst>
              <a:ext uri="{FF2B5EF4-FFF2-40B4-BE49-F238E27FC236}">
                <a16:creationId xmlns:a16="http://schemas.microsoft.com/office/drawing/2014/main" id="{13D5B101-6A47-4117-BF17-56729349150D}"/>
              </a:ext>
            </a:extLst>
          </p:cNvPr>
          <p:cNvPicPr>
            <a:picLocks noChangeAspect="1"/>
          </p:cNvPicPr>
          <p:nvPr/>
        </p:nvPicPr>
        <p:blipFill>
          <a:blip r:embed="rId2" cstate="print">
            <a:extLst>
              <a:ext uri="{28A0092B-C50C-407E-A947-70E740481C1C}">
                <a14:useLocalDpi xmlns:a14="http://schemas.microsoft.com/office/drawing/2010/main" val="0"/>
              </a:ext>
            </a:extLst>
          </a:blip>
          <a:srcRect t="19769" b="19769"/>
          <a:stretch>
            <a:fillRect/>
          </a:stretch>
        </p:blipFill>
        <p:spPr>
          <a:xfrm>
            <a:off x="0" y="-28713"/>
            <a:ext cx="9144000" cy="3686313"/>
          </a:xfrm>
          <a:prstGeom prst="rect">
            <a:avLst/>
          </a:prstGeom>
        </p:spPr>
      </p:pic>
      <p:sp>
        <p:nvSpPr>
          <p:cNvPr id="7" name="TextBox 6">
            <a:extLst>
              <a:ext uri="{FF2B5EF4-FFF2-40B4-BE49-F238E27FC236}">
                <a16:creationId xmlns:a16="http://schemas.microsoft.com/office/drawing/2014/main" id="{DBA8F175-5340-499E-A05C-D5CB0A0744B1}"/>
              </a:ext>
            </a:extLst>
          </p:cNvPr>
          <p:cNvSpPr txBox="1"/>
          <p:nvPr/>
        </p:nvSpPr>
        <p:spPr>
          <a:xfrm>
            <a:off x="1524000" y="2721114"/>
            <a:ext cx="6096000" cy="707886"/>
          </a:xfrm>
          <a:prstGeom prst="rect">
            <a:avLst/>
          </a:prstGeom>
          <a:solidFill>
            <a:schemeClr val="bg2"/>
          </a:solidFill>
          <a:ln w="28575">
            <a:solidFill>
              <a:schemeClr val="tx2"/>
            </a:solidFill>
          </a:ln>
        </p:spPr>
        <p:txBody>
          <a:bodyPr wrap="square" rtlCol="0">
            <a:spAutoFit/>
          </a:bodyPr>
          <a:lstStyle/>
          <a:p>
            <a:r>
              <a:rPr lang="en-US" sz="4000" dirty="0">
                <a:solidFill>
                  <a:schemeClr val="tx2"/>
                </a:solidFill>
              </a:rPr>
              <a:t>Adolescent Development</a:t>
            </a:r>
          </a:p>
        </p:txBody>
      </p:sp>
    </p:spTree>
    <p:extLst>
      <p:ext uri="{BB962C8B-B14F-4D97-AF65-F5344CB8AC3E}">
        <p14:creationId xmlns:p14="http://schemas.microsoft.com/office/powerpoint/2010/main" val="380488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11" y="533400"/>
            <a:ext cx="7077634" cy="533400"/>
          </a:xfrm>
        </p:spPr>
        <p:txBody>
          <a:bodyPr>
            <a:normAutofit fontScale="90000"/>
          </a:bodyPr>
          <a:lstStyle/>
          <a:p>
            <a:r>
              <a:rPr lang="en-US" dirty="0"/>
              <a:t>Tasks of Adolescence</a:t>
            </a:r>
          </a:p>
        </p:txBody>
      </p:sp>
      <p:sp>
        <p:nvSpPr>
          <p:cNvPr id="4" name="TextBox 3"/>
          <p:cNvSpPr txBox="1"/>
          <p:nvPr/>
        </p:nvSpPr>
        <p:spPr>
          <a:xfrm>
            <a:off x="685800" y="1447800"/>
            <a:ext cx="2143138" cy="646331"/>
          </a:xfrm>
          <a:prstGeom prst="rect">
            <a:avLst/>
          </a:prstGeom>
          <a:noFill/>
        </p:spPr>
        <p:txBody>
          <a:bodyPr wrap="square" rtlCol="0">
            <a:spAutoFit/>
          </a:bodyPr>
          <a:lstStyle/>
          <a:p>
            <a:r>
              <a:rPr lang="en-US" dirty="0"/>
              <a:t>Adjust to maturing </a:t>
            </a:r>
          </a:p>
          <a:p>
            <a:r>
              <a:rPr lang="en-US" dirty="0"/>
              <a:t>bodies and feelings</a:t>
            </a:r>
          </a:p>
        </p:txBody>
      </p:sp>
      <p:sp>
        <p:nvSpPr>
          <p:cNvPr id="5" name="TextBox 4"/>
          <p:cNvSpPr txBox="1"/>
          <p:nvPr/>
        </p:nvSpPr>
        <p:spPr>
          <a:xfrm>
            <a:off x="3352800" y="1447800"/>
            <a:ext cx="2667000" cy="646331"/>
          </a:xfrm>
          <a:prstGeom prst="rect">
            <a:avLst/>
          </a:prstGeom>
          <a:noFill/>
        </p:spPr>
        <p:txBody>
          <a:bodyPr wrap="square" rtlCol="0">
            <a:spAutoFit/>
          </a:bodyPr>
          <a:lstStyle/>
          <a:p>
            <a:r>
              <a:rPr lang="en-US" dirty="0"/>
              <a:t>Develop/apply abstract </a:t>
            </a:r>
          </a:p>
          <a:p>
            <a:r>
              <a:rPr lang="en-US" dirty="0"/>
              <a:t>thinking skills</a:t>
            </a:r>
          </a:p>
        </p:txBody>
      </p:sp>
      <p:sp>
        <p:nvSpPr>
          <p:cNvPr id="7" name="TextBox 6"/>
          <p:cNvSpPr txBox="1"/>
          <p:nvPr/>
        </p:nvSpPr>
        <p:spPr>
          <a:xfrm>
            <a:off x="6400800" y="1676400"/>
            <a:ext cx="2667000" cy="923330"/>
          </a:xfrm>
          <a:prstGeom prst="rect">
            <a:avLst/>
          </a:prstGeom>
          <a:noFill/>
        </p:spPr>
        <p:txBody>
          <a:bodyPr wrap="square" rtlCol="0">
            <a:spAutoFit/>
          </a:bodyPr>
          <a:lstStyle/>
          <a:p>
            <a:r>
              <a:rPr lang="en-US" dirty="0"/>
              <a:t>Develop/apply more</a:t>
            </a:r>
          </a:p>
          <a:p>
            <a:r>
              <a:rPr lang="en-US" dirty="0"/>
              <a:t>complex perspective </a:t>
            </a:r>
          </a:p>
          <a:p>
            <a:r>
              <a:rPr lang="en-US" dirty="0"/>
              <a:t>taking</a:t>
            </a:r>
          </a:p>
        </p:txBody>
      </p:sp>
      <p:sp>
        <p:nvSpPr>
          <p:cNvPr id="8" name="TextBox 7"/>
          <p:cNvSpPr txBox="1"/>
          <p:nvPr/>
        </p:nvSpPr>
        <p:spPr>
          <a:xfrm>
            <a:off x="6629400" y="3200400"/>
            <a:ext cx="2158975" cy="646331"/>
          </a:xfrm>
          <a:prstGeom prst="rect">
            <a:avLst/>
          </a:prstGeom>
          <a:noFill/>
        </p:spPr>
        <p:txBody>
          <a:bodyPr wrap="square" rtlCol="0">
            <a:spAutoFit/>
          </a:bodyPr>
          <a:lstStyle/>
          <a:p>
            <a:r>
              <a:rPr lang="en-US" dirty="0"/>
              <a:t>Develop/apply new coping skills</a:t>
            </a:r>
          </a:p>
        </p:txBody>
      </p:sp>
      <p:sp>
        <p:nvSpPr>
          <p:cNvPr id="9" name="TextBox 8"/>
          <p:cNvSpPr txBox="1"/>
          <p:nvPr/>
        </p:nvSpPr>
        <p:spPr>
          <a:xfrm>
            <a:off x="6451625" y="4456392"/>
            <a:ext cx="2539975" cy="923330"/>
          </a:xfrm>
          <a:prstGeom prst="rect">
            <a:avLst/>
          </a:prstGeom>
          <a:noFill/>
        </p:spPr>
        <p:txBody>
          <a:bodyPr wrap="square" rtlCol="0">
            <a:spAutoFit/>
          </a:bodyPr>
          <a:lstStyle/>
          <a:p>
            <a:r>
              <a:rPr lang="en-US" dirty="0"/>
              <a:t>Identify moral </a:t>
            </a:r>
          </a:p>
          <a:p>
            <a:r>
              <a:rPr lang="en-US" dirty="0"/>
              <a:t>standards, values, and</a:t>
            </a:r>
          </a:p>
          <a:p>
            <a:r>
              <a:rPr lang="en-US" dirty="0"/>
              <a:t>beliefs</a:t>
            </a:r>
          </a:p>
        </p:txBody>
      </p:sp>
      <p:sp>
        <p:nvSpPr>
          <p:cNvPr id="10" name="TextBox 9"/>
          <p:cNvSpPr txBox="1"/>
          <p:nvPr/>
        </p:nvSpPr>
        <p:spPr>
          <a:xfrm>
            <a:off x="5059218" y="5583229"/>
            <a:ext cx="3246582" cy="923330"/>
          </a:xfrm>
          <a:prstGeom prst="rect">
            <a:avLst/>
          </a:prstGeom>
          <a:noFill/>
        </p:spPr>
        <p:txBody>
          <a:bodyPr wrap="square" rtlCol="0">
            <a:spAutoFit/>
          </a:bodyPr>
          <a:lstStyle/>
          <a:p>
            <a:r>
              <a:rPr lang="en-US" dirty="0"/>
              <a:t>Understand/express more </a:t>
            </a:r>
          </a:p>
          <a:p>
            <a:r>
              <a:rPr lang="en-US" dirty="0"/>
              <a:t>complex emotional experiences</a:t>
            </a:r>
          </a:p>
        </p:txBody>
      </p:sp>
      <p:sp>
        <p:nvSpPr>
          <p:cNvPr id="11" name="TextBox 10"/>
          <p:cNvSpPr txBox="1"/>
          <p:nvPr/>
        </p:nvSpPr>
        <p:spPr>
          <a:xfrm>
            <a:off x="2165276" y="5600512"/>
            <a:ext cx="2635324" cy="646331"/>
          </a:xfrm>
          <a:prstGeom prst="rect">
            <a:avLst/>
          </a:prstGeom>
          <a:noFill/>
        </p:spPr>
        <p:txBody>
          <a:bodyPr wrap="square" rtlCol="0">
            <a:spAutoFit/>
          </a:bodyPr>
          <a:lstStyle/>
          <a:p>
            <a:r>
              <a:rPr lang="en-US" dirty="0"/>
              <a:t>Form friendships that</a:t>
            </a:r>
          </a:p>
          <a:p>
            <a:r>
              <a:rPr lang="en-US" dirty="0"/>
              <a:t>are close and supportive</a:t>
            </a:r>
          </a:p>
        </p:txBody>
      </p:sp>
      <p:sp>
        <p:nvSpPr>
          <p:cNvPr id="12" name="TextBox 11"/>
          <p:cNvSpPr txBox="1"/>
          <p:nvPr/>
        </p:nvSpPr>
        <p:spPr>
          <a:xfrm>
            <a:off x="533400" y="5105400"/>
            <a:ext cx="1828758" cy="923330"/>
          </a:xfrm>
          <a:prstGeom prst="rect">
            <a:avLst/>
          </a:prstGeom>
          <a:noFill/>
        </p:spPr>
        <p:txBody>
          <a:bodyPr wrap="square" rtlCol="0">
            <a:spAutoFit/>
          </a:bodyPr>
          <a:lstStyle/>
          <a:p>
            <a:r>
              <a:rPr lang="en-US" dirty="0"/>
              <a:t>Develop identity</a:t>
            </a:r>
          </a:p>
          <a:p>
            <a:r>
              <a:rPr lang="en-US" dirty="0"/>
              <a:t>(different aspects)</a:t>
            </a:r>
          </a:p>
        </p:txBody>
      </p:sp>
      <p:sp>
        <p:nvSpPr>
          <p:cNvPr id="13" name="TextBox 12"/>
          <p:cNvSpPr txBox="1"/>
          <p:nvPr/>
        </p:nvSpPr>
        <p:spPr>
          <a:xfrm>
            <a:off x="533400" y="3733800"/>
            <a:ext cx="2133600" cy="923330"/>
          </a:xfrm>
          <a:prstGeom prst="rect">
            <a:avLst/>
          </a:prstGeom>
          <a:noFill/>
        </p:spPr>
        <p:txBody>
          <a:bodyPr wrap="square" rtlCol="0">
            <a:spAutoFit/>
          </a:bodyPr>
          <a:lstStyle/>
          <a:p>
            <a:r>
              <a:rPr lang="en-US" dirty="0"/>
              <a:t>Take on increasingly</a:t>
            </a:r>
          </a:p>
          <a:p>
            <a:r>
              <a:rPr lang="en-US" dirty="0"/>
              <a:t>mature roles and </a:t>
            </a:r>
          </a:p>
          <a:p>
            <a:r>
              <a:rPr lang="en-US" dirty="0"/>
              <a:t>responsibilities</a:t>
            </a:r>
          </a:p>
        </p:txBody>
      </p:sp>
      <p:sp>
        <p:nvSpPr>
          <p:cNvPr id="14" name="TextBox 13"/>
          <p:cNvSpPr txBox="1"/>
          <p:nvPr/>
        </p:nvSpPr>
        <p:spPr>
          <a:xfrm>
            <a:off x="533400" y="2514600"/>
            <a:ext cx="1828758" cy="923330"/>
          </a:xfrm>
          <a:prstGeom prst="rect">
            <a:avLst/>
          </a:prstGeom>
          <a:noFill/>
        </p:spPr>
        <p:txBody>
          <a:bodyPr wrap="square" rtlCol="0">
            <a:spAutoFit/>
          </a:bodyPr>
          <a:lstStyle/>
          <a:p>
            <a:r>
              <a:rPr lang="en-US" dirty="0"/>
              <a:t>Renegotiate </a:t>
            </a:r>
          </a:p>
          <a:p>
            <a:r>
              <a:rPr lang="en-US" dirty="0"/>
              <a:t>relationship with</a:t>
            </a:r>
          </a:p>
          <a:p>
            <a:r>
              <a:rPr lang="en-US" dirty="0"/>
              <a:t>adults</a:t>
            </a:r>
          </a:p>
        </p:txBody>
      </p:sp>
      <p:pic>
        <p:nvPicPr>
          <p:cNvPr id="15" name="Content Placeholder 1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91866" y="2474546"/>
            <a:ext cx="3756534" cy="2598469"/>
          </a:xfrm>
        </p:spPr>
      </p:pic>
    </p:spTree>
    <p:extLst>
      <p:ext uri="{BB962C8B-B14F-4D97-AF65-F5344CB8AC3E}">
        <p14:creationId xmlns:p14="http://schemas.microsoft.com/office/powerpoint/2010/main" val="39581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tx2"/>
                </a:solidFill>
              </a:rPr>
              <a:t>Adolescent Brain Development</a:t>
            </a:r>
          </a:p>
        </p:txBody>
      </p:sp>
      <p:sp>
        <p:nvSpPr>
          <p:cNvPr id="6" name="TextBox 5"/>
          <p:cNvSpPr txBox="1"/>
          <p:nvPr/>
        </p:nvSpPr>
        <p:spPr>
          <a:xfrm>
            <a:off x="1905000" y="5838967"/>
            <a:ext cx="7711440" cy="369332"/>
          </a:xfrm>
          <a:prstGeom prst="rect">
            <a:avLst/>
          </a:prstGeom>
          <a:noFill/>
        </p:spPr>
        <p:txBody>
          <a:bodyPr wrap="square" rtlCol="0">
            <a:spAutoFit/>
          </a:bodyPr>
          <a:lstStyle/>
          <a:p>
            <a:r>
              <a:rPr lang="en-US" dirty="0">
                <a:hlinkClick r:id="rId3"/>
              </a:rPr>
              <a:t>https://www.youtube.com/watch?v=dISmdb5zfiQ</a:t>
            </a:r>
            <a:r>
              <a:rPr lang="en-US" dirty="0"/>
              <a:t> </a:t>
            </a:r>
          </a:p>
        </p:txBody>
      </p:sp>
      <p:pic>
        <p:nvPicPr>
          <p:cNvPr id="7" name="Picture 6"/>
          <p:cNvPicPr>
            <a:picLocks noChangeAspect="1"/>
          </p:cNvPicPr>
          <p:nvPr/>
        </p:nvPicPr>
        <p:blipFill rotWithShape="1">
          <a:blip r:embed="rId4"/>
          <a:srcRect l="4998" t="21854" r="39167" b="24983"/>
          <a:stretch/>
        </p:blipFill>
        <p:spPr>
          <a:xfrm>
            <a:off x="1371600" y="2057400"/>
            <a:ext cx="6400800" cy="3248167"/>
          </a:xfrm>
          <a:prstGeom prst="rect">
            <a:avLst/>
          </a:prstGeom>
        </p:spPr>
      </p:pic>
    </p:spTree>
    <p:extLst>
      <p:ext uri="{BB962C8B-B14F-4D97-AF65-F5344CB8AC3E}">
        <p14:creationId xmlns:p14="http://schemas.microsoft.com/office/powerpoint/2010/main" val="341114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3962400" cy="1295400"/>
          </a:xfrm>
        </p:spPr>
        <p:txBody>
          <a:bodyPr>
            <a:normAutofit fontScale="90000"/>
          </a:bodyPr>
          <a:lstStyle/>
          <a:p>
            <a:r>
              <a:rPr lang="en-US" sz="4400" dirty="0"/>
              <a:t>Theme:</a:t>
            </a:r>
            <a:br>
              <a:rPr lang="en-US" sz="4400" dirty="0"/>
            </a:br>
            <a:r>
              <a:rPr lang="en-US" sz="4400" dirty="0"/>
              <a:t>Risk Taking</a:t>
            </a:r>
            <a:br>
              <a:rPr lang="en-US" u="sng" dirty="0"/>
            </a:br>
            <a:endParaRPr lang="en-US" dirty="0"/>
          </a:p>
        </p:txBody>
      </p:sp>
      <p:sp>
        <p:nvSpPr>
          <p:cNvPr id="5" name="Content Placeholder 4"/>
          <p:cNvSpPr>
            <a:spLocks noGrp="1"/>
          </p:cNvSpPr>
          <p:nvPr>
            <p:ph idx="1"/>
          </p:nvPr>
        </p:nvSpPr>
        <p:spPr>
          <a:xfrm>
            <a:off x="609600" y="3962400"/>
            <a:ext cx="8229600" cy="3657600"/>
          </a:xfrm>
        </p:spPr>
        <p:txBody>
          <a:bodyPr>
            <a:normAutofit/>
          </a:bodyPr>
          <a:lstStyle/>
          <a:p>
            <a:pPr marL="0" indent="0">
              <a:spcAft>
                <a:spcPts val="1800"/>
              </a:spcAft>
              <a:buNone/>
            </a:pPr>
            <a:r>
              <a:rPr lang="en-US" dirty="0"/>
              <a:t>Do Something </a:t>
            </a:r>
            <a:br>
              <a:rPr lang="en-US" sz="3200" dirty="0"/>
            </a:br>
            <a:r>
              <a:rPr lang="en-US" sz="2000" dirty="0">
                <a:hlinkClick r:id="rId3"/>
              </a:rPr>
              <a:t>www.dosomething.org</a:t>
            </a:r>
            <a:endParaRPr lang="en-US" sz="2000" u="sng" dirty="0"/>
          </a:p>
          <a:p>
            <a:pPr marL="0" indent="0">
              <a:spcAft>
                <a:spcPts val="1800"/>
              </a:spcAft>
              <a:buNone/>
            </a:pPr>
            <a:r>
              <a:rPr lang="en-US" dirty="0"/>
              <a:t>What Kids Can Do (WKCD)</a:t>
            </a:r>
            <a:br>
              <a:rPr lang="en-US" sz="3200" u="sng" dirty="0">
                <a:hlinkClick r:id="rId4"/>
              </a:rPr>
            </a:br>
            <a:r>
              <a:rPr lang="en-US" sz="2000" u="sng" dirty="0">
                <a:hlinkClick r:id="rId5"/>
              </a:rPr>
              <a:t>www.whatkidscando.org/specialcollections/service_learning/index.html</a:t>
            </a:r>
            <a:endParaRPr lang="en-US" sz="2000" dirty="0">
              <a:hlinkClick r:id="rId4"/>
            </a:endParaRPr>
          </a:p>
          <a:p>
            <a:pPr marL="0" indent="0">
              <a:spcAft>
                <a:spcPts val="1800"/>
              </a:spcAft>
              <a:buNone/>
            </a:pPr>
            <a:r>
              <a:rPr lang="en-US" dirty="0"/>
              <a:t>ACT for Youth Toolkit: Risk Taking</a:t>
            </a:r>
            <a:br>
              <a:rPr lang="en-US" sz="3200" dirty="0"/>
            </a:br>
            <a:r>
              <a:rPr lang="en-US" sz="2000" u="sng" dirty="0">
                <a:hlinkClick r:id="rId6"/>
              </a:rPr>
              <a:t>http://www.actforyouth.net/adolescence/toolkit/risk.cfm</a:t>
            </a:r>
            <a:r>
              <a:rPr lang="en-US" sz="2000" u="sng" dirty="0"/>
              <a:t> </a:t>
            </a:r>
          </a:p>
        </p:txBody>
      </p:sp>
      <p:pic>
        <p:nvPicPr>
          <p:cNvPr id="6" name="Picture Placeholder 12">
            <a:extLst>
              <a:ext uri="{FF2B5EF4-FFF2-40B4-BE49-F238E27FC236}">
                <a16:creationId xmlns:a16="http://schemas.microsoft.com/office/drawing/2014/main" id="{EDEFD2CF-C5AE-4318-A7E5-1CFB811761F5}"/>
              </a:ext>
            </a:extLst>
          </p:cNvPr>
          <p:cNvPicPr>
            <a:picLocks noChangeAspect="1"/>
          </p:cNvPicPr>
          <p:nvPr/>
        </p:nvPicPr>
        <p:blipFill>
          <a:blip r:embed="rId7">
            <a:extLst>
              <a:ext uri="{28A0092B-C50C-407E-A947-70E740481C1C}">
                <a14:useLocalDpi xmlns:a14="http://schemas.microsoft.com/office/drawing/2010/main" val="0"/>
              </a:ext>
            </a:extLst>
          </a:blip>
          <a:srcRect t="11216" b="11216"/>
          <a:stretch>
            <a:fillRect/>
          </a:stretch>
        </p:blipFill>
        <p:spPr>
          <a:xfrm>
            <a:off x="3124200" y="826237"/>
            <a:ext cx="5715000" cy="3071926"/>
          </a:xfrm>
          <a:prstGeom prst="rect">
            <a:avLst/>
          </a:prstGeom>
        </p:spPr>
      </p:pic>
    </p:spTree>
    <p:extLst>
      <p:ext uri="{BB962C8B-B14F-4D97-AF65-F5344CB8AC3E}">
        <p14:creationId xmlns:p14="http://schemas.microsoft.com/office/powerpoint/2010/main" val="370459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Theme: Identity Formation</a:t>
            </a:r>
          </a:p>
        </p:txBody>
      </p:sp>
      <p:sp>
        <p:nvSpPr>
          <p:cNvPr id="4" name="TextBox 3"/>
          <p:cNvSpPr txBox="1"/>
          <p:nvPr/>
        </p:nvSpPr>
        <p:spPr>
          <a:xfrm>
            <a:off x="4952489" y="2020988"/>
            <a:ext cx="3733800" cy="2677656"/>
          </a:xfrm>
          <a:prstGeom prst="rect">
            <a:avLst/>
          </a:prstGeom>
          <a:noFill/>
        </p:spPr>
        <p:txBody>
          <a:bodyPr wrap="square" rtlCol="0">
            <a:spAutoFit/>
          </a:bodyPr>
          <a:lstStyle/>
          <a:p>
            <a:pPr fontAlgn="auto">
              <a:spcBef>
                <a:spcPts val="0"/>
              </a:spcBef>
              <a:spcAft>
                <a:spcPts val="0"/>
              </a:spcAft>
              <a:buSzPct val="80000"/>
              <a:defRPr/>
            </a:pPr>
            <a:r>
              <a:rPr lang="en-US" sz="2800" dirty="0"/>
              <a:t>Self-identity is how you</a:t>
            </a:r>
            <a:br>
              <a:rPr lang="en-US" sz="2800" dirty="0"/>
            </a:br>
            <a:r>
              <a:rPr lang="en-US" sz="2800" b="1" i="1" dirty="0"/>
              <a:t>see yourself</a:t>
            </a:r>
            <a:endParaRPr lang="en-US" sz="2800" dirty="0"/>
          </a:p>
          <a:p>
            <a:pPr fontAlgn="auto">
              <a:spcBef>
                <a:spcPts val="0"/>
              </a:spcBef>
              <a:spcAft>
                <a:spcPts val="0"/>
              </a:spcAft>
              <a:buSzPct val="80000"/>
              <a:defRPr/>
            </a:pPr>
            <a:endParaRPr lang="en-US" sz="2800" dirty="0"/>
          </a:p>
          <a:p>
            <a:pPr fontAlgn="auto">
              <a:spcBef>
                <a:spcPts val="0"/>
              </a:spcBef>
              <a:spcAft>
                <a:spcPts val="0"/>
              </a:spcAft>
              <a:buSzPct val="80000"/>
              <a:defRPr/>
            </a:pPr>
            <a:r>
              <a:rPr lang="en-US" sz="2800" dirty="0"/>
              <a:t>Social identity is how</a:t>
            </a:r>
            <a:br>
              <a:rPr lang="en-US" sz="2800" dirty="0"/>
            </a:br>
            <a:r>
              <a:rPr lang="en-US" sz="2800" b="1" i="1" dirty="0"/>
              <a:t>others see you</a:t>
            </a:r>
            <a:r>
              <a:rPr lang="en-US" sz="2800" dirty="0"/>
              <a:t>.</a:t>
            </a:r>
          </a:p>
        </p:txBody>
      </p:sp>
      <p:sp>
        <p:nvSpPr>
          <p:cNvPr id="5" name="TextBox 4"/>
          <p:cNvSpPr txBox="1"/>
          <p:nvPr/>
        </p:nvSpPr>
        <p:spPr>
          <a:xfrm>
            <a:off x="1015228" y="5160684"/>
            <a:ext cx="7178040" cy="954107"/>
          </a:xfrm>
          <a:prstGeom prst="rect">
            <a:avLst/>
          </a:prstGeom>
          <a:noFill/>
        </p:spPr>
        <p:txBody>
          <a:bodyPr wrap="square" rtlCol="0">
            <a:spAutoFit/>
          </a:bodyPr>
          <a:lstStyle/>
          <a:p>
            <a:r>
              <a:rPr lang="en-US" sz="2800" dirty="0"/>
              <a:t>A Process of </a:t>
            </a:r>
            <a:r>
              <a:rPr lang="en-US" sz="2800" b="1" i="1" dirty="0"/>
              <a:t>Exploration and Commitment</a:t>
            </a:r>
          </a:p>
        </p:txBody>
      </p:sp>
      <p:pic>
        <p:nvPicPr>
          <p:cNvPr id="11" name="Picture 10">
            <a:extLst>
              <a:ext uri="{FF2B5EF4-FFF2-40B4-BE49-F238E27FC236}">
                <a16:creationId xmlns:a16="http://schemas.microsoft.com/office/drawing/2014/main" id="{295BE1BF-CC42-4A15-ABC0-B2D31DAF0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28" y="2049931"/>
            <a:ext cx="3048000" cy="2471651"/>
          </a:xfrm>
          <a:prstGeom prst="rect">
            <a:avLst/>
          </a:prstGeom>
        </p:spPr>
      </p:pic>
      <p:sp>
        <p:nvSpPr>
          <p:cNvPr id="12" name="TextBox 11">
            <a:extLst>
              <a:ext uri="{FF2B5EF4-FFF2-40B4-BE49-F238E27FC236}">
                <a16:creationId xmlns:a16="http://schemas.microsoft.com/office/drawing/2014/main" id="{3C4801A0-6F0A-4418-819A-0CAA914D1B6D}"/>
              </a:ext>
            </a:extLst>
          </p:cNvPr>
          <p:cNvSpPr txBox="1"/>
          <p:nvPr/>
        </p:nvSpPr>
        <p:spPr>
          <a:xfrm>
            <a:off x="1318118" y="6292204"/>
            <a:ext cx="7368171" cy="400110"/>
          </a:xfrm>
          <a:prstGeom prst="rect">
            <a:avLst/>
          </a:prstGeom>
          <a:noFill/>
        </p:spPr>
        <p:txBody>
          <a:bodyPr wrap="none" rtlCol="0">
            <a:spAutoFit/>
          </a:bodyPr>
          <a:lstStyle/>
          <a:p>
            <a:r>
              <a:rPr lang="en-US" sz="2000" dirty="0"/>
              <a:t>Resource</a:t>
            </a:r>
            <a:r>
              <a:rPr lang="en-US" sz="2000" dirty="0">
                <a:solidFill>
                  <a:schemeClr val="tx2"/>
                </a:solidFill>
              </a:rPr>
              <a:t>: </a:t>
            </a:r>
            <a:r>
              <a:rPr lang="en-US" sz="2000" dirty="0">
                <a:hlinkClick r:id="rId4"/>
              </a:rPr>
              <a:t>http://www.actforyouth.net/adolescence/identity.cfm</a:t>
            </a:r>
            <a:r>
              <a:rPr lang="en-US" sz="2000" dirty="0"/>
              <a:t>  </a:t>
            </a:r>
          </a:p>
        </p:txBody>
      </p:sp>
    </p:spTree>
    <p:extLst>
      <p:ext uri="{BB962C8B-B14F-4D97-AF65-F5344CB8AC3E}">
        <p14:creationId xmlns:p14="http://schemas.microsoft.com/office/powerpoint/2010/main" val="3361938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393596"/>
          </a:xfrm>
        </p:spPr>
        <p:txBody>
          <a:bodyPr>
            <a:normAutofit/>
          </a:bodyPr>
          <a:lstStyle/>
          <a:p>
            <a:r>
              <a:rPr lang="en-US" dirty="0"/>
              <a:t>Multiple Social Identities</a:t>
            </a:r>
          </a:p>
        </p:txBody>
      </p:sp>
      <p:pic>
        <p:nvPicPr>
          <p:cNvPr id="12" name="Content Placeholder 11">
            <a:extLst>
              <a:ext uri="{FF2B5EF4-FFF2-40B4-BE49-F238E27FC236}">
                <a16:creationId xmlns:a16="http://schemas.microsoft.com/office/drawing/2014/main" id="{8467C6BD-3F3E-4680-BAC8-FDE52CCE8C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5616" y="1994863"/>
            <a:ext cx="5817170" cy="3885870"/>
          </a:xfrm>
        </p:spPr>
      </p:pic>
      <p:sp>
        <p:nvSpPr>
          <p:cNvPr id="14" name="TextBox 13">
            <a:extLst>
              <a:ext uri="{FF2B5EF4-FFF2-40B4-BE49-F238E27FC236}">
                <a16:creationId xmlns:a16="http://schemas.microsoft.com/office/drawing/2014/main" id="{EC04834D-8B93-43C1-A90A-FEA3A2597C39}"/>
              </a:ext>
            </a:extLst>
          </p:cNvPr>
          <p:cNvSpPr txBox="1"/>
          <p:nvPr/>
        </p:nvSpPr>
        <p:spPr>
          <a:xfrm>
            <a:off x="566285" y="4572000"/>
            <a:ext cx="1798661" cy="369332"/>
          </a:xfrm>
          <a:prstGeom prst="rect">
            <a:avLst/>
          </a:prstGeom>
          <a:noFill/>
        </p:spPr>
        <p:txBody>
          <a:bodyPr wrap="square" rtlCol="0">
            <a:spAutoFit/>
          </a:bodyPr>
          <a:lstStyle/>
          <a:p>
            <a:r>
              <a:rPr lang="en-US" dirty="0"/>
              <a:t>Middle class</a:t>
            </a:r>
          </a:p>
        </p:txBody>
      </p:sp>
      <p:sp>
        <p:nvSpPr>
          <p:cNvPr id="15" name="TextBox 14">
            <a:extLst>
              <a:ext uri="{FF2B5EF4-FFF2-40B4-BE49-F238E27FC236}">
                <a16:creationId xmlns:a16="http://schemas.microsoft.com/office/drawing/2014/main" id="{E9C87218-7E1B-4A74-BA41-2A33ED09B3B5}"/>
              </a:ext>
            </a:extLst>
          </p:cNvPr>
          <p:cNvSpPr txBox="1"/>
          <p:nvPr/>
        </p:nvSpPr>
        <p:spPr>
          <a:xfrm>
            <a:off x="718214" y="2819400"/>
            <a:ext cx="2286000" cy="369332"/>
          </a:xfrm>
          <a:prstGeom prst="rect">
            <a:avLst/>
          </a:prstGeom>
          <a:noFill/>
        </p:spPr>
        <p:txBody>
          <a:bodyPr wrap="square" rtlCol="0">
            <a:spAutoFit/>
          </a:bodyPr>
          <a:lstStyle/>
          <a:p>
            <a:r>
              <a:rPr lang="en-US" dirty="0"/>
              <a:t>Lebanese</a:t>
            </a:r>
          </a:p>
        </p:txBody>
      </p:sp>
      <p:sp>
        <p:nvSpPr>
          <p:cNvPr id="16" name="TextBox 15">
            <a:extLst>
              <a:ext uri="{FF2B5EF4-FFF2-40B4-BE49-F238E27FC236}">
                <a16:creationId xmlns:a16="http://schemas.microsoft.com/office/drawing/2014/main" id="{07A9007A-BEE4-4076-BDF1-F80243984998}"/>
              </a:ext>
            </a:extLst>
          </p:cNvPr>
          <p:cNvSpPr txBox="1"/>
          <p:nvPr/>
        </p:nvSpPr>
        <p:spPr>
          <a:xfrm>
            <a:off x="2378199" y="1994863"/>
            <a:ext cx="2054653" cy="646331"/>
          </a:xfrm>
          <a:prstGeom prst="rect">
            <a:avLst/>
          </a:prstGeom>
          <a:noFill/>
        </p:spPr>
        <p:txBody>
          <a:bodyPr wrap="square" rtlCol="0">
            <a:spAutoFit/>
          </a:bodyPr>
          <a:lstStyle/>
          <a:p>
            <a:r>
              <a:rPr lang="en-US" dirty="0"/>
              <a:t>Youngest of 4 kids</a:t>
            </a:r>
          </a:p>
          <a:p>
            <a:r>
              <a:rPr lang="en-US" dirty="0"/>
              <a:t>3 older brothers </a:t>
            </a:r>
          </a:p>
        </p:txBody>
      </p:sp>
      <p:sp>
        <p:nvSpPr>
          <p:cNvPr id="17" name="TextBox 16">
            <a:extLst>
              <a:ext uri="{FF2B5EF4-FFF2-40B4-BE49-F238E27FC236}">
                <a16:creationId xmlns:a16="http://schemas.microsoft.com/office/drawing/2014/main" id="{D01FB034-6A34-4F2E-8012-C9DFA5684DCA}"/>
              </a:ext>
            </a:extLst>
          </p:cNvPr>
          <p:cNvSpPr txBox="1"/>
          <p:nvPr/>
        </p:nvSpPr>
        <p:spPr>
          <a:xfrm>
            <a:off x="6172200" y="2210334"/>
            <a:ext cx="2194560" cy="369332"/>
          </a:xfrm>
          <a:prstGeom prst="rect">
            <a:avLst/>
          </a:prstGeom>
          <a:noFill/>
        </p:spPr>
        <p:txBody>
          <a:bodyPr wrap="square" rtlCol="0">
            <a:spAutoFit/>
          </a:bodyPr>
          <a:lstStyle/>
          <a:p>
            <a:r>
              <a:rPr lang="en-US" dirty="0"/>
              <a:t>Female</a:t>
            </a:r>
          </a:p>
        </p:txBody>
      </p:sp>
      <p:sp>
        <p:nvSpPr>
          <p:cNvPr id="18" name="TextBox 17">
            <a:extLst>
              <a:ext uri="{FF2B5EF4-FFF2-40B4-BE49-F238E27FC236}">
                <a16:creationId xmlns:a16="http://schemas.microsoft.com/office/drawing/2014/main" id="{4984EB4B-BA3B-49DE-A3A0-82AB5464464B}"/>
              </a:ext>
            </a:extLst>
          </p:cNvPr>
          <p:cNvSpPr txBox="1"/>
          <p:nvPr/>
        </p:nvSpPr>
        <p:spPr>
          <a:xfrm>
            <a:off x="6183720" y="5016703"/>
            <a:ext cx="2557914" cy="369332"/>
          </a:xfrm>
          <a:prstGeom prst="rect">
            <a:avLst/>
          </a:prstGeom>
          <a:noFill/>
        </p:spPr>
        <p:txBody>
          <a:bodyPr wrap="square" rtlCol="0">
            <a:spAutoFit/>
          </a:bodyPr>
          <a:lstStyle/>
          <a:p>
            <a:r>
              <a:rPr lang="en-US" dirty="0"/>
              <a:t>College-bound</a:t>
            </a:r>
          </a:p>
        </p:txBody>
      </p:sp>
      <p:sp>
        <p:nvSpPr>
          <p:cNvPr id="19" name="TextBox 18">
            <a:extLst>
              <a:ext uri="{FF2B5EF4-FFF2-40B4-BE49-F238E27FC236}">
                <a16:creationId xmlns:a16="http://schemas.microsoft.com/office/drawing/2014/main" id="{C9051FA7-DBEE-466C-9BA0-CA804D71F397}"/>
              </a:ext>
            </a:extLst>
          </p:cNvPr>
          <p:cNvSpPr txBox="1"/>
          <p:nvPr/>
        </p:nvSpPr>
        <p:spPr>
          <a:xfrm>
            <a:off x="6536708" y="3596953"/>
            <a:ext cx="2007701" cy="369332"/>
          </a:xfrm>
          <a:prstGeom prst="rect">
            <a:avLst/>
          </a:prstGeom>
          <a:noFill/>
        </p:spPr>
        <p:txBody>
          <a:bodyPr wrap="square" rtlCol="0">
            <a:spAutoFit/>
          </a:bodyPr>
          <a:lstStyle/>
          <a:p>
            <a:r>
              <a:rPr lang="en-US" dirty="0"/>
              <a:t>Guitar player</a:t>
            </a:r>
          </a:p>
        </p:txBody>
      </p:sp>
    </p:spTree>
    <p:extLst>
      <p:ext uri="{BB962C8B-B14F-4D97-AF65-F5344CB8AC3E}">
        <p14:creationId xmlns:p14="http://schemas.microsoft.com/office/powerpoint/2010/main" val="137499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8112" y="415915"/>
            <a:ext cx="5687776" cy="707886"/>
          </a:xfrm>
          <a:prstGeom prst="rect">
            <a:avLst/>
          </a:prstGeom>
          <a:noFill/>
        </p:spPr>
        <p:txBody>
          <a:bodyPr wrap="none" rtlCol="0">
            <a:spAutoFit/>
          </a:bodyPr>
          <a:lstStyle/>
          <a:p>
            <a:r>
              <a:rPr lang="en-US" sz="4000" dirty="0">
                <a:solidFill>
                  <a:schemeClr val="tx2"/>
                </a:solidFill>
                <a:latin typeface="+mj-lt"/>
              </a:rPr>
              <a:t>Multiple Social Identities</a:t>
            </a:r>
          </a:p>
        </p:txBody>
      </p:sp>
      <p:sp>
        <p:nvSpPr>
          <p:cNvPr id="5" name="TextBox 4"/>
          <p:cNvSpPr txBox="1"/>
          <p:nvPr/>
        </p:nvSpPr>
        <p:spPr>
          <a:xfrm flipH="1">
            <a:off x="533400" y="1262312"/>
            <a:ext cx="2285999" cy="4154984"/>
          </a:xfrm>
          <a:prstGeom prst="rect">
            <a:avLst/>
          </a:prstGeom>
          <a:noFill/>
        </p:spPr>
        <p:txBody>
          <a:bodyPr wrap="square" rtlCol="0">
            <a:spAutoFit/>
          </a:bodyPr>
          <a:lstStyle/>
          <a:p>
            <a:r>
              <a:rPr lang="en-US" sz="2400" dirty="0"/>
              <a:t>Adolescent population is increasingly diverse</a:t>
            </a:r>
          </a:p>
          <a:p>
            <a:pPr marL="285750" indent="-285750">
              <a:buFont typeface="Wingdings" panose="05000000000000000000" pitchFamily="2" charset="2"/>
              <a:buChar char="v"/>
            </a:pPr>
            <a:endParaRPr lang="en-US" sz="2400" dirty="0"/>
          </a:p>
          <a:p>
            <a:r>
              <a:rPr lang="en-US" sz="2400" dirty="0"/>
              <a:t>LGBTQ Youth come out earlier; identities continue to evolve</a:t>
            </a:r>
          </a:p>
        </p:txBody>
      </p:sp>
      <p:pic>
        <p:nvPicPr>
          <p:cNvPr id="6" name="Picture 5">
            <a:extLst>
              <a:ext uri="{FF2B5EF4-FFF2-40B4-BE49-F238E27FC236}">
                <a16:creationId xmlns:a16="http://schemas.microsoft.com/office/drawing/2014/main" id="{763BC03C-9F22-4974-8200-9608608E3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092" y="1262312"/>
            <a:ext cx="4973458" cy="4909096"/>
          </a:xfrm>
          <a:prstGeom prst="rect">
            <a:avLst/>
          </a:prstGeom>
        </p:spPr>
      </p:pic>
      <p:sp>
        <p:nvSpPr>
          <p:cNvPr id="2" name="TextBox 1">
            <a:extLst>
              <a:ext uri="{FF2B5EF4-FFF2-40B4-BE49-F238E27FC236}">
                <a16:creationId xmlns:a16="http://schemas.microsoft.com/office/drawing/2014/main" id="{E2772A5E-78FB-44DE-9E7A-2DA8E2466B4B}"/>
              </a:ext>
            </a:extLst>
          </p:cNvPr>
          <p:cNvSpPr txBox="1"/>
          <p:nvPr/>
        </p:nvSpPr>
        <p:spPr>
          <a:xfrm>
            <a:off x="360052" y="5632799"/>
            <a:ext cx="2957133" cy="1077218"/>
          </a:xfrm>
          <a:prstGeom prst="rect">
            <a:avLst/>
          </a:prstGeom>
          <a:noFill/>
        </p:spPr>
        <p:txBody>
          <a:bodyPr wrap="square" rtlCol="0">
            <a:spAutoFit/>
          </a:bodyPr>
          <a:lstStyle/>
          <a:p>
            <a:r>
              <a:rPr lang="en-US" sz="1600" dirty="0"/>
              <a:t>National Academies of Sciences, Engineering, and Medicine. (2019). The Promise of Adolescence</a:t>
            </a:r>
          </a:p>
        </p:txBody>
      </p:sp>
      <p:sp>
        <p:nvSpPr>
          <p:cNvPr id="3" name="TextBox 2">
            <a:extLst>
              <a:ext uri="{FF2B5EF4-FFF2-40B4-BE49-F238E27FC236}">
                <a16:creationId xmlns:a16="http://schemas.microsoft.com/office/drawing/2014/main" id="{1A1CB5D4-DFB3-4D52-8FFE-AECCB92E8F86}"/>
              </a:ext>
            </a:extLst>
          </p:cNvPr>
          <p:cNvSpPr txBox="1"/>
          <p:nvPr/>
        </p:nvSpPr>
        <p:spPr>
          <a:xfrm>
            <a:off x="6081173" y="6186797"/>
            <a:ext cx="3352800" cy="523220"/>
          </a:xfrm>
          <a:prstGeom prst="rect">
            <a:avLst/>
          </a:prstGeom>
          <a:noFill/>
        </p:spPr>
        <p:txBody>
          <a:bodyPr wrap="square" rtlCol="0">
            <a:spAutoFit/>
          </a:bodyPr>
          <a:lstStyle/>
          <a:p>
            <a:r>
              <a:rPr lang="en-US" sz="1400" dirty="0"/>
              <a:t>Diversity Wheel as used at Johns Hopkins University</a:t>
            </a:r>
          </a:p>
        </p:txBody>
      </p:sp>
    </p:spTree>
    <p:extLst>
      <p:ext uri="{BB962C8B-B14F-4D97-AF65-F5344CB8AC3E}">
        <p14:creationId xmlns:p14="http://schemas.microsoft.com/office/powerpoint/2010/main" val="43623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752600"/>
            <a:ext cx="9104313" cy="4222622"/>
          </a:xfrm>
        </p:spPr>
      </p:pic>
      <p:sp>
        <p:nvSpPr>
          <p:cNvPr id="7" name="TextBox 6"/>
          <p:cNvSpPr txBox="1"/>
          <p:nvPr/>
        </p:nvSpPr>
        <p:spPr>
          <a:xfrm>
            <a:off x="387927" y="1981200"/>
            <a:ext cx="6324600" cy="2246769"/>
          </a:xfrm>
          <a:prstGeom prst="rect">
            <a:avLst/>
          </a:prstGeom>
          <a:noFill/>
        </p:spPr>
        <p:txBody>
          <a:bodyPr wrap="square" rtlCol="0">
            <a:spAutoFit/>
          </a:bodyPr>
          <a:lstStyle/>
          <a:p>
            <a:pPr marL="514350" indent="-514350">
              <a:buAutoNum type="arabicPeriod"/>
            </a:pPr>
            <a:r>
              <a:rPr lang="en-US" sz="2800" dirty="0"/>
              <a:t>Positive Youth Development</a:t>
            </a:r>
          </a:p>
          <a:p>
            <a:pPr marL="514350" indent="-514350">
              <a:buAutoNum type="arabicPeriod"/>
            </a:pPr>
            <a:r>
              <a:rPr lang="en-US" sz="2800" dirty="0"/>
              <a:t>Positive Youth Outcomes</a:t>
            </a:r>
          </a:p>
          <a:p>
            <a:pPr marL="514350" indent="-514350">
              <a:buAutoNum type="arabicPeriod"/>
            </a:pPr>
            <a:r>
              <a:rPr lang="en-US" sz="2800" dirty="0"/>
              <a:t>Youth Voice &amp; Engagement</a:t>
            </a:r>
          </a:p>
          <a:p>
            <a:pPr marL="514350" indent="-514350">
              <a:buAutoNum type="arabicPeriod"/>
            </a:pPr>
            <a:r>
              <a:rPr lang="en-US" sz="2800" dirty="0"/>
              <a:t>Youth Development Programming</a:t>
            </a:r>
          </a:p>
          <a:p>
            <a:pPr marL="514350" indent="-514350">
              <a:buAutoNum type="arabicPeriod"/>
            </a:pPr>
            <a:r>
              <a:rPr lang="en-US" sz="2800" dirty="0"/>
              <a:t>Youth Worker Competencies</a:t>
            </a:r>
          </a:p>
        </p:txBody>
      </p:sp>
      <p:sp>
        <p:nvSpPr>
          <p:cNvPr id="3" name="TextBox 2"/>
          <p:cNvSpPr txBox="1"/>
          <p:nvPr/>
        </p:nvSpPr>
        <p:spPr>
          <a:xfrm>
            <a:off x="443345" y="762000"/>
            <a:ext cx="5715000" cy="707886"/>
          </a:xfrm>
          <a:prstGeom prst="rect">
            <a:avLst/>
          </a:prstGeom>
          <a:noFill/>
        </p:spPr>
        <p:txBody>
          <a:bodyPr wrap="square" rtlCol="0">
            <a:spAutoFit/>
          </a:bodyPr>
          <a:lstStyle/>
          <a:p>
            <a:r>
              <a:rPr lang="en-US" sz="4000" dirty="0">
                <a:solidFill>
                  <a:schemeClr val="tx2"/>
                </a:solidFill>
                <a:latin typeface="+mj-lt"/>
              </a:rPr>
              <a:t>Training Overview</a:t>
            </a:r>
          </a:p>
        </p:txBody>
      </p:sp>
    </p:spTree>
    <p:extLst>
      <p:ext uri="{BB962C8B-B14F-4D97-AF65-F5344CB8AC3E}">
        <p14:creationId xmlns:p14="http://schemas.microsoft.com/office/powerpoint/2010/main" val="272940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Sense of Self</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6800" y="1524000"/>
            <a:ext cx="3200400" cy="3172078"/>
          </a:xfrm>
        </p:spPr>
      </p:pic>
      <p:sp>
        <p:nvSpPr>
          <p:cNvPr id="5" name="TextBox 4"/>
          <p:cNvSpPr txBox="1"/>
          <p:nvPr/>
        </p:nvSpPr>
        <p:spPr>
          <a:xfrm>
            <a:off x="699422" y="1905000"/>
            <a:ext cx="3200400" cy="3046988"/>
          </a:xfrm>
          <a:prstGeom prst="rect">
            <a:avLst/>
          </a:prstGeom>
          <a:noFill/>
        </p:spPr>
        <p:txBody>
          <a:bodyPr wrap="square" rtlCol="0">
            <a:spAutoFit/>
          </a:bodyPr>
          <a:lstStyle/>
          <a:p>
            <a:r>
              <a:rPr lang="en-US" sz="2400" dirty="0"/>
              <a:t>A cohesive, congruent sense of self is linked to: </a:t>
            </a:r>
          </a:p>
          <a:p>
            <a:endParaRPr lang="en-US" sz="2400" dirty="0"/>
          </a:p>
          <a:p>
            <a:pPr marL="285750" indent="-285750">
              <a:buFont typeface="Wingdings" panose="05000000000000000000" pitchFamily="2" charset="2"/>
              <a:buChar char="Ø"/>
            </a:pPr>
            <a:r>
              <a:rPr lang="en-US" sz="2400" dirty="0"/>
              <a:t>Self-esteem</a:t>
            </a:r>
          </a:p>
          <a:p>
            <a:pPr marL="285750" indent="-285750">
              <a:buFont typeface="Wingdings" panose="05000000000000000000" pitchFamily="2" charset="2"/>
              <a:buChar char="Ø"/>
            </a:pPr>
            <a:r>
              <a:rPr lang="en-US" sz="2400" dirty="0"/>
              <a:t>Goal-setting</a:t>
            </a:r>
          </a:p>
          <a:p>
            <a:pPr marL="285750" indent="-285750">
              <a:buFont typeface="Wingdings" panose="05000000000000000000" pitchFamily="2" charset="2"/>
              <a:buChar char="Ø"/>
            </a:pPr>
            <a:r>
              <a:rPr lang="en-US" sz="2400" dirty="0"/>
              <a:t>Emotional well-being</a:t>
            </a:r>
          </a:p>
        </p:txBody>
      </p:sp>
      <p:sp>
        <p:nvSpPr>
          <p:cNvPr id="6" name="TextBox 5"/>
          <p:cNvSpPr txBox="1"/>
          <p:nvPr/>
        </p:nvSpPr>
        <p:spPr>
          <a:xfrm>
            <a:off x="699422" y="5238750"/>
            <a:ext cx="4962238" cy="1200329"/>
          </a:xfrm>
          <a:prstGeom prst="rect">
            <a:avLst/>
          </a:prstGeom>
          <a:noFill/>
        </p:spPr>
        <p:txBody>
          <a:bodyPr wrap="square" rtlCol="0">
            <a:spAutoFit/>
          </a:bodyPr>
          <a:lstStyle/>
          <a:p>
            <a:r>
              <a:rPr lang="en-US" sz="2400" dirty="0"/>
              <a:t>How can you support young people in their exploration of identity?</a:t>
            </a:r>
          </a:p>
        </p:txBody>
      </p:sp>
    </p:spTree>
    <p:extLst>
      <p:ext uri="{BB962C8B-B14F-4D97-AF65-F5344CB8AC3E}">
        <p14:creationId xmlns:p14="http://schemas.microsoft.com/office/powerpoint/2010/main" val="1921907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2"/>
                </a:solidFill>
              </a:rPr>
              <a:t>Theme: The New Digital World</a:t>
            </a:r>
          </a:p>
        </p:txBody>
      </p:sp>
      <p:pic>
        <p:nvPicPr>
          <p:cNvPr id="6" name="Content Placeholder 5"/>
          <p:cNvPicPr>
            <a:picLocks noGrp="1" noChangeAspect="1"/>
          </p:cNvPicPr>
          <p:nvPr>
            <p:ph idx="1"/>
          </p:nvPr>
        </p:nvPicPr>
        <p:blipFill rotWithShape="1">
          <a:blip r:embed="rId3"/>
          <a:srcRect l="5859" t="17059" r="44444" b="10540"/>
          <a:stretch/>
        </p:blipFill>
        <p:spPr>
          <a:xfrm>
            <a:off x="822960" y="1974979"/>
            <a:ext cx="4416408" cy="3429000"/>
          </a:xfrm>
          <a:prstGeom prst="rect">
            <a:avLst/>
          </a:prstGeom>
        </p:spPr>
      </p:pic>
      <p:sp>
        <p:nvSpPr>
          <p:cNvPr id="5" name="TextBox 4"/>
          <p:cNvSpPr txBox="1"/>
          <p:nvPr/>
        </p:nvSpPr>
        <p:spPr>
          <a:xfrm>
            <a:off x="5486400" y="2258318"/>
            <a:ext cx="3305578" cy="2862322"/>
          </a:xfrm>
          <a:prstGeom prst="rect">
            <a:avLst/>
          </a:prstGeom>
          <a:noFill/>
        </p:spPr>
        <p:txBody>
          <a:bodyPr wrap="square" rtlCol="0">
            <a:spAutoFit/>
          </a:bodyPr>
          <a:lstStyle/>
          <a:p>
            <a:r>
              <a:rPr lang="en-US" dirty="0"/>
              <a:t>The average 8- to 12-year-old American spent 4 hours and 44 minutes looking at screens each day in 2019</a:t>
            </a:r>
          </a:p>
          <a:p>
            <a:endParaRPr lang="en-US" dirty="0"/>
          </a:p>
          <a:p>
            <a:r>
              <a:rPr lang="en-US" dirty="0"/>
              <a:t>American teens, ages 13 to 18, used entertainment screen media for an average of seven hours and 22 minutes each day in 2019</a:t>
            </a:r>
          </a:p>
        </p:txBody>
      </p:sp>
      <p:sp>
        <p:nvSpPr>
          <p:cNvPr id="7" name="TextBox 6"/>
          <p:cNvSpPr txBox="1"/>
          <p:nvPr/>
        </p:nvSpPr>
        <p:spPr>
          <a:xfrm>
            <a:off x="822960" y="5924936"/>
            <a:ext cx="6761409" cy="854080"/>
          </a:xfrm>
          <a:prstGeom prst="rect">
            <a:avLst/>
          </a:prstGeom>
          <a:noFill/>
        </p:spPr>
        <p:txBody>
          <a:bodyPr wrap="square" rtlCol="0">
            <a:spAutoFit/>
          </a:bodyPr>
          <a:lstStyle/>
          <a:p>
            <a:r>
              <a:rPr lang="en-US" dirty="0">
                <a:hlinkClick r:id="rId4"/>
              </a:rPr>
              <a:t>https://www.commonsensemedia.org/social-media-social-life-infographic</a:t>
            </a:r>
            <a:endParaRPr lang="en-US" dirty="0"/>
          </a:p>
          <a:p>
            <a:endParaRPr lang="en-US" sz="1350" dirty="0"/>
          </a:p>
        </p:txBody>
      </p:sp>
    </p:spTree>
    <p:extLst>
      <p:ext uri="{BB962C8B-B14F-4D97-AF65-F5344CB8AC3E}">
        <p14:creationId xmlns:p14="http://schemas.microsoft.com/office/powerpoint/2010/main" val="357742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What is the Impact?</a:t>
            </a:r>
          </a:p>
        </p:txBody>
      </p:sp>
      <p:sp>
        <p:nvSpPr>
          <p:cNvPr id="6" name="Content Placeholder 5"/>
          <p:cNvSpPr>
            <a:spLocks noGrp="1"/>
          </p:cNvSpPr>
          <p:nvPr>
            <p:ph idx="1"/>
          </p:nvPr>
        </p:nvSpPr>
        <p:spPr>
          <a:xfrm>
            <a:off x="294755" y="2057400"/>
            <a:ext cx="4582045" cy="3962400"/>
          </a:xfrm>
        </p:spPr>
        <p:txBody>
          <a:bodyPr>
            <a:normAutofit/>
          </a:bodyPr>
          <a:lstStyle/>
          <a:p>
            <a:r>
              <a:rPr lang="en-US" dirty="0"/>
              <a:t>Research ambiguous</a:t>
            </a:r>
          </a:p>
          <a:p>
            <a:pPr lvl="1"/>
            <a:r>
              <a:rPr lang="en-US" sz="2000" dirty="0"/>
              <a:t>Youth with low social and emotional stability more likely to experience negative impact</a:t>
            </a:r>
          </a:p>
          <a:p>
            <a:endParaRPr lang="en-US" dirty="0"/>
          </a:p>
          <a:p>
            <a:r>
              <a:rPr lang="en-US" dirty="0"/>
              <a:t>Changes in: </a:t>
            </a:r>
          </a:p>
          <a:p>
            <a:pPr lvl="1"/>
            <a:r>
              <a:rPr lang="en-US" sz="2000" dirty="0"/>
              <a:t>Connection </a:t>
            </a:r>
          </a:p>
          <a:p>
            <a:pPr lvl="1"/>
            <a:r>
              <a:rPr lang="en-US" sz="2000" dirty="0"/>
              <a:t>Focus </a:t>
            </a:r>
          </a:p>
          <a:p>
            <a:pPr lvl="1"/>
            <a:r>
              <a:rPr lang="en-US" sz="2000" dirty="0"/>
              <a:t>Rest</a:t>
            </a:r>
          </a:p>
          <a:p>
            <a:pPr marL="201168" lvl="1" indent="0">
              <a:buNone/>
            </a:pPr>
            <a:r>
              <a:rPr lang="en-US" sz="2000" dirty="0"/>
              <a:t>                     Christine Carter, 2020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752600"/>
            <a:ext cx="3559016" cy="3581400"/>
          </a:xfrm>
          <a:prstGeom prst="rect">
            <a:avLst/>
          </a:prstGeom>
        </p:spPr>
      </p:pic>
    </p:spTree>
    <p:extLst>
      <p:ext uri="{BB962C8B-B14F-4D97-AF65-F5344CB8AC3E}">
        <p14:creationId xmlns:p14="http://schemas.microsoft.com/office/powerpoint/2010/main" val="198335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2133600"/>
            <a:ext cx="9104313" cy="3810000"/>
          </a:xfrm>
        </p:spPr>
      </p:pic>
      <p:sp>
        <p:nvSpPr>
          <p:cNvPr id="7" name="TextBox 6"/>
          <p:cNvSpPr txBox="1"/>
          <p:nvPr/>
        </p:nvSpPr>
        <p:spPr>
          <a:xfrm>
            <a:off x="381000" y="2582008"/>
            <a:ext cx="6477000" cy="584775"/>
          </a:xfrm>
          <a:prstGeom prst="rect">
            <a:avLst/>
          </a:prstGeom>
          <a:noFill/>
        </p:spPr>
        <p:txBody>
          <a:bodyPr wrap="square" rtlCol="0">
            <a:spAutoFit/>
          </a:bodyPr>
          <a:lstStyle/>
          <a:p>
            <a:r>
              <a:rPr lang="en-US" sz="3200" dirty="0"/>
              <a:t>2. Positive Youth Outcomes</a:t>
            </a:r>
          </a:p>
        </p:txBody>
      </p:sp>
    </p:spTree>
    <p:extLst>
      <p:ext uri="{BB962C8B-B14F-4D97-AF65-F5344CB8AC3E}">
        <p14:creationId xmlns:p14="http://schemas.microsoft.com/office/powerpoint/2010/main" val="2369011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 y="228600"/>
            <a:ext cx="7024744" cy="1143000"/>
          </a:xfrm>
        </p:spPr>
        <p:txBody>
          <a:bodyPr/>
          <a:lstStyle/>
          <a:p>
            <a:r>
              <a:rPr lang="en-US" b="1" dirty="0"/>
              <a:t>6 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889" y="1536722"/>
            <a:ext cx="5717568" cy="4288176"/>
          </a:xfrm>
          <a:prstGeom prst="rect">
            <a:avLst/>
          </a:prstGeom>
        </p:spPr>
      </p:pic>
      <p:sp>
        <p:nvSpPr>
          <p:cNvPr id="16" name="Rectangle 15"/>
          <p:cNvSpPr/>
          <p:nvPr/>
        </p:nvSpPr>
        <p:spPr>
          <a:xfrm>
            <a:off x="990600" y="1981200"/>
            <a:ext cx="1944688" cy="618677"/>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89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Competence</a:t>
            </a:r>
          </a:p>
        </p:txBody>
      </p:sp>
      <p:sp>
        <p:nvSpPr>
          <p:cNvPr id="17" name="Rectangle 16"/>
          <p:cNvSpPr/>
          <p:nvPr/>
        </p:nvSpPr>
        <p:spPr>
          <a:xfrm>
            <a:off x="6504575" y="3256021"/>
            <a:ext cx="1839342" cy="618677"/>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b="100000"/>
            </a:path>
            <a:tileRect t="-100000" r="-10000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Caring</a:t>
            </a:r>
          </a:p>
        </p:txBody>
      </p:sp>
      <p:sp>
        <p:nvSpPr>
          <p:cNvPr id="14" name="Rectangle 13"/>
          <p:cNvSpPr/>
          <p:nvPr/>
        </p:nvSpPr>
        <p:spPr>
          <a:xfrm>
            <a:off x="6810786" y="5253517"/>
            <a:ext cx="1839342" cy="61867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Connection</a:t>
            </a:r>
          </a:p>
        </p:txBody>
      </p:sp>
      <p:sp>
        <p:nvSpPr>
          <p:cNvPr id="18" name="Rectangle 17"/>
          <p:cNvSpPr/>
          <p:nvPr/>
        </p:nvSpPr>
        <p:spPr>
          <a:xfrm>
            <a:off x="1095946" y="4114800"/>
            <a:ext cx="1839342" cy="618677"/>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89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Character</a:t>
            </a:r>
          </a:p>
        </p:txBody>
      </p:sp>
      <p:sp>
        <p:nvSpPr>
          <p:cNvPr id="15" name="Rectangle 14"/>
          <p:cNvSpPr/>
          <p:nvPr/>
        </p:nvSpPr>
        <p:spPr>
          <a:xfrm>
            <a:off x="2209800" y="5570027"/>
            <a:ext cx="1839342" cy="618677"/>
          </a:xfrm>
          <a:prstGeom prst="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Contribution</a:t>
            </a:r>
          </a:p>
        </p:txBody>
      </p:sp>
      <p:sp>
        <p:nvSpPr>
          <p:cNvPr id="6" name="Rectangle 5"/>
          <p:cNvSpPr/>
          <p:nvPr/>
        </p:nvSpPr>
        <p:spPr>
          <a:xfrm>
            <a:off x="5715000" y="1396701"/>
            <a:ext cx="1839342" cy="61867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Confidence</a:t>
            </a:r>
          </a:p>
        </p:txBody>
      </p:sp>
    </p:spTree>
    <p:extLst>
      <p:ext uri="{BB962C8B-B14F-4D97-AF65-F5344CB8AC3E}">
        <p14:creationId xmlns:p14="http://schemas.microsoft.com/office/powerpoint/2010/main" val="26654910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1000"/>
                            </p:stCondLst>
                            <p:childTnLst>
                              <p:par>
                                <p:cTn id="9" presetID="22" presetClass="entr" presetSubtype="4"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4000"/>
                            </p:stCondLst>
                            <p:childTnLst>
                              <p:par>
                                <p:cTn id="17" presetID="22" presetClass="entr" presetSubtype="2" fill="hold" grpId="0"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par>
                          <p:cTn id="20" fill="hold">
                            <p:stCondLst>
                              <p:cond delay="5500"/>
                            </p:stCondLst>
                            <p:childTnLst>
                              <p:par>
                                <p:cTn id="21" presetID="22" presetClass="entr" presetSubtype="8"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7000"/>
                            </p:stCondLst>
                            <p:childTnLst>
                              <p:par>
                                <p:cTn id="25" presetID="22" presetClass="entr" presetSubtype="1" fill="hold" grpId="0" nodeType="after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4" grpId="0" animBg="1"/>
      <p:bldP spid="18" grpId="0" animBg="1"/>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791" y="652551"/>
            <a:ext cx="8306418" cy="685385"/>
          </a:xfrm>
        </p:spPr>
        <p:txBody>
          <a:bodyPr>
            <a:normAutofit fontScale="90000"/>
          </a:bodyPr>
          <a:lstStyle/>
          <a:p>
            <a:r>
              <a:rPr lang="en-US" dirty="0"/>
              <a:t>Embedded: SEL Core Competencies</a:t>
            </a:r>
          </a:p>
        </p:txBody>
      </p:sp>
      <p:pic>
        <p:nvPicPr>
          <p:cNvPr id="4" name="Content Placeholder 3" descr="Core_Competencies_Short_FINAL_O.pn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95076" y="2168972"/>
            <a:ext cx="3931639" cy="3330247"/>
          </a:xfrm>
          <a:prstGeom prst="rect">
            <a:avLst/>
          </a:prstGeom>
          <a:noFill/>
          <a:ln>
            <a:noFill/>
          </a:ln>
        </p:spPr>
      </p:pic>
      <p:sp>
        <p:nvSpPr>
          <p:cNvPr id="5" name="TextBox 4"/>
          <p:cNvSpPr txBox="1"/>
          <p:nvPr/>
        </p:nvSpPr>
        <p:spPr>
          <a:xfrm>
            <a:off x="5533541" y="1636977"/>
            <a:ext cx="2495940" cy="784830"/>
          </a:xfrm>
          <a:prstGeom prst="rect">
            <a:avLst/>
          </a:prstGeom>
          <a:noFill/>
        </p:spPr>
        <p:txBody>
          <a:bodyPr wrap="none" rtlCol="0">
            <a:spAutoFit/>
          </a:bodyPr>
          <a:lstStyle/>
          <a:p>
            <a:r>
              <a:rPr lang="en-US" sz="1500" dirty="0"/>
              <a:t>Recognize one’s emotions,</a:t>
            </a:r>
          </a:p>
          <a:p>
            <a:r>
              <a:rPr lang="en-US" sz="1500" dirty="0"/>
              <a:t>values, strengths, and</a:t>
            </a:r>
          </a:p>
          <a:p>
            <a:r>
              <a:rPr lang="en-US" sz="1500" dirty="0"/>
              <a:t>limitations</a:t>
            </a:r>
          </a:p>
        </p:txBody>
      </p:sp>
      <p:sp>
        <p:nvSpPr>
          <p:cNvPr id="6" name="TextBox 5"/>
          <p:cNvSpPr txBox="1"/>
          <p:nvPr/>
        </p:nvSpPr>
        <p:spPr>
          <a:xfrm>
            <a:off x="6289516" y="3785076"/>
            <a:ext cx="1919115" cy="1015663"/>
          </a:xfrm>
          <a:prstGeom prst="rect">
            <a:avLst/>
          </a:prstGeom>
          <a:noFill/>
        </p:spPr>
        <p:txBody>
          <a:bodyPr wrap="none" rtlCol="0">
            <a:spAutoFit/>
          </a:bodyPr>
          <a:lstStyle/>
          <a:p>
            <a:r>
              <a:rPr lang="en-US" sz="1500" dirty="0"/>
              <a:t>Make ethical,</a:t>
            </a:r>
          </a:p>
          <a:p>
            <a:r>
              <a:rPr lang="en-US" sz="1500" dirty="0"/>
              <a:t>constructive choices</a:t>
            </a:r>
          </a:p>
          <a:p>
            <a:r>
              <a:rPr lang="en-US" sz="1500" dirty="0"/>
              <a:t>about personal and</a:t>
            </a:r>
          </a:p>
          <a:p>
            <a:r>
              <a:rPr lang="en-US" sz="1500" dirty="0"/>
              <a:t>social behavior</a:t>
            </a:r>
          </a:p>
        </p:txBody>
      </p:sp>
      <p:sp>
        <p:nvSpPr>
          <p:cNvPr id="7" name="TextBox 6"/>
          <p:cNvSpPr txBox="1"/>
          <p:nvPr/>
        </p:nvSpPr>
        <p:spPr>
          <a:xfrm>
            <a:off x="2717646" y="5638799"/>
            <a:ext cx="3708708" cy="553998"/>
          </a:xfrm>
          <a:prstGeom prst="rect">
            <a:avLst/>
          </a:prstGeom>
          <a:noFill/>
        </p:spPr>
        <p:txBody>
          <a:bodyPr wrap="square" rtlCol="0">
            <a:spAutoFit/>
          </a:bodyPr>
          <a:lstStyle/>
          <a:p>
            <a:r>
              <a:rPr lang="en-US" sz="1500" dirty="0"/>
              <a:t>Form positive relationships, work</a:t>
            </a:r>
          </a:p>
          <a:p>
            <a:r>
              <a:rPr lang="en-US" sz="1500" dirty="0"/>
              <a:t>in teams, deal effectively with conflict</a:t>
            </a:r>
          </a:p>
        </p:txBody>
      </p:sp>
      <p:sp>
        <p:nvSpPr>
          <p:cNvPr id="8" name="TextBox 7"/>
          <p:cNvSpPr txBox="1"/>
          <p:nvPr/>
        </p:nvSpPr>
        <p:spPr>
          <a:xfrm>
            <a:off x="823330" y="4009033"/>
            <a:ext cx="1576072" cy="1015663"/>
          </a:xfrm>
          <a:prstGeom prst="rect">
            <a:avLst/>
          </a:prstGeom>
          <a:noFill/>
        </p:spPr>
        <p:txBody>
          <a:bodyPr wrap="none" rtlCol="0">
            <a:spAutoFit/>
          </a:bodyPr>
          <a:lstStyle/>
          <a:p>
            <a:r>
              <a:rPr lang="en-US" sz="1500" dirty="0"/>
              <a:t>Show</a:t>
            </a:r>
          </a:p>
          <a:p>
            <a:r>
              <a:rPr lang="en-US" sz="1500" dirty="0"/>
              <a:t>understanding</a:t>
            </a:r>
          </a:p>
          <a:p>
            <a:r>
              <a:rPr lang="en-US" sz="1500" dirty="0"/>
              <a:t>and empathy for</a:t>
            </a:r>
          </a:p>
          <a:p>
            <a:r>
              <a:rPr lang="en-US" sz="1500" dirty="0"/>
              <a:t>others</a:t>
            </a:r>
          </a:p>
        </p:txBody>
      </p:sp>
      <p:sp>
        <p:nvSpPr>
          <p:cNvPr id="10" name="TextBox 9"/>
          <p:cNvSpPr txBox="1"/>
          <p:nvPr/>
        </p:nvSpPr>
        <p:spPr>
          <a:xfrm>
            <a:off x="942461" y="1833304"/>
            <a:ext cx="1717137" cy="1015663"/>
          </a:xfrm>
          <a:prstGeom prst="rect">
            <a:avLst/>
          </a:prstGeom>
          <a:noFill/>
        </p:spPr>
        <p:txBody>
          <a:bodyPr wrap="none" rtlCol="0">
            <a:spAutoFit/>
          </a:bodyPr>
          <a:lstStyle/>
          <a:p>
            <a:r>
              <a:rPr lang="en-US" sz="1500" dirty="0"/>
              <a:t>Manage emotions</a:t>
            </a:r>
          </a:p>
          <a:p>
            <a:r>
              <a:rPr lang="en-US" sz="1500" dirty="0"/>
              <a:t>and behaviors</a:t>
            </a:r>
          </a:p>
          <a:p>
            <a:r>
              <a:rPr lang="en-US" sz="1500" dirty="0"/>
              <a:t>to achieve</a:t>
            </a:r>
          </a:p>
          <a:p>
            <a:r>
              <a:rPr lang="en-US" sz="1500" dirty="0"/>
              <a:t>one’s goals</a:t>
            </a:r>
          </a:p>
        </p:txBody>
      </p:sp>
      <p:sp>
        <p:nvSpPr>
          <p:cNvPr id="3" name="TextBox 2"/>
          <p:cNvSpPr txBox="1"/>
          <p:nvPr/>
        </p:nvSpPr>
        <p:spPr>
          <a:xfrm>
            <a:off x="7256121" y="6248400"/>
            <a:ext cx="1475660" cy="323165"/>
          </a:xfrm>
          <a:prstGeom prst="rect">
            <a:avLst/>
          </a:prstGeom>
          <a:noFill/>
        </p:spPr>
        <p:txBody>
          <a:bodyPr wrap="none" rtlCol="0">
            <a:spAutoFit/>
          </a:bodyPr>
          <a:lstStyle/>
          <a:p>
            <a:r>
              <a:rPr lang="en-US" sz="1500" dirty="0">
                <a:hlinkClick r:id="rId4"/>
              </a:rPr>
              <a:t>www.casel.org</a:t>
            </a:r>
            <a:r>
              <a:rPr lang="en-US" sz="1350" dirty="0"/>
              <a:t> </a:t>
            </a:r>
          </a:p>
        </p:txBody>
      </p:sp>
    </p:spTree>
    <p:extLst>
      <p:ext uri="{BB962C8B-B14F-4D97-AF65-F5344CB8AC3E}">
        <p14:creationId xmlns:p14="http://schemas.microsoft.com/office/powerpoint/2010/main" val="397897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990600"/>
          </a:xfrm>
        </p:spPr>
        <p:txBody>
          <a:bodyPr/>
          <a:lstStyle/>
          <a:p>
            <a:r>
              <a:rPr lang="en-US" dirty="0"/>
              <a:t>Other Outcome Models</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13" t="25811" r="26904" b="10318"/>
          <a:stretch/>
        </p:blipFill>
        <p:spPr bwMode="auto">
          <a:xfrm>
            <a:off x="514077" y="1210500"/>
            <a:ext cx="3385360" cy="305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4116034"/>
            <a:ext cx="4760098" cy="2400626"/>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98" t="17321" r="11605" b="1499"/>
          <a:stretch/>
        </p:blipFill>
        <p:spPr bwMode="auto">
          <a:xfrm>
            <a:off x="4673518" y="952179"/>
            <a:ext cx="3923581" cy="308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71" t="17629" r="10814" b="1247"/>
          <a:stretch/>
        </p:blipFill>
        <p:spPr bwMode="auto">
          <a:xfrm>
            <a:off x="4673518" y="2573093"/>
            <a:ext cx="3951825" cy="308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79B6FFFA-84A7-4372-A2AA-F6EB561D459F}"/>
              </a:ext>
            </a:extLst>
          </p:cNvPr>
          <p:cNvPicPr>
            <a:picLocks noChangeAspect="1"/>
          </p:cNvPicPr>
          <p:nvPr/>
        </p:nvPicPr>
        <p:blipFill rotWithShape="1">
          <a:blip r:embed="rId6"/>
          <a:srcRect l="8333" t="9793" r="25630" b="14036"/>
          <a:stretch/>
        </p:blipFill>
        <p:spPr>
          <a:xfrm>
            <a:off x="4646542" y="3996628"/>
            <a:ext cx="4282857" cy="2632772"/>
          </a:xfrm>
          <a:prstGeom prst="rect">
            <a:avLst/>
          </a:prstGeom>
        </p:spPr>
      </p:pic>
    </p:spTree>
    <p:extLst>
      <p:ext uri="{BB962C8B-B14F-4D97-AF65-F5344CB8AC3E}">
        <p14:creationId xmlns:p14="http://schemas.microsoft.com/office/powerpoint/2010/main" val="15828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533400" y="152400"/>
            <a:ext cx="8225386" cy="1066800"/>
          </a:xfrm>
        </p:spPr>
        <p:txBody>
          <a:bodyPr>
            <a:normAutofit/>
          </a:bodyPr>
          <a:lstStyle/>
          <a:p>
            <a:pPr algn="just"/>
            <a:r>
              <a:rPr lang="en-US" altLang="en-US" dirty="0">
                <a:latin typeface="Arial"/>
                <a:ea typeface="Tahoma"/>
                <a:cs typeface="Tahoma"/>
              </a:rPr>
              <a:t>Services – Opportunities </a:t>
            </a:r>
            <a:r>
              <a:rPr lang="en-US" dirty="0">
                <a:latin typeface="Arial"/>
                <a:ea typeface="Tahoma"/>
                <a:cs typeface="Arial"/>
              </a:rPr>
              <a:t>–</a:t>
            </a:r>
            <a:r>
              <a:rPr lang="en-US" altLang="en-US" dirty="0">
                <a:latin typeface="Arial"/>
                <a:ea typeface="Tahoma"/>
                <a:cs typeface="Tahoma"/>
              </a:rPr>
              <a:t> Supports</a:t>
            </a:r>
            <a:endParaRPr lang="en-US" dirty="0">
              <a:latin typeface="Arial"/>
              <a:cs typeface="Arial"/>
            </a:endParaRPr>
          </a:p>
        </p:txBody>
      </p:sp>
      <p:sp>
        <p:nvSpPr>
          <p:cNvPr id="10243" name="Oval 3"/>
          <p:cNvSpPr>
            <a:spLocks noChangeArrowheads="1"/>
          </p:cNvSpPr>
          <p:nvPr/>
        </p:nvSpPr>
        <p:spPr bwMode="auto">
          <a:xfrm>
            <a:off x="1905000" y="2057400"/>
            <a:ext cx="2743200" cy="2590800"/>
          </a:xfrm>
          <a:prstGeom prst="ellipse">
            <a:avLst/>
          </a:prstGeom>
          <a:solidFill>
            <a:srgbClr val="FFFF99">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 name="Oval 4"/>
          <p:cNvSpPr>
            <a:spLocks noChangeArrowheads="1"/>
          </p:cNvSpPr>
          <p:nvPr/>
        </p:nvSpPr>
        <p:spPr bwMode="auto">
          <a:xfrm>
            <a:off x="3124200" y="3352800"/>
            <a:ext cx="2743200" cy="2514600"/>
          </a:xfrm>
          <a:prstGeom prst="ellipse">
            <a:avLst/>
          </a:prstGeom>
          <a:solidFill>
            <a:srgbClr val="CCFFFF">
              <a:alpha val="3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 name="Oval 5"/>
          <p:cNvSpPr>
            <a:spLocks noChangeArrowheads="1"/>
          </p:cNvSpPr>
          <p:nvPr/>
        </p:nvSpPr>
        <p:spPr bwMode="auto">
          <a:xfrm>
            <a:off x="4038600" y="1905000"/>
            <a:ext cx="2743200" cy="2514600"/>
          </a:xfrm>
          <a:prstGeom prst="ellipse">
            <a:avLst/>
          </a:prstGeom>
          <a:solidFill>
            <a:srgbClr val="CCFF99">
              <a:alpha val="3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 name="Text Box 6"/>
          <p:cNvSpPr txBox="1">
            <a:spLocks noChangeArrowheads="1"/>
          </p:cNvSpPr>
          <p:nvPr/>
        </p:nvSpPr>
        <p:spPr bwMode="auto">
          <a:xfrm>
            <a:off x="2644872" y="3124200"/>
            <a:ext cx="1260281"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ctr" eaLnBrk="1" hangingPunct="1"/>
            <a:r>
              <a:rPr lang="en-US" altLang="en-US" sz="2400" b="1" dirty="0">
                <a:solidFill>
                  <a:schemeClr val="accent2">
                    <a:lumMod val="75000"/>
                  </a:schemeClr>
                </a:solidFill>
                <a:latin typeface="Times New Roman"/>
                <a:cs typeface="Times New Roman"/>
              </a:rPr>
              <a:t>Services</a:t>
            </a:r>
          </a:p>
        </p:txBody>
      </p:sp>
      <p:sp>
        <p:nvSpPr>
          <p:cNvPr id="10247" name="Text Box 7"/>
          <p:cNvSpPr txBox="1">
            <a:spLocks noChangeArrowheads="1"/>
          </p:cNvSpPr>
          <p:nvPr/>
        </p:nvSpPr>
        <p:spPr bwMode="auto">
          <a:xfrm>
            <a:off x="4724400" y="2931468"/>
            <a:ext cx="1383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ctr" eaLnBrk="1" hangingPunct="1"/>
            <a:r>
              <a:rPr lang="en-US" altLang="en-US" sz="2400" b="1" dirty="0">
                <a:solidFill>
                  <a:schemeClr val="bg2">
                    <a:lumMod val="25000"/>
                  </a:schemeClr>
                </a:solidFill>
                <a:latin typeface="Times New Roman"/>
                <a:cs typeface="Times New Roman"/>
              </a:rPr>
              <a:t>Supports</a:t>
            </a:r>
          </a:p>
        </p:txBody>
      </p:sp>
      <p:sp>
        <p:nvSpPr>
          <p:cNvPr id="10248" name="Text Box 8"/>
          <p:cNvSpPr txBox="1">
            <a:spLocks noChangeArrowheads="1"/>
          </p:cNvSpPr>
          <p:nvPr/>
        </p:nvSpPr>
        <p:spPr bwMode="auto">
          <a:xfrm>
            <a:off x="3581400" y="4474079"/>
            <a:ext cx="2031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eaLnBrk="1" hangingPunct="1"/>
            <a:r>
              <a:rPr lang="en-US" altLang="en-US" sz="2400" b="1" dirty="0">
                <a:solidFill>
                  <a:schemeClr val="accent4">
                    <a:lumMod val="75000"/>
                  </a:schemeClr>
                </a:solidFill>
                <a:latin typeface="Times New Roman"/>
                <a:cs typeface="Times New Roman"/>
              </a:rPr>
              <a:t>Opportunities</a:t>
            </a:r>
          </a:p>
        </p:txBody>
      </p:sp>
      <p:sp>
        <p:nvSpPr>
          <p:cNvPr id="10249" name="Rectangle 9"/>
          <p:cNvSpPr>
            <a:spLocks noChangeArrowheads="1"/>
          </p:cNvSpPr>
          <p:nvPr/>
        </p:nvSpPr>
        <p:spPr bwMode="auto">
          <a:xfrm>
            <a:off x="304800" y="1361807"/>
            <a:ext cx="20574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117475" indent="-117475">
              <a:buFontTx/>
              <a:buChar char="•"/>
            </a:pPr>
            <a:r>
              <a:rPr lang="en-US" altLang="en-US" dirty="0">
                <a:latin typeface="Times New Roman"/>
                <a:cs typeface="Times New Roman"/>
              </a:rPr>
              <a:t> </a:t>
            </a:r>
            <a:r>
              <a:rPr lang="en-US" altLang="en-US" dirty="0">
                <a:latin typeface="Arial"/>
                <a:cs typeface="Times New Roman"/>
              </a:rPr>
              <a:t>Provided</a:t>
            </a:r>
            <a:r>
              <a:rPr lang="en-US" altLang="en-US" dirty="0">
                <a:solidFill>
                  <a:schemeClr val="folHlink"/>
                </a:solidFill>
                <a:latin typeface="Arial"/>
                <a:cs typeface="Times New Roman"/>
              </a:rPr>
              <a:t> </a:t>
            </a:r>
            <a:r>
              <a:rPr lang="en-US" altLang="en-US" b="1" i="1" u="sng" dirty="0">
                <a:solidFill>
                  <a:schemeClr val="tx2"/>
                </a:solidFill>
                <a:latin typeface="Arial"/>
                <a:cs typeface="Times New Roman"/>
              </a:rPr>
              <a:t>to or for</a:t>
            </a:r>
            <a:r>
              <a:rPr lang="en-US" altLang="en-US" b="1" i="1" dirty="0">
                <a:solidFill>
                  <a:schemeClr val="tx2"/>
                </a:solidFill>
                <a:latin typeface="Arial"/>
                <a:cs typeface="Times New Roman"/>
              </a:rPr>
              <a:t> </a:t>
            </a:r>
            <a:r>
              <a:rPr lang="en-US" altLang="en-US" dirty="0">
                <a:solidFill>
                  <a:srgbClr val="292934"/>
                </a:solidFill>
                <a:latin typeface="Arial"/>
                <a:cs typeface="Times New Roman"/>
              </a:rPr>
              <a:t>youth</a:t>
            </a:r>
            <a:r>
              <a:rPr lang="en-US" altLang="en-US" dirty="0">
                <a:latin typeface="Arial"/>
                <a:cs typeface="Times New Roman"/>
              </a:rPr>
              <a:t> </a:t>
            </a:r>
            <a:br>
              <a:rPr lang="en-US" altLang="en-US" dirty="0">
                <a:latin typeface="Arial"/>
                <a:cs typeface="Times New Roman"/>
              </a:rPr>
            </a:br>
            <a:endParaRPr lang="en-US" altLang="en-US" dirty="0">
              <a:latin typeface="Arial"/>
              <a:cs typeface="Arial"/>
            </a:endParaRPr>
          </a:p>
          <a:p>
            <a:pPr marL="117475" indent="-117475">
              <a:buFontTx/>
              <a:buChar char="•"/>
            </a:pPr>
            <a:r>
              <a:rPr lang="en-US" altLang="en-US" dirty="0">
                <a:latin typeface="Arial"/>
                <a:cs typeface="Arial"/>
              </a:rPr>
              <a:t> Intended to enhance health, safety, performance, </a:t>
            </a:r>
            <a:br>
              <a:rPr lang="en-US" altLang="en-US" dirty="0">
                <a:latin typeface="Arial"/>
              </a:rPr>
            </a:br>
            <a:r>
              <a:rPr lang="en-US" altLang="en-US" dirty="0">
                <a:latin typeface="Arial"/>
                <a:cs typeface="Arial"/>
              </a:rPr>
              <a:t>and other </a:t>
            </a:r>
            <a:br>
              <a:rPr lang="en-US" altLang="en-US" dirty="0">
                <a:latin typeface="Arial"/>
              </a:rPr>
            </a:br>
            <a:r>
              <a:rPr lang="en-US" altLang="en-US" dirty="0">
                <a:latin typeface="Arial"/>
                <a:cs typeface="Arial"/>
              </a:rPr>
              <a:t>forms of </a:t>
            </a:r>
            <a:br>
              <a:rPr lang="en-US" altLang="en-US" dirty="0">
                <a:latin typeface="Arial"/>
              </a:rPr>
            </a:br>
            <a:r>
              <a:rPr lang="en-US" altLang="en-US" dirty="0">
                <a:latin typeface="Arial"/>
                <a:cs typeface="Arial"/>
              </a:rPr>
              <a:t>essential well being and physiological functioning</a:t>
            </a:r>
          </a:p>
        </p:txBody>
      </p:sp>
      <p:sp>
        <p:nvSpPr>
          <p:cNvPr id="10250" name="Rectangle 10"/>
          <p:cNvSpPr>
            <a:spLocks noChangeArrowheads="1"/>
          </p:cNvSpPr>
          <p:nvPr/>
        </p:nvSpPr>
        <p:spPr bwMode="auto">
          <a:xfrm>
            <a:off x="6629400" y="1349276"/>
            <a:ext cx="2286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117475" indent="-117475">
              <a:buFontTx/>
              <a:buChar char="•"/>
            </a:pPr>
            <a:r>
              <a:rPr lang="en-US" altLang="en-US" dirty="0">
                <a:latin typeface="Times New Roman"/>
                <a:cs typeface="Times New Roman"/>
              </a:rPr>
              <a:t> </a:t>
            </a:r>
            <a:r>
              <a:rPr lang="en-US" altLang="en-US" dirty="0">
                <a:latin typeface="Arial"/>
                <a:cs typeface="Arial"/>
              </a:rPr>
              <a:t>Conducted </a:t>
            </a:r>
            <a:r>
              <a:rPr lang="en-US" altLang="en-US" b="1" i="1" u="sng" dirty="0">
                <a:solidFill>
                  <a:schemeClr val="tx2"/>
                </a:solidFill>
                <a:latin typeface="Arial"/>
                <a:cs typeface="Arial"/>
              </a:rPr>
              <a:t>with</a:t>
            </a:r>
            <a:r>
              <a:rPr lang="en-US" altLang="en-US" dirty="0">
                <a:latin typeface="Arial"/>
                <a:cs typeface="Arial"/>
              </a:rPr>
              <a:t> youth </a:t>
            </a:r>
            <a:br>
              <a:rPr lang="en-US" altLang="en-US" dirty="0">
                <a:latin typeface="Arial"/>
                <a:cs typeface="Arial"/>
              </a:rPr>
            </a:br>
            <a:endParaRPr lang="en-US" altLang="en-US" dirty="0">
              <a:latin typeface="Arial"/>
              <a:cs typeface="Arial"/>
            </a:endParaRPr>
          </a:p>
          <a:p>
            <a:pPr marL="117475" indent="-117475">
              <a:buFontTx/>
              <a:buChar char="•"/>
            </a:pPr>
            <a:r>
              <a:rPr kumimoji="1" lang="en-US" altLang="en-US" dirty="0">
                <a:latin typeface="Arial"/>
                <a:cs typeface="Arial"/>
              </a:rPr>
              <a:t> Relationships and resources to support</a:t>
            </a:r>
            <a:r>
              <a:rPr kumimoji="1" lang="en-US" altLang="en-US" dirty="0">
                <a:latin typeface="Arial"/>
                <a:cs typeface="Times New Roman"/>
              </a:rPr>
              <a:t> </a:t>
            </a:r>
            <a:r>
              <a:rPr kumimoji="1" lang="en-US" altLang="en-US" dirty="0">
                <a:latin typeface="Arial"/>
                <a:cs typeface="Arial"/>
              </a:rPr>
              <a:t>emotional wellbeing; structure and guidance; access to info and resources </a:t>
            </a:r>
            <a:endParaRPr lang="en-US" altLang="en-US" dirty="0">
              <a:latin typeface="Arial"/>
              <a:cs typeface="Arial"/>
            </a:endParaRPr>
          </a:p>
        </p:txBody>
      </p:sp>
      <p:sp>
        <p:nvSpPr>
          <p:cNvPr id="10251" name="Rectangle 11"/>
          <p:cNvSpPr>
            <a:spLocks noChangeArrowheads="1"/>
          </p:cNvSpPr>
          <p:nvPr/>
        </p:nvSpPr>
        <p:spPr bwMode="auto">
          <a:xfrm>
            <a:off x="1447800" y="5556982"/>
            <a:ext cx="754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marL="117475" indent="-117475">
              <a:buFontTx/>
              <a:buChar char="•"/>
            </a:pPr>
            <a:r>
              <a:rPr lang="en-US" altLang="en-US" dirty="0">
                <a:latin typeface="Times New Roman"/>
                <a:cs typeface="Times New Roman"/>
              </a:rPr>
              <a:t> </a:t>
            </a:r>
            <a:r>
              <a:rPr lang="en-US" altLang="en-US" dirty="0">
                <a:latin typeface="Arial"/>
                <a:cs typeface="Arial"/>
              </a:rPr>
              <a:t>Done</a:t>
            </a:r>
            <a:r>
              <a:rPr lang="en-US" altLang="en-US" b="1" dirty="0">
                <a:latin typeface="Arial"/>
                <a:cs typeface="Arial"/>
              </a:rPr>
              <a:t> </a:t>
            </a:r>
            <a:r>
              <a:rPr lang="en-US" altLang="en-US" b="1" i="1" u="sng" dirty="0">
                <a:solidFill>
                  <a:schemeClr val="tx2"/>
                </a:solidFill>
                <a:latin typeface="Arial"/>
                <a:cs typeface="Arial"/>
              </a:rPr>
              <a:t>by</a:t>
            </a:r>
            <a:r>
              <a:rPr lang="en-US" altLang="en-US" dirty="0">
                <a:solidFill>
                  <a:schemeClr val="tx2"/>
                </a:solidFill>
                <a:latin typeface="Arial"/>
                <a:cs typeface="Arial"/>
              </a:rPr>
              <a:t> </a:t>
            </a:r>
            <a:r>
              <a:rPr lang="en-US" altLang="en-US" dirty="0">
                <a:latin typeface="Arial"/>
                <a:cs typeface="Arial"/>
              </a:rPr>
              <a:t>youth </a:t>
            </a:r>
            <a:br>
              <a:rPr lang="en-US" altLang="en-US" dirty="0">
                <a:latin typeface="Arial"/>
                <a:cs typeface="Arial"/>
              </a:rPr>
            </a:br>
            <a:endParaRPr lang="en-US" altLang="en-US" dirty="0">
              <a:latin typeface="Arial"/>
              <a:cs typeface="Arial"/>
            </a:endParaRPr>
          </a:p>
          <a:p>
            <a:pPr marL="117475" indent="-117475">
              <a:buFontTx/>
              <a:buChar char="•"/>
            </a:pPr>
            <a:r>
              <a:rPr lang="en-US" altLang="en-US" dirty="0">
                <a:latin typeface="Arial"/>
                <a:cs typeface="Arial"/>
              </a:rPr>
              <a:t> </a:t>
            </a:r>
            <a:r>
              <a:rPr kumimoji="1" lang="en-US" altLang="en-US" dirty="0">
                <a:latin typeface="Arial"/>
                <a:cs typeface="Arial"/>
              </a:rPr>
              <a:t>Meaningful opportunities to practice and expand on what youth know and learn – either through work, service, or advanced learning</a:t>
            </a:r>
            <a:endParaRPr lang="en-US" altLang="en-US" dirty="0">
              <a:latin typeface="Arial"/>
              <a:cs typeface="Arial"/>
            </a:endParaRPr>
          </a:p>
        </p:txBody>
      </p:sp>
    </p:spTree>
    <p:extLst>
      <p:ext uri="{BB962C8B-B14F-4D97-AF65-F5344CB8AC3E}">
        <p14:creationId xmlns:p14="http://schemas.microsoft.com/office/powerpoint/2010/main" val="24030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A2F861-9B19-42D9-A3D8-D7D83DACEAD3}"/>
              </a:ext>
            </a:extLst>
          </p:cNvPr>
          <p:cNvGrpSpPr/>
          <p:nvPr/>
        </p:nvGrpSpPr>
        <p:grpSpPr>
          <a:xfrm>
            <a:off x="2592829" y="1983007"/>
            <a:ext cx="3690315" cy="2865122"/>
            <a:chOff x="2336640" y="876629"/>
            <a:chExt cx="4174471" cy="3102242"/>
          </a:xfrm>
        </p:grpSpPr>
        <p:sp>
          <p:nvSpPr>
            <p:cNvPr id="3" name="Oval 3"/>
            <p:cNvSpPr>
              <a:spLocks noChangeArrowheads="1"/>
            </p:cNvSpPr>
            <p:nvPr/>
          </p:nvSpPr>
          <p:spPr bwMode="auto">
            <a:xfrm>
              <a:off x="2525584" y="876629"/>
              <a:ext cx="2057400" cy="1943100"/>
            </a:xfrm>
            <a:prstGeom prst="ellipse">
              <a:avLst/>
            </a:prstGeom>
            <a:solidFill>
              <a:schemeClr val="bg2">
                <a:lumMod val="50000"/>
                <a:alpha val="39999"/>
              </a:schemeClr>
            </a:solidFill>
            <a:ln w="9525">
              <a:noFill/>
              <a:miter lim="800000"/>
              <a:headEnd/>
              <a:tailEnd/>
            </a:ln>
            <a:effectLst/>
          </p:spPr>
          <p:txBody>
            <a:bodyPr wrap="none" anchor="ctr"/>
            <a:lstStyle/>
            <a:p>
              <a:endParaRPr lang="en-US" sz="1350"/>
            </a:p>
          </p:txBody>
        </p:sp>
        <p:sp>
          <p:nvSpPr>
            <p:cNvPr id="4" name="Oval 4"/>
            <p:cNvSpPr>
              <a:spLocks noChangeArrowheads="1"/>
            </p:cNvSpPr>
            <p:nvPr/>
          </p:nvSpPr>
          <p:spPr bwMode="auto">
            <a:xfrm>
              <a:off x="3415167" y="2092921"/>
              <a:ext cx="2057400" cy="1885950"/>
            </a:xfrm>
            <a:prstGeom prst="ellipse">
              <a:avLst/>
            </a:prstGeom>
            <a:solidFill>
              <a:schemeClr val="accent3">
                <a:lumMod val="75000"/>
                <a:alpha val="38000"/>
              </a:schemeClr>
            </a:solidFill>
            <a:ln w="9525">
              <a:noFill/>
              <a:miter lim="800000"/>
              <a:headEnd/>
              <a:tailEnd/>
            </a:ln>
            <a:effectLst/>
          </p:spPr>
          <p:txBody>
            <a:bodyPr wrap="none" anchor="ctr"/>
            <a:lstStyle/>
            <a:p>
              <a:endParaRPr lang="en-US" sz="1350"/>
            </a:p>
          </p:txBody>
        </p:sp>
        <p:sp>
          <p:nvSpPr>
            <p:cNvPr id="5" name="Oval 5"/>
            <p:cNvSpPr>
              <a:spLocks noChangeArrowheads="1"/>
            </p:cNvSpPr>
            <p:nvPr/>
          </p:nvSpPr>
          <p:spPr bwMode="auto">
            <a:xfrm>
              <a:off x="4188695" y="889599"/>
              <a:ext cx="2057400" cy="1885950"/>
            </a:xfrm>
            <a:prstGeom prst="ellipse">
              <a:avLst/>
            </a:prstGeom>
            <a:solidFill>
              <a:schemeClr val="accent5">
                <a:lumMod val="75000"/>
                <a:alpha val="38000"/>
              </a:schemeClr>
            </a:solidFill>
            <a:ln w="9525">
              <a:noFill/>
              <a:miter lim="800000"/>
              <a:headEnd/>
              <a:tailEnd/>
            </a:ln>
            <a:effectLst/>
          </p:spPr>
          <p:txBody>
            <a:bodyPr wrap="none" anchor="ctr"/>
            <a:lstStyle/>
            <a:p>
              <a:endParaRPr lang="en-US" sz="1350"/>
            </a:p>
          </p:txBody>
        </p:sp>
        <p:sp>
          <p:nvSpPr>
            <p:cNvPr id="6" name="Text Box 6"/>
            <p:cNvSpPr txBox="1">
              <a:spLocks noChangeArrowheads="1"/>
            </p:cNvSpPr>
            <p:nvPr/>
          </p:nvSpPr>
          <p:spPr bwMode="auto">
            <a:xfrm>
              <a:off x="2336640" y="1500418"/>
              <a:ext cx="1742883" cy="44988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100" b="1" dirty="0">
                  <a:solidFill>
                    <a:schemeClr val="bg2">
                      <a:lumMod val="25000"/>
                    </a:schemeClr>
                  </a:solidFill>
                </a:rPr>
                <a:t>SERVICES</a:t>
              </a:r>
            </a:p>
          </p:txBody>
        </p:sp>
        <p:sp>
          <p:nvSpPr>
            <p:cNvPr id="7" name="Text Box 7"/>
            <p:cNvSpPr txBox="1">
              <a:spLocks noChangeArrowheads="1"/>
            </p:cNvSpPr>
            <p:nvPr/>
          </p:nvSpPr>
          <p:spPr bwMode="auto">
            <a:xfrm>
              <a:off x="4626718" y="1437248"/>
              <a:ext cx="1884393" cy="44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100" b="1" dirty="0">
                  <a:solidFill>
                    <a:schemeClr val="accent5">
                      <a:lumMod val="50000"/>
                    </a:schemeClr>
                  </a:solidFill>
                </a:rPr>
                <a:t>SUPPORTS</a:t>
              </a:r>
            </a:p>
          </p:txBody>
        </p:sp>
        <p:sp>
          <p:nvSpPr>
            <p:cNvPr id="8" name="Text Box 8"/>
            <p:cNvSpPr txBox="1">
              <a:spLocks noChangeArrowheads="1"/>
            </p:cNvSpPr>
            <p:nvPr/>
          </p:nvSpPr>
          <p:spPr bwMode="auto">
            <a:xfrm>
              <a:off x="3594377" y="3057013"/>
              <a:ext cx="2698570" cy="44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100" b="1" dirty="0">
                  <a:solidFill>
                    <a:schemeClr val="accent2">
                      <a:lumMod val="75000"/>
                    </a:schemeClr>
                  </a:solidFill>
                </a:rPr>
                <a:t>OPPORTUNITIES</a:t>
              </a:r>
            </a:p>
          </p:txBody>
        </p:sp>
      </p:grpSp>
      <p:sp>
        <p:nvSpPr>
          <p:cNvPr id="9" name="Rectangle 8"/>
          <p:cNvSpPr/>
          <p:nvPr/>
        </p:nvSpPr>
        <p:spPr>
          <a:xfrm>
            <a:off x="1869661" y="1294934"/>
            <a:ext cx="5208330" cy="4315715"/>
          </a:xfrm>
          <a:prstGeom prst="rect">
            <a:avLst/>
          </a:prstGeom>
          <a:noFill/>
          <a:ln w="762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5324070" y="1291702"/>
            <a:ext cx="1428750" cy="323165"/>
          </a:xfrm>
          <a:prstGeom prst="rect">
            <a:avLst/>
          </a:prstGeom>
          <a:noFill/>
        </p:spPr>
        <p:txBody>
          <a:bodyPr wrap="square" rtlCol="0">
            <a:spAutoFit/>
          </a:bodyPr>
          <a:lstStyle/>
          <a:p>
            <a:r>
              <a:rPr lang="en-US" sz="1500" b="1" dirty="0">
                <a:solidFill>
                  <a:schemeClr val="bg1"/>
                </a:solidFill>
              </a:rPr>
              <a:t>Education</a:t>
            </a:r>
          </a:p>
        </p:txBody>
      </p:sp>
      <p:sp>
        <p:nvSpPr>
          <p:cNvPr id="11" name="TextBox 10"/>
          <p:cNvSpPr txBox="1"/>
          <p:nvPr/>
        </p:nvSpPr>
        <p:spPr>
          <a:xfrm>
            <a:off x="2597701" y="1262694"/>
            <a:ext cx="1202136" cy="323165"/>
          </a:xfrm>
          <a:prstGeom prst="rect">
            <a:avLst/>
          </a:prstGeom>
          <a:noFill/>
        </p:spPr>
        <p:txBody>
          <a:bodyPr wrap="square" rtlCol="0">
            <a:spAutoFit/>
          </a:bodyPr>
          <a:lstStyle/>
          <a:p>
            <a:r>
              <a:rPr lang="en-US" sz="1500" b="1" dirty="0">
                <a:solidFill>
                  <a:schemeClr val="bg1"/>
                </a:solidFill>
              </a:rPr>
              <a:t>Family</a:t>
            </a:r>
          </a:p>
        </p:txBody>
      </p:sp>
      <p:sp>
        <p:nvSpPr>
          <p:cNvPr id="12" name="TextBox 11"/>
          <p:cNvSpPr txBox="1"/>
          <p:nvPr/>
        </p:nvSpPr>
        <p:spPr>
          <a:xfrm>
            <a:off x="3936115" y="1250584"/>
            <a:ext cx="710451" cy="323165"/>
          </a:xfrm>
          <a:prstGeom prst="rect">
            <a:avLst/>
          </a:prstGeom>
          <a:noFill/>
        </p:spPr>
        <p:txBody>
          <a:bodyPr wrap="none" rtlCol="0">
            <a:spAutoFit/>
          </a:bodyPr>
          <a:lstStyle/>
          <a:p>
            <a:r>
              <a:rPr lang="en-US" sz="1500" b="1" dirty="0">
                <a:solidFill>
                  <a:schemeClr val="bg1"/>
                </a:solidFill>
              </a:rPr>
              <a:t>Peers</a:t>
            </a:r>
          </a:p>
        </p:txBody>
      </p:sp>
      <p:sp>
        <p:nvSpPr>
          <p:cNvPr id="13" name="TextBox 12"/>
          <p:cNvSpPr txBox="1"/>
          <p:nvPr/>
        </p:nvSpPr>
        <p:spPr>
          <a:xfrm rot="16200000">
            <a:off x="1544406" y="2023140"/>
            <a:ext cx="763351" cy="323165"/>
          </a:xfrm>
          <a:prstGeom prst="rect">
            <a:avLst/>
          </a:prstGeom>
          <a:noFill/>
        </p:spPr>
        <p:txBody>
          <a:bodyPr wrap="none" rtlCol="0">
            <a:spAutoFit/>
          </a:bodyPr>
          <a:lstStyle/>
          <a:p>
            <a:r>
              <a:rPr lang="en-US" sz="1500" b="1" dirty="0">
                <a:solidFill>
                  <a:schemeClr val="bg1"/>
                </a:solidFill>
              </a:rPr>
              <a:t>Safety</a:t>
            </a:r>
          </a:p>
        </p:txBody>
      </p:sp>
      <p:sp>
        <p:nvSpPr>
          <p:cNvPr id="14" name="TextBox 13"/>
          <p:cNvSpPr txBox="1"/>
          <p:nvPr/>
        </p:nvSpPr>
        <p:spPr>
          <a:xfrm>
            <a:off x="2979902" y="5421572"/>
            <a:ext cx="2803896" cy="323165"/>
          </a:xfrm>
          <a:prstGeom prst="rect">
            <a:avLst/>
          </a:prstGeom>
          <a:noFill/>
        </p:spPr>
        <p:txBody>
          <a:bodyPr wrap="square" rtlCol="0">
            <a:spAutoFit/>
          </a:bodyPr>
          <a:lstStyle/>
          <a:p>
            <a:r>
              <a:rPr lang="en-US" sz="1500" b="1" dirty="0">
                <a:solidFill>
                  <a:schemeClr val="bg1"/>
                </a:solidFill>
              </a:rPr>
              <a:t>Youth</a:t>
            </a:r>
            <a:r>
              <a:rPr lang="en-US" sz="1500" dirty="0">
                <a:solidFill>
                  <a:schemeClr val="bg1"/>
                </a:solidFill>
              </a:rPr>
              <a:t> </a:t>
            </a:r>
            <a:r>
              <a:rPr lang="en-US" sz="1500" b="1" dirty="0">
                <a:solidFill>
                  <a:schemeClr val="bg1"/>
                </a:solidFill>
              </a:rPr>
              <a:t>service organizations</a:t>
            </a:r>
          </a:p>
        </p:txBody>
      </p:sp>
      <p:sp>
        <p:nvSpPr>
          <p:cNvPr id="15" name="TextBox 14"/>
          <p:cNvSpPr txBox="1"/>
          <p:nvPr/>
        </p:nvSpPr>
        <p:spPr>
          <a:xfrm rot="5400000">
            <a:off x="5472199" y="3558953"/>
            <a:ext cx="3115137" cy="323165"/>
          </a:xfrm>
          <a:prstGeom prst="rect">
            <a:avLst/>
          </a:prstGeom>
          <a:noFill/>
        </p:spPr>
        <p:txBody>
          <a:bodyPr wrap="square" rtlCol="0">
            <a:spAutoFit/>
          </a:bodyPr>
          <a:lstStyle/>
          <a:p>
            <a:r>
              <a:rPr lang="en-US" sz="1500" b="1" dirty="0">
                <a:solidFill>
                  <a:schemeClr val="bg1"/>
                </a:solidFill>
              </a:rPr>
              <a:t>Community organizations</a:t>
            </a:r>
          </a:p>
        </p:txBody>
      </p:sp>
      <p:sp>
        <p:nvSpPr>
          <p:cNvPr id="16" name="TextBox 15"/>
          <p:cNvSpPr txBox="1"/>
          <p:nvPr/>
        </p:nvSpPr>
        <p:spPr>
          <a:xfrm rot="16200000">
            <a:off x="663779" y="3858806"/>
            <a:ext cx="2515432" cy="323165"/>
          </a:xfrm>
          <a:prstGeom prst="rect">
            <a:avLst/>
          </a:prstGeom>
          <a:noFill/>
        </p:spPr>
        <p:txBody>
          <a:bodyPr wrap="none" rtlCol="0">
            <a:spAutoFit/>
          </a:bodyPr>
          <a:lstStyle/>
          <a:p>
            <a:r>
              <a:rPr lang="en-US" sz="1500" b="1" dirty="0">
                <a:solidFill>
                  <a:schemeClr val="bg1"/>
                </a:solidFill>
              </a:rPr>
              <a:t>Businesses/ Employment</a:t>
            </a:r>
          </a:p>
        </p:txBody>
      </p:sp>
      <p:sp>
        <p:nvSpPr>
          <p:cNvPr id="17" name="Oval 16"/>
          <p:cNvSpPr/>
          <p:nvPr/>
        </p:nvSpPr>
        <p:spPr>
          <a:xfrm>
            <a:off x="3775468" y="2916273"/>
            <a:ext cx="1212314" cy="693604"/>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5" b="1" dirty="0">
                <a:solidFill>
                  <a:schemeClr val="tx1"/>
                </a:solidFill>
              </a:rPr>
              <a:t>YOUTH</a:t>
            </a:r>
          </a:p>
        </p:txBody>
      </p:sp>
    </p:spTree>
    <p:extLst>
      <p:ext uri="{BB962C8B-B14F-4D97-AF65-F5344CB8AC3E}">
        <p14:creationId xmlns:p14="http://schemas.microsoft.com/office/powerpoint/2010/main" val="128167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304800" y="609600"/>
            <a:ext cx="7848600" cy="914400"/>
          </a:xfrm>
        </p:spPr>
        <p:txBody>
          <a:bodyPr>
            <a:noAutofit/>
          </a:bodyPr>
          <a:lstStyle/>
          <a:p>
            <a:pPr eaLnBrk="1" hangingPunct="1">
              <a:defRPr/>
            </a:pPr>
            <a:r>
              <a:rPr lang="en-US" sz="3600" dirty="0"/>
              <a:t>Features of a Strength-Based Approach</a:t>
            </a:r>
          </a:p>
        </p:txBody>
      </p:sp>
      <p:sp>
        <p:nvSpPr>
          <p:cNvPr id="436227" name="Rectangle 3"/>
          <p:cNvSpPr>
            <a:spLocks noGrp="1" noChangeArrowheads="1"/>
          </p:cNvSpPr>
          <p:nvPr>
            <p:ph idx="1"/>
          </p:nvPr>
        </p:nvSpPr>
        <p:spPr>
          <a:xfrm>
            <a:off x="762000" y="1905000"/>
            <a:ext cx="7543800" cy="3124200"/>
          </a:xfrm>
        </p:spPr>
        <p:txBody>
          <a:bodyPr>
            <a:normAutofit/>
          </a:bodyPr>
          <a:lstStyle/>
          <a:p>
            <a:pPr marL="457200" indent="-457200" eaLnBrk="1" hangingPunct="1">
              <a:buFont typeface="Wingdings" pitchFamily="2" charset="2"/>
              <a:buChar char="§"/>
              <a:defRPr/>
            </a:pPr>
            <a:r>
              <a:rPr lang="en-US" sz="2800" dirty="0"/>
              <a:t>People are active participants in the helping process (empowerment)</a:t>
            </a:r>
          </a:p>
          <a:p>
            <a:pPr marL="457200" indent="-457200" eaLnBrk="1" hangingPunct="1">
              <a:buFont typeface="Wingdings" pitchFamily="2" charset="2"/>
              <a:buChar char="§"/>
              <a:defRPr/>
            </a:pPr>
            <a:r>
              <a:rPr lang="en-US" sz="2800" dirty="0"/>
              <a:t>All people have strengths, often untapped or unrecognized</a:t>
            </a:r>
          </a:p>
          <a:p>
            <a:pPr marL="457200" indent="-457200" eaLnBrk="1" hangingPunct="1">
              <a:buFont typeface="Wingdings" pitchFamily="2" charset="2"/>
              <a:buChar char="§"/>
              <a:defRPr/>
            </a:pPr>
            <a:r>
              <a:rPr lang="en-US" sz="2800" dirty="0"/>
              <a:t>Strengths foster motivation for growth</a:t>
            </a:r>
          </a:p>
          <a:p>
            <a:pPr marL="457200" indent="-457200" eaLnBrk="1" hangingPunct="1">
              <a:buFont typeface="Wingdings" pitchFamily="2" charset="2"/>
              <a:buChar char="§"/>
              <a:defRPr/>
            </a:pPr>
            <a:r>
              <a:rPr lang="en-US" sz="2800" dirty="0"/>
              <a:t>Strengths are internal and environmental</a:t>
            </a:r>
          </a:p>
        </p:txBody>
      </p:sp>
      <p:sp>
        <p:nvSpPr>
          <p:cNvPr id="30725" name="Rectangle 5"/>
          <p:cNvSpPr>
            <a:spLocks noChangeArrowheads="1"/>
          </p:cNvSpPr>
          <p:nvPr/>
        </p:nvSpPr>
        <p:spPr bwMode="auto">
          <a:xfrm>
            <a:off x="381000" y="5819308"/>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Garamond" pitchFamily="18" charset="0"/>
              </a:defRPr>
            </a:lvl1pPr>
            <a:lvl2pPr marL="742950" indent="-285750" eaLnBrk="0" hangingPunct="0">
              <a:defRPr sz="1400">
                <a:solidFill>
                  <a:schemeClr val="tx1"/>
                </a:solidFill>
                <a:latin typeface="Garamond" pitchFamily="18" charset="0"/>
              </a:defRPr>
            </a:lvl2pPr>
            <a:lvl3pPr marL="1143000" indent="-228600" eaLnBrk="0" hangingPunct="0">
              <a:defRPr sz="1400">
                <a:solidFill>
                  <a:schemeClr val="tx1"/>
                </a:solidFill>
                <a:latin typeface="Garamond" pitchFamily="18" charset="0"/>
              </a:defRPr>
            </a:lvl3pPr>
            <a:lvl4pPr marL="1600200" indent="-228600" eaLnBrk="0" hangingPunct="0">
              <a:defRPr sz="1400">
                <a:solidFill>
                  <a:schemeClr val="tx1"/>
                </a:solidFill>
                <a:latin typeface="Garamond" pitchFamily="18" charset="0"/>
              </a:defRPr>
            </a:lvl4pPr>
            <a:lvl5pPr marL="2057400" indent="-228600" eaLnBrk="0" hangingPunct="0">
              <a:defRPr sz="1400">
                <a:solidFill>
                  <a:schemeClr val="tx1"/>
                </a:solidFill>
                <a:latin typeface="Garamond" pitchFamily="18" charset="0"/>
              </a:defRPr>
            </a:lvl5pPr>
            <a:lvl6pPr marL="2514600" indent="-228600" eaLnBrk="0" fontAlgn="base" hangingPunct="0">
              <a:spcBef>
                <a:spcPct val="0"/>
              </a:spcBef>
              <a:spcAft>
                <a:spcPct val="0"/>
              </a:spcAft>
              <a:defRPr sz="1400">
                <a:solidFill>
                  <a:schemeClr val="tx1"/>
                </a:solidFill>
                <a:latin typeface="Garamond" pitchFamily="18" charset="0"/>
              </a:defRPr>
            </a:lvl6pPr>
            <a:lvl7pPr marL="2971800" indent="-228600" eaLnBrk="0" fontAlgn="base" hangingPunct="0">
              <a:spcBef>
                <a:spcPct val="0"/>
              </a:spcBef>
              <a:spcAft>
                <a:spcPct val="0"/>
              </a:spcAft>
              <a:defRPr sz="1400">
                <a:solidFill>
                  <a:schemeClr val="tx1"/>
                </a:solidFill>
                <a:latin typeface="Garamond" pitchFamily="18" charset="0"/>
              </a:defRPr>
            </a:lvl7pPr>
            <a:lvl8pPr marL="3429000" indent="-228600" eaLnBrk="0" fontAlgn="base" hangingPunct="0">
              <a:spcBef>
                <a:spcPct val="0"/>
              </a:spcBef>
              <a:spcAft>
                <a:spcPct val="0"/>
              </a:spcAft>
              <a:defRPr sz="1400">
                <a:solidFill>
                  <a:schemeClr val="tx1"/>
                </a:solidFill>
                <a:latin typeface="Garamond" pitchFamily="18" charset="0"/>
              </a:defRPr>
            </a:lvl8pPr>
            <a:lvl9pPr marL="3886200" indent="-228600" eaLnBrk="0" fontAlgn="base" hangingPunct="0">
              <a:spcBef>
                <a:spcPct val="0"/>
              </a:spcBef>
              <a:spcAft>
                <a:spcPct val="0"/>
              </a:spcAft>
              <a:defRPr sz="1400">
                <a:solidFill>
                  <a:schemeClr val="tx1"/>
                </a:solidFill>
                <a:latin typeface="Garamond" pitchFamily="18" charset="0"/>
              </a:defRPr>
            </a:lvl9pPr>
          </a:lstStyle>
          <a:p>
            <a:pPr algn="r" eaLnBrk="1" hangingPunct="1"/>
            <a:r>
              <a:rPr lang="en-US" altLang="en-US" b="1" i="1" dirty="0">
                <a:latin typeface="Verdana" pitchFamily="34" charset="0"/>
              </a:rPr>
              <a:t>Source: </a:t>
            </a:r>
            <a:r>
              <a:rPr lang="en-US" altLang="en-US" b="1" i="1" dirty="0" err="1">
                <a:latin typeface="Verdana" pitchFamily="34" charset="0"/>
              </a:rPr>
              <a:t>Saleebey</a:t>
            </a:r>
            <a:r>
              <a:rPr lang="en-US" altLang="en-US" b="1" i="1" dirty="0">
                <a:latin typeface="Verdana" pitchFamily="34" charset="0"/>
              </a:rPr>
              <a:t>, Dennis. 1992. The Strengths Perspective in Social Work Practice. Longman: White Plains, NY</a:t>
            </a:r>
          </a:p>
        </p:txBody>
      </p:sp>
    </p:spTree>
    <p:extLst>
      <p:ext uri="{BB962C8B-B14F-4D97-AF65-F5344CB8AC3E}">
        <p14:creationId xmlns:p14="http://schemas.microsoft.com/office/powerpoint/2010/main" val="424680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981200"/>
            <a:ext cx="9104313" cy="3810000"/>
          </a:xfrm>
        </p:spPr>
      </p:pic>
      <p:sp>
        <p:nvSpPr>
          <p:cNvPr id="7" name="TextBox 6"/>
          <p:cNvSpPr txBox="1"/>
          <p:nvPr/>
        </p:nvSpPr>
        <p:spPr>
          <a:xfrm>
            <a:off x="381000" y="2582008"/>
            <a:ext cx="6324600" cy="584775"/>
          </a:xfrm>
          <a:prstGeom prst="rect">
            <a:avLst/>
          </a:prstGeom>
          <a:noFill/>
        </p:spPr>
        <p:txBody>
          <a:bodyPr wrap="square" rtlCol="0">
            <a:spAutoFit/>
          </a:bodyPr>
          <a:lstStyle/>
          <a:p>
            <a:r>
              <a:rPr lang="en-US" sz="3200" dirty="0"/>
              <a:t>1. Positive Youth Development</a:t>
            </a:r>
          </a:p>
        </p:txBody>
      </p:sp>
    </p:spTree>
    <p:extLst>
      <p:ext uri="{BB962C8B-B14F-4D97-AF65-F5344CB8AC3E}">
        <p14:creationId xmlns:p14="http://schemas.microsoft.com/office/powerpoint/2010/main" val="364316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0524" y="570310"/>
            <a:ext cx="8362951" cy="1088232"/>
          </a:xfrm>
        </p:spPr>
        <p:txBody>
          <a:bodyPr>
            <a:noAutofit/>
          </a:bodyPr>
          <a:lstStyle/>
          <a:p>
            <a:r>
              <a:rPr lang="en-US" dirty="0"/>
              <a:t>Identify and Nurture Internal Strengths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189646535"/>
              </p:ext>
            </p:extLst>
          </p:nvPr>
        </p:nvGraphicFramePr>
        <p:xfrm>
          <a:off x="628650" y="1658542"/>
          <a:ext cx="7981948" cy="4830174"/>
        </p:xfrm>
        <a:graphic>
          <a:graphicData uri="http://schemas.openxmlformats.org/drawingml/2006/table">
            <a:tbl>
              <a:tblPr firstRow="1" bandRow="1">
                <a:tableStyleId>{5C22544A-7EE6-4342-B048-85BDC9FD1C3A}</a:tableStyleId>
              </a:tblPr>
              <a:tblGrid>
                <a:gridCol w="1995487">
                  <a:extLst>
                    <a:ext uri="{9D8B030D-6E8A-4147-A177-3AD203B41FA5}">
                      <a16:colId xmlns:a16="http://schemas.microsoft.com/office/drawing/2014/main" val="20000"/>
                    </a:ext>
                  </a:extLst>
                </a:gridCol>
                <a:gridCol w="1995487">
                  <a:extLst>
                    <a:ext uri="{9D8B030D-6E8A-4147-A177-3AD203B41FA5}">
                      <a16:colId xmlns:a16="http://schemas.microsoft.com/office/drawing/2014/main" val="20001"/>
                    </a:ext>
                  </a:extLst>
                </a:gridCol>
                <a:gridCol w="1995487">
                  <a:extLst>
                    <a:ext uri="{9D8B030D-6E8A-4147-A177-3AD203B41FA5}">
                      <a16:colId xmlns:a16="http://schemas.microsoft.com/office/drawing/2014/main" val="20002"/>
                    </a:ext>
                  </a:extLst>
                </a:gridCol>
                <a:gridCol w="1995487">
                  <a:extLst>
                    <a:ext uri="{9D8B030D-6E8A-4147-A177-3AD203B41FA5}">
                      <a16:colId xmlns:a16="http://schemas.microsoft.com/office/drawing/2014/main" val="20003"/>
                    </a:ext>
                  </a:extLst>
                </a:gridCol>
              </a:tblGrid>
              <a:tr h="900794">
                <a:tc>
                  <a:txBody>
                    <a:bodyPr/>
                    <a:lstStyle/>
                    <a:p>
                      <a:r>
                        <a:rPr lang="en-US" sz="1800" dirty="0"/>
                        <a:t>Social</a:t>
                      </a:r>
                      <a:r>
                        <a:rPr lang="en-US" sz="1800" baseline="0" dirty="0"/>
                        <a:t> Competence</a:t>
                      </a:r>
                      <a:endParaRPr lang="en-US" sz="1800" dirty="0"/>
                    </a:p>
                  </a:txBody>
                  <a:tcPr marL="72390" marR="72390" marT="34290" marB="34290"/>
                </a:tc>
                <a:tc>
                  <a:txBody>
                    <a:bodyPr/>
                    <a:lstStyle/>
                    <a:p>
                      <a:r>
                        <a:rPr lang="en-US" sz="1800" dirty="0"/>
                        <a:t>Problem Solving</a:t>
                      </a:r>
                    </a:p>
                  </a:txBody>
                  <a:tcPr marL="72390" marR="72390" marT="34290" marB="34290"/>
                </a:tc>
                <a:tc>
                  <a:txBody>
                    <a:bodyPr/>
                    <a:lstStyle/>
                    <a:p>
                      <a:r>
                        <a:rPr lang="en-US" sz="1800" dirty="0"/>
                        <a:t>Autonomy</a:t>
                      </a:r>
                    </a:p>
                  </a:txBody>
                  <a:tcPr marL="72390" marR="72390" marT="34290" marB="34290"/>
                </a:tc>
                <a:tc>
                  <a:txBody>
                    <a:bodyPr/>
                    <a:lstStyle/>
                    <a:p>
                      <a:r>
                        <a:rPr lang="en-US" sz="1800" dirty="0"/>
                        <a:t>Sense of Purpose &amp; Belief in the Future</a:t>
                      </a:r>
                    </a:p>
                  </a:txBody>
                  <a:tcPr marL="72390" marR="72390" marT="34290" marB="34290"/>
                </a:tc>
                <a:extLst>
                  <a:ext uri="{0D108BD9-81ED-4DB2-BD59-A6C34878D82A}">
                    <a16:rowId xmlns:a16="http://schemas.microsoft.com/office/drawing/2014/main" val="10000"/>
                  </a:ext>
                </a:extLst>
              </a:tr>
              <a:tr h="3612864">
                <a:tc>
                  <a:txBody>
                    <a:bodyPr/>
                    <a:lstStyle/>
                    <a:p>
                      <a:pPr eaLnBrk="1" hangingPunct="1">
                        <a:spcAft>
                          <a:spcPts val="100"/>
                        </a:spcAft>
                      </a:pPr>
                      <a:r>
                        <a:rPr lang="en-US" altLang="en-US" sz="1800" b="0" dirty="0"/>
                        <a:t>-Responsiveness </a:t>
                      </a:r>
                    </a:p>
                    <a:p>
                      <a:pPr eaLnBrk="1" hangingPunct="1">
                        <a:spcAft>
                          <a:spcPts val="100"/>
                        </a:spcAft>
                      </a:pPr>
                      <a:r>
                        <a:rPr lang="en-US" altLang="en-US" sz="1800" b="0" dirty="0"/>
                        <a:t>-Communication skills</a:t>
                      </a:r>
                    </a:p>
                    <a:p>
                      <a:pPr eaLnBrk="1" hangingPunct="1">
                        <a:spcAft>
                          <a:spcPts val="100"/>
                        </a:spcAft>
                      </a:pPr>
                      <a:r>
                        <a:rPr lang="en-US" altLang="en-US" sz="1800" b="0" dirty="0"/>
                        <a:t>-Could recruit support</a:t>
                      </a:r>
                    </a:p>
                    <a:p>
                      <a:pPr eaLnBrk="1" hangingPunct="1">
                        <a:spcAft>
                          <a:spcPts val="100"/>
                        </a:spcAft>
                      </a:pPr>
                      <a:r>
                        <a:rPr lang="en-US" altLang="en-US" sz="1800" b="0" dirty="0"/>
                        <a:t>-Empathy and caring</a:t>
                      </a:r>
                    </a:p>
                    <a:p>
                      <a:pPr eaLnBrk="1" hangingPunct="1">
                        <a:spcAft>
                          <a:spcPts val="100"/>
                        </a:spcAft>
                      </a:pPr>
                      <a:r>
                        <a:rPr lang="en-US" altLang="en-US" sz="1800" b="0" dirty="0"/>
                        <a:t>-Compassion and forgiveness</a:t>
                      </a:r>
                    </a:p>
                    <a:p>
                      <a:pPr eaLnBrk="1" hangingPunct="1">
                        <a:spcAft>
                          <a:spcPts val="100"/>
                        </a:spcAft>
                      </a:pPr>
                      <a:r>
                        <a:rPr lang="en-US" altLang="en-US" sz="1800" b="0" dirty="0"/>
                        <a:t>-Pro-social behavior</a:t>
                      </a:r>
                    </a:p>
                  </a:txBody>
                  <a:tcPr marL="72390" marR="72390" marT="34290" marB="34290"/>
                </a:tc>
                <a:tc>
                  <a:txBody>
                    <a:bodyPr/>
                    <a:lstStyle/>
                    <a:p>
                      <a:pPr eaLnBrk="1" hangingPunct="1">
                        <a:spcAft>
                          <a:spcPts val="100"/>
                        </a:spcAft>
                      </a:pPr>
                      <a:r>
                        <a:rPr lang="en-US" altLang="en-US" sz="1800" b="0" dirty="0"/>
                        <a:t>-Ability to plan</a:t>
                      </a:r>
                    </a:p>
                    <a:p>
                      <a:pPr eaLnBrk="1" hangingPunct="1">
                        <a:spcAft>
                          <a:spcPts val="100"/>
                        </a:spcAft>
                      </a:pPr>
                      <a:r>
                        <a:rPr lang="en-US" altLang="en-US" sz="1800" b="0" dirty="0"/>
                        <a:t>-Flexibility</a:t>
                      </a:r>
                    </a:p>
                    <a:p>
                      <a:pPr eaLnBrk="1" hangingPunct="1">
                        <a:spcAft>
                          <a:spcPts val="100"/>
                        </a:spcAft>
                      </a:pPr>
                      <a:r>
                        <a:rPr lang="en-US" altLang="en-US" sz="1800" b="0" dirty="0"/>
                        <a:t>-Insight</a:t>
                      </a:r>
                    </a:p>
                    <a:p>
                      <a:pPr eaLnBrk="1" hangingPunct="1">
                        <a:spcAft>
                          <a:spcPts val="100"/>
                        </a:spcAft>
                      </a:pPr>
                      <a:r>
                        <a:rPr lang="en-US" altLang="en-US" sz="1800" b="0" dirty="0"/>
                        <a:t>-Critical thinking</a:t>
                      </a:r>
                    </a:p>
                    <a:p>
                      <a:pPr eaLnBrk="1" hangingPunct="1">
                        <a:spcAft>
                          <a:spcPts val="100"/>
                        </a:spcAft>
                      </a:pPr>
                      <a:r>
                        <a:rPr lang="en-US" altLang="en-US" sz="1800" b="0" dirty="0"/>
                        <a:t>-Resourcefulness</a:t>
                      </a:r>
                    </a:p>
                    <a:p>
                      <a:pPr>
                        <a:spcAft>
                          <a:spcPts val="100"/>
                        </a:spcAft>
                      </a:pPr>
                      <a:endParaRPr lang="en-US" sz="1800" dirty="0"/>
                    </a:p>
                  </a:txBody>
                  <a:tcPr marL="72390" marR="72390" marT="34290" marB="34290"/>
                </a:tc>
                <a:tc>
                  <a:txBody>
                    <a:bodyPr/>
                    <a:lstStyle/>
                    <a:p>
                      <a:pPr eaLnBrk="1" hangingPunct="1">
                        <a:spcAft>
                          <a:spcPts val="100"/>
                        </a:spcAft>
                      </a:pPr>
                      <a:r>
                        <a:rPr lang="en-US" altLang="en-US" sz="1800" b="0" dirty="0"/>
                        <a:t>-Positive Identity</a:t>
                      </a:r>
                    </a:p>
                    <a:p>
                      <a:pPr eaLnBrk="1" hangingPunct="1">
                        <a:spcAft>
                          <a:spcPts val="100"/>
                        </a:spcAft>
                      </a:pPr>
                      <a:r>
                        <a:rPr lang="en-US" altLang="en-US" sz="1800" b="0" dirty="0"/>
                        <a:t>-Internal locus of control</a:t>
                      </a:r>
                    </a:p>
                    <a:p>
                      <a:pPr eaLnBrk="1" hangingPunct="1">
                        <a:spcAft>
                          <a:spcPts val="100"/>
                        </a:spcAft>
                      </a:pPr>
                      <a:r>
                        <a:rPr lang="en-US" altLang="en-US" sz="1800" b="0" dirty="0"/>
                        <a:t>-Mastery and self efficacy</a:t>
                      </a:r>
                    </a:p>
                    <a:p>
                      <a:pPr eaLnBrk="1" hangingPunct="1">
                        <a:spcAft>
                          <a:spcPts val="100"/>
                        </a:spcAft>
                      </a:pPr>
                      <a:r>
                        <a:rPr lang="en-US" altLang="en-US" sz="1800" b="0" dirty="0"/>
                        <a:t>-Adaptive distancing and resistance</a:t>
                      </a:r>
                    </a:p>
                    <a:p>
                      <a:pPr eaLnBrk="1" hangingPunct="1">
                        <a:spcAft>
                          <a:spcPts val="100"/>
                        </a:spcAft>
                      </a:pPr>
                      <a:r>
                        <a:rPr lang="en-US" altLang="en-US" sz="1800" b="0" dirty="0"/>
                        <a:t>-Self-awareness and mindfulness</a:t>
                      </a:r>
                    </a:p>
                    <a:p>
                      <a:pPr eaLnBrk="1" hangingPunct="1">
                        <a:spcAft>
                          <a:spcPts val="100"/>
                        </a:spcAft>
                      </a:pPr>
                      <a:r>
                        <a:rPr lang="en-US" altLang="en-US" sz="1800" b="0" dirty="0"/>
                        <a:t>-Humor</a:t>
                      </a:r>
                    </a:p>
                    <a:p>
                      <a:pPr>
                        <a:spcAft>
                          <a:spcPts val="100"/>
                        </a:spcAft>
                      </a:pPr>
                      <a:endParaRPr lang="en-US" sz="1800" dirty="0"/>
                    </a:p>
                  </a:txBody>
                  <a:tcPr marL="72390" marR="72390" marT="34290" marB="34290"/>
                </a:tc>
                <a:tc>
                  <a:txBody>
                    <a:bodyPr/>
                    <a:lstStyle/>
                    <a:p>
                      <a:pPr eaLnBrk="1" hangingPunct="1">
                        <a:spcAft>
                          <a:spcPts val="100"/>
                        </a:spcAft>
                      </a:pPr>
                      <a:r>
                        <a:rPr lang="en-US" altLang="en-US" sz="1800" b="0" dirty="0"/>
                        <a:t>-Goal direction, achievement motivation and educational aspirations</a:t>
                      </a:r>
                    </a:p>
                    <a:p>
                      <a:pPr eaLnBrk="1" hangingPunct="1">
                        <a:spcAft>
                          <a:spcPts val="100"/>
                        </a:spcAft>
                      </a:pPr>
                      <a:r>
                        <a:rPr lang="en-US" altLang="en-US" sz="1800" b="0" dirty="0"/>
                        <a:t>-Special interest, creativity, imagination</a:t>
                      </a:r>
                    </a:p>
                    <a:p>
                      <a:pPr eaLnBrk="1" hangingPunct="1">
                        <a:spcAft>
                          <a:spcPts val="100"/>
                        </a:spcAft>
                      </a:pPr>
                      <a:r>
                        <a:rPr lang="en-US" altLang="en-US" sz="1800" b="0" dirty="0"/>
                        <a:t>-Optimism and hope</a:t>
                      </a:r>
                    </a:p>
                    <a:p>
                      <a:pPr eaLnBrk="1" hangingPunct="1">
                        <a:spcAft>
                          <a:spcPts val="100"/>
                        </a:spcAft>
                      </a:pPr>
                      <a:r>
                        <a:rPr lang="en-US" altLang="en-US" sz="1800" b="0" dirty="0"/>
                        <a:t>-Faith, spirituality and sense of meaning</a:t>
                      </a:r>
                    </a:p>
                    <a:p>
                      <a:pPr>
                        <a:spcAft>
                          <a:spcPts val="100"/>
                        </a:spcAft>
                      </a:pPr>
                      <a:endParaRPr lang="en-US" sz="1600" dirty="0"/>
                    </a:p>
                  </a:txBody>
                  <a:tcPr marL="72390" marR="72390" marT="34290" marB="34290"/>
                </a:tc>
                <a:extLst>
                  <a:ext uri="{0D108BD9-81ED-4DB2-BD59-A6C34878D82A}">
                    <a16:rowId xmlns:a16="http://schemas.microsoft.com/office/drawing/2014/main" val="10001"/>
                  </a:ext>
                </a:extLst>
              </a:tr>
            </a:tbl>
          </a:graphicData>
        </a:graphic>
      </p:graphicFrame>
      <p:sp>
        <p:nvSpPr>
          <p:cNvPr id="3" name="TextBox 2"/>
          <p:cNvSpPr txBox="1"/>
          <p:nvPr/>
        </p:nvSpPr>
        <p:spPr>
          <a:xfrm>
            <a:off x="7010400" y="6287691"/>
            <a:ext cx="1810111" cy="300082"/>
          </a:xfrm>
          <a:prstGeom prst="rect">
            <a:avLst/>
          </a:prstGeom>
          <a:noFill/>
        </p:spPr>
        <p:txBody>
          <a:bodyPr wrap="none" rtlCol="0">
            <a:spAutoFit/>
          </a:bodyPr>
          <a:lstStyle/>
          <a:p>
            <a:r>
              <a:rPr lang="en-US" sz="1350" dirty="0">
                <a:solidFill>
                  <a:schemeClr val="tx1">
                    <a:lumMod val="75000"/>
                    <a:lumOff val="25000"/>
                  </a:schemeClr>
                </a:solidFill>
              </a:rPr>
              <a:t>Bonnie </a:t>
            </a:r>
            <a:r>
              <a:rPr lang="en-US" sz="1350" dirty="0" err="1">
                <a:solidFill>
                  <a:schemeClr val="tx1">
                    <a:lumMod val="75000"/>
                    <a:lumOff val="25000"/>
                  </a:schemeClr>
                </a:solidFill>
              </a:rPr>
              <a:t>Benard</a:t>
            </a:r>
            <a:r>
              <a:rPr lang="en-US" sz="1350" dirty="0">
                <a:solidFill>
                  <a:schemeClr val="tx1">
                    <a:lumMod val="75000"/>
                    <a:lumOff val="25000"/>
                  </a:schemeClr>
                </a:solidFill>
              </a:rPr>
              <a:t>. 2004</a:t>
            </a:r>
          </a:p>
        </p:txBody>
      </p:sp>
    </p:spTree>
    <p:extLst>
      <p:ext uri="{BB962C8B-B14F-4D97-AF65-F5344CB8AC3E}">
        <p14:creationId xmlns:p14="http://schemas.microsoft.com/office/powerpoint/2010/main" val="1543501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Build on Internal Strengths</a:t>
            </a:r>
          </a:p>
        </p:txBody>
      </p:sp>
      <p:sp>
        <p:nvSpPr>
          <p:cNvPr id="89090" name="Rectangle 2"/>
          <p:cNvSpPr>
            <a:spLocks noGrp="1" noChangeArrowheads="1"/>
          </p:cNvSpPr>
          <p:nvPr>
            <p:ph idx="1"/>
          </p:nvPr>
        </p:nvSpPr>
        <p:spPr/>
        <p:txBody>
          <a:bodyPr>
            <a:normAutofit/>
          </a:bodyPr>
          <a:lstStyle/>
          <a:p>
            <a:pPr marL="342900" indent="-342900" algn="just">
              <a:spcAft>
                <a:spcPct val="30000"/>
              </a:spcAft>
            </a:pPr>
            <a:r>
              <a:rPr lang="en-US" altLang="en-US" dirty="0"/>
              <a:t>You believe that young people have strengths (attitude)</a:t>
            </a:r>
          </a:p>
          <a:p>
            <a:pPr marL="342900" indent="-342900" algn="just">
              <a:spcAft>
                <a:spcPct val="30000"/>
              </a:spcAft>
            </a:pPr>
            <a:r>
              <a:rPr lang="en-US" altLang="en-US" dirty="0"/>
              <a:t>You identify personal strengths (you look beyond the problems)</a:t>
            </a:r>
          </a:p>
          <a:p>
            <a:pPr marL="342900" indent="-342900" algn="just">
              <a:spcAft>
                <a:spcPct val="30000"/>
              </a:spcAft>
            </a:pPr>
            <a:r>
              <a:rPr lang="en-US" altLang="en-US" dirty="0"/>
              <a:t>You teach them that they have strengths (name them, show them how they are being used, suggest how they can use them in the future)</a:t>
            </a:r>
          </a:p>
          <a:p>
            <a:pPr marL="342900" indent="-342900" algn="just">
              <a:spcAft>
                <a:spcPct val="30000"/>
              </a:spcAft>
            </a:pPr>
            <a:r>
              <a:rPr lang="en-US" altLang="en-US" dirty="0"/>
              <a:t>You give it time – you persist</a:t>
            </a:r>
          </a:p>
        </p:txBody>
      </p:sp>
      <p:sp>
        <p:nvSpPr>
          <p:cNvPr id="89091" name="Rectangle 3"/>
          <p:cNvSpPr>
            <a:spLocks noChangeArrowheads="1"/>
          </p:cNvSpPr>
          <p:nvPr/>
        </p:nvSpPr>
        <p:spPr bwMode="auto">
          <a:xfrm>
            <a:off x="1257300" y="1257301"/>
            <a:ext cx="62293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700" b="1" dirty="0">
                <a:solidFill>
                  <a:schemeClr val="tx2"/>
                </a:solidFill>
              </a:rPr>
              <a:t>      </a:t>
            </a:r>
            <a:endParaRPr lang="en-US" altLang="en-US" sz="2700" dirty="0">
              <a:solidFill>
                <a:srgbClr val="FFFF00"/>
              </a:solidFill>
            </a:endParaRPr>
          </a:p>
        </p:txBody>
      </p:sp>
      <p:sp>
        <p:nvSpPr>
          <p:cNvPr id="3" name="TextBox 2">
            <a:extLst>
              <a:ext uri="{FF2B5EF4-FFF2-40B4-BE49-F238E27FC236}">
                <a16:creationId xmlns:a16="http://schemas.microsoft.com/office/drawing/2014/main" id="{7AFEF0B2-B937-480B-8D05-DC4DC1E75B5D}"/>
              </a:ext>
            </a:extLst>
          </p:cNvPr>
          <p:cNvSpPr txBox="1"/>
          <p:nvPr/>
        </p:nvSpPr>
        <p:spPr>
          <a:xfrm>
            <a:off x="5105400" y="5276850"/>
            <a:ext cx="3726180" cy="923330"/>
          </a:xfrm>
          <a:prstGeom prst="rect">
            <a:avLst/>
          </a:prstGeom>
          <a:noFill/>
        </p:spPr>
        <p:txBody>
          <a:bodyPr wrap="square" rtlCol="0">
            <a:spAutoFit/>
          </a:bodyPr>
          <a:lstStyle/>
          <a:p>
            <a:r>
              <a:rPr lang="en-US" sz="1350" dirty="0">
                <a:solidFill>
                  <a:schemeClr val="tx1">
                    <a:lumMod val="75000"/>
                    <a:lumOff val="25000"/>
                  </a:schemeClr>
                </a:solidFill>
              </a:rPr>
              <a:t>Nan Henderson</a:t>
            </a:r>
          </a:p>
          <a:p>
            <a:r>
              <a:rPr lang="en-US" sz="1350" dirty="0">
                <a:hlinkClick r:id="rId3"/>
              </a:rPr>
              <a:t>Home - Resiliency in Action | Nan Henderson, M.S.W., Ph.D.</a:t>
            </a:r>
            <a:endParaRPr lang="en-US" sz="1350" dirty="0"/>
          </a:p>
          <a:p>
            <a:endParaRPr lang="en-US" sz="1350" dirty="0">
              <a:solidFill>
                <a:schemeClr val="tx1">
                  <a:lumMod val="75000"/>
                  <a:lumOff val="25000"/>
                </a:schemeClr>
              </a:solidFill>
            </a:endParaRPr>
          </a:p>
        </p:txBody>
      </p:sp>
    </p:spTree>
    <p:extLst>
      <p:ext uri="{BB962C8B-B14F-4D97-AF65-F5344CB8AC3E}">
        <p14:creationId xmlns:p14="http://schemas.microsoft.com/office/powerpoint/2010/main" val="1989186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63" y="878048"/>
            <a:ext cx="2362200" cy="1257300"/>
          </a:xfrm>
        </p:spPr>
        <p:txBody>
          <a:bodyPr>
            <a:normAutofit/>
          </a:bodyPr>
          <a:lstStyle/>
          <a:p>
            <a:r>
              <a:rPr lang="en-US" dirty="0"/>
              <a:t>   Sparks</a:t>
            </a:r>
          </a:p>
        </p:txBody>
      </p:sp>
      <p:sp>
        <p:nvSpPr>
          <p:cNvPr id="3" name="Content Placeholder 2"/>
          <p:cNvSpPr>
            <a:spLocks noGrp="1"/>
          </p:cNvSpPr>
          <p:nvPr>
            <p:ph idx="1"/>
          </p:nvPr>
        </p:nvSpPr>
        <p:spPr>
          <a:xfrm>
            <a:off x="304800" y="2135348"/>
            <a:ext cx="8534400" cy="2971800"/>
          </a:xfrm>
        </p:spPr>
        <p:txBody>
          <a:bodyPr>
            <a:normAutofit fontScale="55000" lnSpcReduction="20000"/>
          </a:bodyPr>
          <a:lstStyle/>
          <a:p>
            <a:pPr marL="0" indent="0">
              <a:buNone/>
            </a:pPr>
            <a:endParaRPr lang="en-US" sz="2800" dirty="0"/>
          </a:p>
          <a:p>
            <a:pPr marL="0" indent="0" algn="ctr">
              <a:buNone/>
            </a:pPr>
            <a:r>
              <a:rPr lang="en-US" sz="5900" dirty="0"/>
              <a:t>"A spark is something that gives your life meaning and purpose. It’s an interest, a passion, or a gift.“</a:t>
            </a:r>
          </a:p>
          <a:p>
            <a:pPr marL="0" indent="0">
              <a:buNone/>
            </a:pPr>
            <a:endParaRPr lang="en-US" sz="3100" b="1" dirty="0"/>
          </a:p>
          <a:p>
            <a:pPr marL="0" indent="0">
              <a:buNone/>
            </a:pPr>
            <a:r>
              <a:rPr lang="en-US" sz="3100" b="1" dirty="0"/>
              <a:t>	</a:t>
            </a:r>
          </a:p>
          <a:p>
            <a:pPr marL="0" indent="0" algn="r">
              <a:buNone/>
            </a:pPr>
            <a:r>
              <a:rPr lang="en-US" sz="5100" i="1" dirty="0"/>
              <a:t>Dr. Peter Benson, Search Institute</a:t>
            </a:r>
          </a:p>
          <a:p>
            <a:pPr marL="0" indent="0" algn="r">
              <a:buNone/>
            </a:pPr>
            <a:r>
              <a:rPr lang="en-US" sz="4200" i="1" dirty="0">
                <a:hlinkClick r:id="rId3"/>
              </a:rPr>
              <a:t>http://www.search-institute.org/sparks</a:t>
            </a:r>
            <a:endParaRPr lang="en-US" sz="4200" i="1" dirty="0"/>
          </a:p>
        </p:txBody>
      </p:sp>
      <p:pic>
        <p:nvPicPr>
          <p:cNvPr id="5" name="Picture 4" descr="A picture containing object, umbrella, fireworks, yellow&#10;&#10;Description automatically generated">
            <a:extLst>
              <a:ext uri="{FF2B5EF4-FFF2-40B4-BE49-F238E27FC236}">
                <a16:creationId xmlns:a16="http://schemas.microsoft.com/office/drawing/2014/main" id="{A349C8C3-2C4A-464A-9836-6D74FD4D1A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387160">
            <a:off x="623156" y="3230106"/>
            <a:ext cx="1990763" cy="2522885"/>
          </a:xfrm>
          <a:prstGeom prst="rect">
            <a:avLst/>
          </a:prstGeom>
        </p:spPr>
      </p:pic>
      <p:sp>
        <p:nvSpPr>
          <p:cNvPr id="6" name="TextBox 5">
            <a:extLst>
              <a:ext uri="{FF2B5EF4-FFF2-40B4-BE49-F238E27FC236}">
                <a16:creationId xmlns:a16="http://schemas.microsoft.com/office/drawing/2014/main" id="{FB7AD79C-904F-421C-83A9-C95F622AC20F}"/>
              </a:ext>
            </a:extLst>
          </p:cNvPr>
          <p:cNvSpPr txBox="1"/>
          <p:nvPr/>
        </p:nvSpPr>
        <p:spPr>
          <a:xfrm>
            <a:off x="2810818" y="6233730"/>
            <a:ext cx="6667500" cy="369332"/>
          </a:xfrm>
          <a:prstGeom prst="rect">
            <a:avLst/>
          </a:prstGeom>
          <a:noFill/>
        </p:spPr>
        <p:txBody>
          <a:bodyPr wrap="square" rtlCol="0">
            <a:spAutoFit/>
          </a:bodyPr>
          <a:lstStyle/>
          <a:p>
            <a:r>
              <a:rPr lang="en-US" dirty="0"/>
              <a:t>Video -  </a:t>
            </a:r>
            <a:r>
              <a:rPr lang="en-US" dirty="0">
                <a:hlinkClick r:id="rId5"/>
              </a:rPr>
              <a:t>https://www.youtube.com/watch?v=3YFw8oif_qU</a:t>
            </a:r>
            <a:r>
              <a:rPr lang="en-US" dirty="0"/>
              <a:t> </a:t>
            </a:r>
          </a:p>
        </p:txBody>
      </p:sp>
    </p:spTree>
    <p:extLst>
      <p:ext uri="{BB962C8B-B14F-4D97-AF65-F5344CB8AC3E}">
        <p14:creationId xmlns:p14="http://schemas.microsoft.com/office/powerpoint/2010/main" val="572729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 y="1371600"/>
            <a:ext cx="2666999" cy="1219200"/>
          </a:xfrm>
        </p:spPr>
        <p:txBody>
          <a:bodyPr>
            <a:normAutofit fontScale="90000"/>
          </a:bodyPr>
          <a:lstStyle/>
          <a:p>
            <a:br>
              <a:rPr lang="en-US" sz="2700" dirty="0"/>
            </a:br>
            <a:br>
              <a:rPr lang="en-US" sz="2700" dirty="0"/>
            </a:br>
            <a:br>
              <a:rPr lang="en-US" sz="2700" dirty="0"/>
            </a:br>
            <a:br>
              <a:rPr lang="en-US" sz="2700" dirty="0"/>
            </a:br>
            <a:br>
              <a:rPr lang="en-US" sz="2700" dirty="0"/>
            </a:br>
            <a:r>
              <a:rPr lang="en-US" sz="3300" dirty="0"/>
              <a:t>Developmental Relationships</a:t>
            </a:r>
            <a:br>
              <a:rPr lang="en-US" sz="2700" dirty="0"/>
            </a:br>
            <a:br>
              <a:rPr lang="en-US" sz="2700" dirty="0"/>
            </a:br>
            <a:endParaRPr lang="en-US" sz="1500" dirty="0"/>
          </a:p>
        </p:txBody>
      </p:sp>
      <p:sp>
        <p:nvSpPr>
          <p:cNvPr id="3" name="Content Placeholder 2"/>
          <p:cNvSpPr>
            <a:spLocks noGrp="1"/>
          </p:cNvSpPr>
          <p:nvPr>
            <p:ph idx="1"/>
          </p:nvPr>
        </p:nvSpPr>
        <p:spPr>
          <a:xfrm>
            <a:off x="3124201" y="1105625"/>
            <a:ext cx="5562598" cy="4990375"/>
          </a:xfrm>
        </p:spPr>
        <p:txBody>
          <a:bodyPr>
            <a:normAutofit/>
          </a:bodyPr>
          <a:lstStyle/>
          <a:p>
            <a:pPr marL="0" indent="0">
              <a:buNone/>
            </a:pPr>
            <a:r>
              <a:rPr lang="en-US" sz="2200" dirty="0"/>
              <a:t>Developmental relationships are the active ingredients of effective interventions.</a:t>
            </a:r>
          </a:p>
          <a:p>
            <a:pPr marL="0" indent="0">
              <a:buNone/>
            </a:pPr>
            <a:endParaRPr lang="en-US" sz="2200" dirty="0"/>
          </a:p>
          <a:p>
            <a:pPr marL="0" indent="0">
              <a:buNone/>
            </a:pPr>
            <a:r>
              <a:rPr lang="en-US" sz="2200" dirty="0"/>
              <a:t>They are characterized by:</a:t>
            </a:r>
            <a:br>
              <a:rPr lang="en-US" sz="2200" dirty="0"/>
            </a:br>
            <a:endParaRPr lang="en-US" sz="2200" dirty="0"/>
          </a:p>
          <a:p>
            <a:pPr>
              <a:buFontTx/>
              <a:buChar char="-"/>
            </a:pPr>
            <a:r>
              <a:rPr lang="en-US" sz="2200" dirty="0"/>
              <a:t> </a:t>
            </a:r>
            <a:r>
              <a:rPr lang="en-US" sz="2200" dirty="0">
                <a:solidFill>
                  <a:srgbClr val="C00000"/>
                </a:solidFill>
              </a:rPr>
              <a:t>attachment/connection</a:t>
            </a:r>
          </a:p>
          <a:p>
            <a:pPr>
              <a:buFontTx/>
              <a:buChar char="-"/>
            </a:pPr>
            <a:r>
              <a:rPr lang="en-US" sz="2200" dirty="0">
                <a:solidFill>
                  <a:srgbClr val="C00000"/>
                </a:solidFill>
              </a:rPr>
              <a:t> reciprocity</a:t>
            </a:r>
          </a:p>
          <a:p>
            <a:pPr>
              <a:buFontTx/>
              <a:buChar char="-"/>
            </a:pPr>
            <a:r>
              <a:rPr lang="en-US" sz="2200" dirty="0">
                <a:solidFill>
                  <a:srgbClr val="C00000"/>
                </a:solidFill>
              </a:rPr>
              <a:t> progressive complexity</a:t>
            </a:r>
          </a:p>
          <a:p>
            <a:pPr>
              <a:buFontTx/>
              <a:buChar char="-"/>
            </a:pPr>
            <a:r>
              <a:rPr lang="en-US" sz="2200" dirty="0">
                <a:solidFill>
                  <a:srgbClr val="C00000"/>
                </a:solidFill>
              </a:rPr>
              <a:t> balance of power</a:t>
            </a:r>
          </a:p>
          <a:p>
            <a:pPr marL="0" indent="0">
              <a:buNone/>
            </a:pPr>
            <a:endParaRPr lang="en-US" sz="2200" dirty="0"/>
          </a:p>
          <a:p>
            <a:pPr marL="0" indent="0">
              <a:buNone/>
            </a:pPr>
            <a:r>
              <a:rPr lang="en-US" sz="2200" dirty="0"/>
              <a:t>Simple interactions are the building blocks; relationships emerge from accumulated interactions.</a:t>
            </a:r>
          </a:p>
          <a:p>
            <a:pPr>
              <a:buFontTx/>
              <a:buChar char="-"/>
            </a:pPr>
            <a:endParaRPr lang="en-US" dirty="0"/>
          </a:p>
        </p:txBody>
      </p:sp>
      <p:sp>
        <p:nvSpPr>
          <p:cNvPr id="4" name="Text Placeholder 3"/>
          <p:cNvSpPr>
            <a:spLocks noGrp="1"/>
          </p:cNvSpPr>
          <p:nvPr>
            <p:ph type="body" sz="half" idx="2"/>
          </p:nvPr>
        </p:nvSpPr>
        <p:spPr>
          <a:xfrm>
            <a:off x="476251" y="3810000"/>
            <a:ext cx="2139696" cy="4243615"/>
          </a:xfrm>
        </p:spPr>
        <p:txBody>
          <a:bodyPr>
            <a:normAutofit/>
          </a:bodyPr>
          <a:lstStyle/>
          <a:p>
            <a:endParaRPr lang="en-US" sz="1800" dirty="0"/>
          </a:p>
          <a:p>
            <a:endParaRPr lang="en-US" sz="1800" dirty="0"/>
          </a:p>
          <a:p>
            <a:endParaRPr lang="en-US" sz="1800" dirty="0"/>
          </a:p>
          <a:p>
            <a:endParaRPr lang="en-US" sz="1800" dirty="0"/>
          </a:p>
          <a:p>
            <a:endParaRPr lang="en-US" sz="1800" dirty="0"/>
          </a:p>
          <a:p>
            <a:r>
              <a:rPr lang="en-US" sz="1800" dirty="0"/>
              <a:t>Li &amp; Julian, 2012</a:t>
            </a:r>
          </a:p>
        </p:txBody>
      </p:sp>
    </p:spTree>
    <p:extLst>
      <p:ext uri="{BB962C8B-B14F-4D97-AF65-F5344CB8AC3E}">
        <p14:creationId xmlns:p14="http://schemas.microsoft.com/office/powerpoint/2010/main" val="1224545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297" t="14084" r="26593" b="10353"/>
          <a:stretch/>
        </p:blipFill>
        <p:spPr>
          <a:xfrm>
            <a:off x="3597363" y="685800"/>
            <a:ext cx="4603927" cy="5907572"/>
          </a:xfrm>
          <a:prstGeom prst="rect">
            <a:avLst/>
          </a:prstGeom>
        </p:spPr>
      </p:pic>
      <p:sp>
        <p:nvSpPr>
          <p:cNvPr id="7" name="Title 6"/>
          <p:cNvSpPr>
            <a:spLocks noGrp="1"/>
          </p:cNvSpPr>
          <p:nvPr>
            <p:ph type="title"/>
          </p:nvPr>
        </p:nvSpPr>
        <p:spPr>
          <a:xfrm>
            <a:off x="342900" y="1295400"/>
            <a:ext cx="2590800" cy="1261872"/>
          </a:xfrm>
        </p:spPr>
        <p:txBody>
          <a:bodyPr>
            <a:noAutofit/>
          </a:bodyPr>
          <a:lstStyle/>
          <a:p>
            <a:r>
              <a:rPr lang="en-US" sz="3600" dirty="0"/>
              <a:t>Simple Interactions Tool</a:t>
            </a:r>
          </a:p>
        </p:txBody>
      </p:sp>
      <p:sp>
        <p:nvSpPr>
          <p:cNvPr id="2" name="TextBox 1">
            <a:extLst>
              <a:ext uri="{FF2B5EF4-FFF2-40B4-BE49-F238E27FC236}">
                <a16:creationId xmlns:a16="http://schemas.microsoft.com/office/drawing/2014/main" id="{A32975A8-F28A-4DF9-A671-32A6A7E6E245}"/>
              </a:ext>
            </a:extLst>
          </p:cNvPr>
          <p:cNvSpPr txBox="1"/>
          <p:nvPr/>
        </p:nvSpPr>
        <p:spPr>
          <a:xfrm>
            <a:off x="342900" y="5086350"/>
            <a:ext cx="2400300" cy="877163"/>
          </a:xfrm>
          <a:prstGeom prst="rect">
            <a:avLst/>
          </a:prstGeom>
          <a:noFill/>
        </p:spPr>
        <p:txBody>
          <a:bodyPr wrap="square" rtlCol="0">
            <a:spAutoFit/>
          </a:bodyPr>
          <a:lstStyle/>
          <a:p>
            <a:r>
              <a:rPr lang="en-US" sz="1500" dirty="0"/>
              <a:t> </a:t>
            </a:r>
            <a:r>
              <a:rPr lang="en-US" dirty="0">
                <a:hlinkClick r:id="rId4"/>
              </a:rPr>
              <a:t>https://www.simpleinteractions.org/</a:t>
            </a:r>
            <a:endParaRPr lang="en-US" dirty="0"/>
          </a:p>
        </p:txBody>
      </p:sp>
    </p:spTree>
    <p:extLst>
      <p:ext uri="{BB962C8B-B14F-4D97-AF65-F5344CB8AC3E}">
        <p14:creationId xmlns:p14="http://schemas.microsoft.com/office/powerpoint/2010/main" val="797290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39" t="10967" r="1975"/>
          <a:stretch/>
        </p:blipFill>
        <p:spPr>
          <a:xfrm>
            <a:off x="285749" y="1479574"/>
            <a:ext cx="6800851" cy="5062348"/>
          </a:xfrm>
          <a:prstGeom prst="rect">
            <a:avLst/>
          </a:prstGeom>
        </p:spPr>
      </p:pic>
      <p:sp>
        <p:nvSpPr>
          <p:cNvPr id="3" name="TextBox 2"/>
          <p:cNvSpPr txBox="1"/>
          <p:nvPr/>
        </p:nvSpPr>
        <p:spPr>
          <a:xfrm>
            <a:off x="7372351" y="5664368"/>
            <a:ext cx="1485900" cy="1015663"/>
          </a:xfrm>
          <a:prstGeom prst="rect">
            <a:avLst/>
          </a:prstGeom>
          <a:noFill/>
        </p:spPr>
        <p:txBody>
          <a:bodyPr wrap="square" rtlCol="0">
            <a:spAutoFit/>
          </a:bodyPr>
          <a:lstStyle/>
          <a:p>
            <a:r>
              <a:rPr lang="en-US" sz="1500" i="1" dirty="0"/>
              <a:t>Search Institute. 2017.</a:t>
            </a:r>
          </a:p>
          <a:p>
            <a:r>
              <a:rPr lang="en-US" sz="1500" i="1" dirty="0"/>
              <a:t>Relationships First</a:t>
            </a:r>
          </a:p>
        </p:txBody>
      </p:sp>
      <p:sp>
        <p:nvSpPr>
          <p:cNvPr id="2" name="TextBox 1">
            <a:extLst>
              <a:ext uri="{FF2B5EF4-FFF2-40B4-BE49-F238E27FC236}">
                <a16:creationId xmlns:a16="http://schemas.microsoft.com/office/drawing/2014/main" id="{B63759B7-89D2-4A24-A1D8-5C0AC8963502}"/>
              </a:ext>
            </a:extLst>
          </p:cNvPr>
          <p:cNvSpPr txBox="1"/>
          <p:nvPr/>
        </p:nvSpPr>
        <p:spPr>
          <a:xfrm>
            <a:off x="285750" y="685800"/>
            <a:ext cx="8458200" cy="646331"/>
          </a:xfrm>
          <a:prstGeom prst="rect">
            <a:avLst/>
          </a:prstGeom>
          <a:noFill/>
        </p:spPr>
        <p:txBody>
          <a:bodyPr wrap="square" rtlCol="0">
            <a:spAutoFit/>
          </a:bodyPr>
          <a:lstStyle/>
          <a:p>
            <a:r>
              <a:rPr lang="en-US" sz="3600" dirty="0">
                <a:solidFill>
                  <a:schemeClr val="tx2"/>
                </a:solidFill>
                <a:latin typeface="+mj-lt"/>
              </a:rPr>
              <a:t>Developmental Relationship Framework</a:t>
            </a:r>
          </a:p>
        </p:txBody>
      </p:sp>
    </p:spTree>
    <p:extLst>
      <p:ext uri="{BB962C8B-B14F-4D97-AF65-F5344CB8AC3E}">
        <p14:creationId xmlns:p14="http://schemas.microsoft.com/office/powerpoint/2010/main" val="4180674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05215"/>
            <a:ext cx="7543800" cy="850106"/>
          </a:xfrm>
        </p:spPr>
        <p:txBody>
          <a:bodyPr>
            <a:normAutofit fontScale="90000"/>
          </a:bodyPr>
          <a:lstStyle/>
          <a:p>
            <a:br>
              <a:rPr lang="en-US" dirty="0"/>
            </a:br>
            <a:r>
              <a:rPr lang="en-US" dirty="0"/>
              <a:t>Building Developmental Relationships</a:t>
            </a:r>
            <a:br>
              <a:rPr lang="en-US" sz="2400" dirty="0"/>
            </a:br>
            <a:endParaRPr lang="en-US" sz="2400" dirty="0"/>
          </a:p>
        </p:txBody>
      </p:sp>
      <p:graphicFrame>
        <p:nvGraphicFramePr>
          <p:cNvPr id="4" name="Diagram 3"/>
          <p:cNvGraphicFramePr/>
          <p:nvPr>
            <p:extLst>
              <p:ext uri="{D42A27DB-BD31-4B8C-83A1-F6EECF244321}">
                <p14:modId xmlns:p14="http://schemas.microsoft.com/office/powerpoint/2010/main" val="707824978"/>
              </p:ext>
            </p:extLst>
          </p:nvPr>
        </p:nvGraphicFramePr>
        <p:xfrm>
          <a:off x="1524000" y="1987708"/>
          <a:ext cx="7274365" cy="4020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5486400"/>
            <a:ext cx="2661530" cy="1077218"/>
          </a:xfrm>
          <a:prstGeom prst="rect">
            <a:avLst/>
          </a:prstGeom>
          <a:noFill/>
        </p:spPr>
        <p:txBody>
          <a:bodyPr wrap="square" rtlCol="0">
            <a:spAutoFit/>
          </a:bodyPr>
          <a:lstStyle/>
          <a:p>
            <a:pPr lvl="0"/>
            <a:r>
              <a:rPr lang="en-US" sz="1600" b="1" dirty="0"/>
              <a:t>Kent </a:t>
            </a:r>
            <a:r>
              <a:rPr lang="en-US" sz="1600" b="1" dirty="0" err="1"/>
              <a:t>Pekel’s</a:t>
            </a:r>
            <a:r>
              <a:rPr lang="en-US" sz="1600" b="1" dirty="0"/>
              <a:t> Ted Talk: </a:t>
            </a:r>
            <a:r>
              <a:rPr lang="en-US" sz="1600" dirty="0">
                <a:hlinkClick r:id="rId8"/>
              </a:rPr>
              <a:t>https://www.ted.com/talks/kent_pekel_getting_relationships_right</a:t>
            </a:r>
            <a:r>
              <a:rPr lang="en-US" sz="1600" dirty="0"/>
              <a:t>   </a:t>
            </a:r>
          </a:p>
        </p:txBody>
      </p:sp>
      <p:sp>
        <p:nvSpPr>
          <p:cNvPr id="6" name="TextBox 5"/>
          <p:cNvSpPr txBox="1"/>
          <p:nvPr/>
        </p:nvSpPr>
        <p:spPr>
          <a:xfrm>
            <a:off x="361950" y="3689411"/>
            <a:ext cx="2217520" cy="1569660"/>
          </a:xfrm>
          <a:prstGeom prst="rect">
            <a:avLst/>
          </a:prstGeom>
          <a:noFill/>
        </p:spPr>
        <p:txBody>
          <a:bodyPr wrap="square" rtlCol="0">
            <a:spAutoFit/>
          </a:bodyPr>
          <a:lstStyle/>
          <a:p>
            <a:r>
              <a:rPr lang="en-US" sz="1600" b="1" dirty="0"/>
              <a:t>4Ss interview: </a:t>
            </a:r>
            <a:r>
              <a:rPr lang="en-US" sz="1600" dirty="0">
                <a:hlinkClick r:id="rId9"/>
              </a:rPr>
              <a:t>https://www.search-institute.org/wp-content/uploads/2019/08/4-Ss-Interview-download.pdf</a:t>
            </a:r>
            <a:r>
              <a:rPr lang="en-US" sz="1600" dirty="0"/>
              <a:t> </a:t>
            </a:r>
          </a:p>
        </p:txBody>
      </p:sp>
    </p:spTree>
    <p:extLst>
      <p:ext uri="{BB962C8B-B14F-4D97-AF65-F5344CB8AC3E}">
        <p14:creationId xmlns:p14="http://schemas.microsoft.com/office/powerpoint/2010/main" val="4071780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33600"/>
            <a:ext cx="9104313" cy="3810000"/>
          </a:xfrm>
        </p:spPr>
      </p:pic>
      <p:sp>
        <p:nvSpPr>
          <p:cNvPr id="7" name="TextBox 6"/>
          <p:cNvSpPr txBox="1"/>
          <p:nvPr/>
        </p:nvSpPr>
        <p:spPr>
          <a:xfrm>
            <a:off x="381000" y="2582008"/>
            <a:ext cx="6477000" cy="584775"/>
          </a:xfrm>
          <a:prstGeom prst="rect">
            <a:avLst/>
          </a:prstGeom>
          <a:noFill/>
        </p:spPr>
        <p:txBody>
          <a:bodyPr wrap="square" rtlCol="0">
            <a:spAutoFit/>
          </a:bodyPr>
          <a:lstStyle/>
          <a:p>
            <a:r>
              <a:rPr lang="en-US" sz="3200" dirty="0"/>
              <a:t>3. Youth Voice &amp; Engagement</a:t>
            </a:r>
          </a:p>
        </p:txBody>
      </p:sp>
    </p:spTree>
    <p:extLst>
      <p:ext uri="{BB962C8B-B14F-4D97-AF65-F5344CB8AC3E}">
        <p14:creationId xmlns:p14="http://schemas.microsoft.com/office/powerpoint/2010/main" val="2044489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304800"/>
            <a:ext cx="8153400" cy="990600"/>
          </a:xfrm>
        </p:spPr>
        <p:txBody>
          <a:bodyPr rtlCol="0">
            <a:normAutofit/>
          </a:bodyPr>
          <a:lstStyle/>
          <a:p>
            <a:pPr eaLnBrk="1" fontAlgn="auto" hangingPunct="1">
              <a:spcAft>
                <a:spcPts val="0"/>
              </a:spcAft>
              <a:defRPr/>
            </a:pPr>
            <a:r>
              <a:rPr lang="en-US" dirty="0"/>
              <a:t> </a:t>
            </a:r>
            <a:r>
              <a:rPr lang="en-US" sz="4000" dirty="0">
                <a:effectLst/>
                <a:cs typeface="Calibri" pitchFamily="34" charset="0"/>
              </a:rPr>
              <a:t>Youth Engagement</a:t>
            </a:r>
          </a:p>
        </p:txBody>
      </p:sp>
      <p:sp>
        <p:nvSpPr>
          <p:cNvPr id="10243" name="Rectangle 3"/>
          <p:cNvSpPr>
            <a:spLocks noGrp="1" noChangeArrowheads="1"/>
          </p:cNvSpPr>
          <p:nvPr>
            <p:ph idx="1"/>
          </p:nvPr>
        </p:nvSpPr>
        <p:spPr>
          <a:xfrm>
            <a:off x="990600" y="1600201"/>
            <a:ext cx="7162800" cy="4114800"/>
          </a:xfrm>
        </p:spPr>
        <p:txBody>
          <a:bodyPr>
            <a:normAutofit/>
          </a:bodyPr>
          <a:lstStyle/>
          <a:p>
            <a:pPr marL="0" indent="0" eaLnBrk="1" fontAlgn="auto" hangingPunct="1">
              <a:lnSpc>
                <a:spcPct val="105000"/>
              </a:lnSpc>
              <a:spcAft>
                <a:spcPts val="0"/>
              </a:spcAft>
              <a:buFontTx/>
              <a:buNone/>
              <a:defRPr/>
            </a:pPr>
            <a:r>
              <a:rPr lang="en-US" sz="2400" dirty="0">
                <a:latin typeface="Calibri" pitchFamily="34" charset="0"/>
                <a:cs typeface="Calibri" pitchFamily="34" charset="0"/>
              </a:rPr>
              <a:t>… can be defined as involving youth in responsible, challenging action that meets genuine needs, with the opportunity for planning and/or decision-making affecting others…         </a:t>
            </a:r>
          </a:p>
          <a:p>
            <a:pPr marL="0" indent="0" eaLnBrk="1" fontAlgn="auto" hangingPunct="1">
              <a:lnSpc>
                <a:spcPct val="105000"/>
              </a:lnSpc>
              <a:spcAft>
                <a:spcPts val="0"/>
              </a:spcAft>
              <a:buFontTx/>
              <a:buNone/>
              <a:defRPr/>
            </a:pPr>
            <a:r>
              <a:rPr lang="en-US" sz="2400" dirty="0">
                <a:latin typeface="Calibri" pitchFamily="34" charset="0"/>
                <a:cs typeface="Calibri" pitchFamily="34" charset="0"/>
              </a:rPr>
              <a:t>there is mutuality in teaching and learning (between youth and adults) and … each group sees itself as a resource for the other and offers what it uniquely can provide.</a:t>
            </a:r>
          </a:p>
          <a:p>
            <a:pPr marL="0" indent="0" algn="just" eaLnBrk="1" fontAlgn="auto" hangingPunct="1">
              <a:lnSpc>
                <a:spcPct val="105000"/>
              </a:lnSpc>
              <a:spcAft>
                <a:spcPts val="0"/>
              </a:spcAft>
              <a:buFont typeface="Wingdings"/>
              <a:buNone/>
              <a:defRPr/>
            </a:pPr>
            <a:r>
              <a:rPr lang="en-US" sz="1600" i="1" dirty="0">
                <a:latin typeface="Calibri" pitchFamily="34" charset="0"/>
              </a:rPr>
              <a:t>		   </a:t>
            </a:r>
          </a:p>
          <a:p>
            <a:pPr marL="0" indent="0" algn="just" eaLnBrk="1" fontAlgn="auto" hangingPunct="1">
              <a:lnSpc>
                <a:spcPct val="105000"/>
              </a:lnSpc>
              <a:spcAft>
                <a:spcPts val="0"/>
              </a:spcAft>
              <a:buFont typeface="Wingdings"/>
              <a:buNone/>
              <a:defRPr/>
            </a:pPr>
            <a:r>
              <a:rPr lang="en-US" sz="1600" i="1" dirty="0">
                <a:latin typeface="Calibri" pitchFamily="34" charset="0"/>
              </a:rPr>
              <a:t>                                       </a:t>
            </a:r>
            <a:r>
              <a:rPr lang="en-US" sz="1800" b="1" i="1" dirty="0">
                <a:latin typeface="Calibri" pitchFamily="34" charset="0"/>
              </a:rPr>
              <a:t>National Commission on Resources for Youth, 1974</a:t>
            </a:r>
            <a:endParaRPr lang="en-US" sz="1800" dirty="0">
              <a:latin typeface="Arial" pitchFamily="34" charset="0"/>
              <a:cs typeface="Arial" pitchFamily="34" charset="0"/>
            </a:endParaRPr>
          </a:p>
          <a:p>
            <a:pPr marL="0" indent="0" algn="just" eaLnBrk="1" fontAlgn="auto" hangingPunct="1">
              <a:lnSpc>
                <a:spcPct val="105000"/>
              </a:lnSpc>
              <a:spcAft>
                <a:spcPts val="0"/>
              </a:spcAft>
              <a:buFontTx/>
              <a:buNone/>
              <a:defRPr/>
            </a:pPr>
            <a:endParaRPr lang="en-US" sz="2400" dirty="0">
              <a:latin typeface="Arial" pitchFamily="34" charset="0"/>
              <a:cs typeface="Arial" pitchFamily="34" charset="0"/>
            </a:endParaRPr>
          </a:p>
          <a:p>
            <a:pPr marL="0" indent="0" algn="just" eaLnBrk="1" fontAlgn="auto" hangingPunct="1">
              <a:lnSpc>
                <a:spcPct val="105000"/>
              </a:lnSpc>
              <a:spcAft>
                <a:spcPts val="0"/>
              </a:spcAft>
              <a:buFontTx/>
              <a:buNone/>
              <a:defRPr/>
            </a:pPr>
            <a:endParaRPr lang="en-US" sz="2400" dirty="0">
              <a:latin typeface="Arial" pitchFamily="34" charset="0"/>
              <a:cs typeface="Arial" pitchFamily="34" charset="0"/>
            </a:endParaRPr>
          </a:p>
        </p:txBody>
      </p:sp>
    </p:spTree>
    <p:extLst>
      <p:ext uri="{BB962C8B-B14F-4D97-AF65-F5344CB8AC3E}">
        <p14:creationId xmlns:p14="http://schemas.microsoft.com/office/powerpoint/2010/main" val="629340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dirty="0"/>
              <a:t>Examples of Youth Engagement</a:t>
            </a:r>
          </a:p>
        </p:txBody>
      </p:sp>
      <p:sp>
        <p:nvSpPr>
          <p:cNvPr id="3" name="Content Placeholder 2"/>
          <p:cNvSpPr>
            <a:spLocks noGrp="1"/>
          </p:cNvSpPr>
          <p:nvPr>
            <p:ph idx="4294967295"/>
          </p:nvPr>
        </p:nvSpPr>
        <p:spPr>
          <a:xfrm>
            <a:off x="457200" y="1718310"/>
            <a:ext cx="6703006" cy="4876800"/>
          </a:xfrm>
        </p:spPr>
        <p:txBody>
          <a:bodyPr rtlCol="0">
            <a:normAutofit fontScale="25000" lnSpcReduction="20000"/>
          </a:bodyPr>
          <a:lstStyle/>
          <a:p>
            <a:pPr marL="0" indent="0">
              <a:buNone/>
              <a:defRPr/>
            </a:pPr>
            <a:r>
              <a:rPr lang="en-US" sz="9600" dirty="0"/>
              <a:t>Youth in Governance</a:t>
            </a:r>
          </a:p>
          <a:p>
            <a:pPr marL="0" indent="0">
              <a:buNone/>
              <a:defRPr/>
            </a:pPr>
            <a:br>
              <a:rPr lang="en-US" sz="7200" dirty="0"/>
            </a:br>
            <a:r>
              <a:rPr lang="en-US" sz="7200" b="1" dirty="0"/>
              <a:t>Youth Voice One Vision</a:t>
            </a:r>
          </a:p>
          <a:p>
            <a:pPr marL="0" indent="0">
              <a:buNone/>
              <a:defRPr/>
            </a:pPr>
            <a:r>
              <a:rPr lang="en-US" sz="7200" dirty="0"/>
              <a:t>(City of Rochester Mayor’s Youth Advisory Council)</a:t>
            </a:r>
          </a:p>
          <a:p>
            <a:pPr marL="0" indent="0">
              <a:buNone/>
              <a:defRPr/>
            </a:pPr>
            <a:r>
              <a:rPr lang="en-US" sz="7200" dirty="0">
                <a:hlinkClick r:id="rId3"/>
              </a:rPr>
              <a:t>https://www.cityofrochester.gov/yvov/</a:t>
            </a:r>
            <a:r>
              <a:rPr lang="en-US" sz="7200" dirty="0"/>
              <a:t> </a:t>
            </a:r>
          </a:p>
          <a:p>
            <a:pPr marL="0" indent="0">
              <a:buNone/>
              <a:defRPr/>
            </a:pPr>
            <a:endParaRPr lang="en-US" sz="7200" dirty="0"/>
          </a:p>
          <a:p>
            <a:pPr marL="0" indent="0">
              <a:buNone/>
              <a:defRPr/>
            </a:pPr>
            <a:r>
              <a:rPr lang="en-US" sz="7200" b="1" dirty="0"/>
              <a:t>Forum  for Youth Investment: Building Effective Youth Councils.</a:t>
            </a:r>
          </a:p>
          <a:p>
            <a:pPr marL="0" indent="0">
              <a:buNone/>
              <a:defRPr/>
            </a:pPr>
            <a:r>
              <a:rPr lang="en-US" sz="6400" dirty="0">
                <a:hlinkClick r:id="rId4"/>
              </a:rPr>
              <a:t>http://www.readyby21.org/resources/building-effective-youth-councils</a:t>
            </a:r>
            <a:r>
              <a:rPr lang="en-US" sz="6400" dirty="0"/>
              <a:t> </a:t>
            </a:r>
          </a:p>
          <a:p>
            <a:pPr marL="240030" indent="-240030">
              <a:buNone/>
              <a:defRPr/>
            </a:pPr>
            <a:endParaRPr lang="en-US" sz="7200" dirty="0"/>
          </a:p>
          <a:p>
            <a:pPr marL="0" indent="0">
              <a:buNone/>
              <a:defRPr/>
            </a:pPr>
            <a:endParaRPr lang="en-US" sz="7200" dirty="0"/>
          </a:p>
          <a:p>
            <a:pPr marL="0" indent="0">
              <a:buNone/>
              <a:defRPr/>
            </a:pPr>
            <a:r>
              <a:rPr lang="en-US" sz="9600" dirty="0"/>
              <a:t>Social Activism</a:t>
            </a:r>
          </a:p>
          <a:p>
            <a:pPr marL="0" indent="0">
              <a:buNone/>
              <a:defRPr/>
            </a:pPr>
            <a:br>
              <a:rPr lang="en-US" sz="7200" dirty="0"/>
            </a:br>
            <a:r>
              <a:rPr lang="en-US" sz="7200" dirty="0" err="1"/>
              <a:t>Akiva</a:t>
            </a:r>
            <a:r>
              <a:rPr lang="en-US" sz="7200" dirty="0"/>
              <a:t>, T., et al. (2017). </a:t>
            </a:r>
            <a:r>
              <a:rPr lang="en-US" sz="7200" b="1" dirty="0"/>
              <a:t>Reasons youth engage in activism programs: Social justice or sanctuary? </a:t>
            </a:r>
            <a:r>
              <a:rPr lang="en-US" sz="7200" dirty="0"/>
              <a:t>Journal of Applied Developmental Psychology 53. </a:t>
            </a:r>
            <a:r>
              <a:rPr lang="en-US" sz="6400" dirty="0">
                <a:hlinkClick r:id="rId5"/>
              </a:rPr>
              <a:t>https://www.researchgate.net/publication/320107376_Reasons_youth_engage_in_activism_programs_Social_justice_or_sanctuary</a:t>
            </a:r>
            <a:r>
              <a:rPr lang="en-US" sz="6400" dirty="0"/>
              <a:t> </a:t>
            </a:r>
          </a:p>
          <a:p>
            <a:pPr marL="240030" indent="-240030">
              <a:buNone/>
              <a:defRPr/>
            </a:pPr>
            <a:r>
              <a:rPr lang="en-US" sz="4125" dirty="0"/>
              <a:t>	</a:t>
            </a:r>
            <a:endParaRPr lang="en-US" sz="2550" dirty="0"/>
          </a:p>
        </p:txBody>
      </p:sp>
      <p:pic>
        <p:nvPicPr>
          <p:cNvPr id="5" name="Graphic 4" descr="Customer review RTL">
            <a:extLst>
              <a:ext uri="{FF2B5EF4-FFF2-40B4-BE49-F238E27FC236}">
                <a16:creationId xmlns:a16="http://schemas.microsoft.com/office/drawing/2014/main" id="{FAB61FC5-2FDA-4D34-B5E6-1CA7A7314D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4887" y="1463040"/>
            <a:ext cx="1965960" cy="1965960"/>
          </a:xfrm>
          <a:prstGeom prst="rect">
            <a:avLst/>
          </a:prstGeom>
        </p:spPr>
      </p:pic>
    </p:spTree>
    <p:extLst>
      <p:ext uri="{BB962C8B-B14F-4D97-AF65-F5344CB8AC3E}">
        <p14:creationId xmlns:p14="http://schemas.microsoft.com/office/powerpoint/2010/main" val="1412241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PYD?</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Rounded Rectangle 3"/>
          <p:cNvSpPr/>
          <p:nvPr/>
        </p:nvSpPr>
        <p:spPr>
          <a:xfrm>
            <a:off x="1828800" y="1600200"/>
            <a:ext cx="4343400"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Child and adolescent development?  </a:t>
            </a:r>
          </a:p>
        </p:txBody>
      </p:sp>
      <p:sp>
        <p:nvSpPr>
          <p:cNvPr id="5" name="Rounded Rectangle 4"/>
          <p:cNvSpPr/>
          <p:nvPr/>
        </p:nvSpPr>
        <p:spPr>
          <a:xfrm>
            <a:off x="4724400" y="3352800"/>
            <a:ext cx="4267200"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Youth programs?</a:t>
            </a:r>
          </a:p>
        </p:txBody>
      </p:sp>
      <p:sp>
        <p:nvSpPr>
          <p:cNvPr id="6" name="Rounded Rectangle 5"/>
          <p:cNvSpPr/>
          <p:nvPr/>
        </p:nvSpPr>
        <p:spPr>
          <a:xfrm>
            <a:off x="4408842" y="5257800"/>
            <a:ext cx="4267200"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 philosophy or approach?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70" y="3038476"/>
            <a:ext cx="4034960" cy="2676524"/>
          </a:xfrm>
          <a:prstGeom prst="rect">
            <a:avLst/>
          </a:prstGeom>
        </p:spPr>
      </p:pic>
    </p:spTree>
    <p:extLst>
      <p:ext uri="{BB962C8B-B14F-4D97-AF65-F5344CB8AC3E}">
        <p14:creationId xmlns:p14="http://schemas.microsoft.com/office/powerpoint/2010/main" val="242516436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962400"/>
            <a:ext cx="8458200" cy="2209800"/>
          </a:xfrm>
        </p:spPr>
        <p:txBody>
          <a:bodyPr>
            <a:normAutofit/>
          </a:bodyPr>
          <a:lstStyle/>
          <a:p>
            <a:pPr>
              <a:buFont typeface="Wingdings" panose="05000000000000000000" pitchFamily="2" charset="2"/>
              <a:buChar char="q"/>
            </a:pPr>
            <a:r>
              <a:rPr lang="en-US" sz="2200" b="1" dirty="0"/>
              <a:t>   </a:t>
            </a:r>
            <a:r>
              <a:rPr lang="en-US" sz="2600" dirty="0"/>
              <a:t>Video PSA: The Accidental Bully</a:t>
            </a:r>
            <a:br>
              <a:rPr lang="en-US" sz="2600" dirty="0"/>
            </a:br>
            <a:r>
              <a:rPr lang="en-US" sz="2600" dirty="0"/>
              <a:t>  </a:t>
            </a:r>
            <a:r>
              <a:rPr lang="en-US" sz="1600" dirty="0">
                <a:hlinkClick r:id="rId3"/>
              </a:rPr>
              <a:t>https://www.youtube.com/watch?v=97de0hsC7xI&amp;list=UUSS0AF2Eg9Bbbq4QpmjasMw</a:t>
            </a:r>
            <a:br>
              <a:rPr lang="en-US" sz="1600" dirty="0"/>
            </a:br>
            <a:r>
              <a:rPr lang="en-US" sz="1600" dirty="0"/>
              <a:t> </a:t>
            </a:r>
            <a:endParaRPr lang="en-US" sz="1600" u="sng" dirty="0"/>
          </a:p>
          <a:p>
            <a:pPr>
              <a:buFont typeface="Wingdings" panose="05000000000000000000" pitchFamily="2" charset="2"/>
              <a:buChar char="q"/>
            </a:pPr>
            <a:r>
              <a:rPr lang="en-US" sz="2200" b="1" dirty="0"/>
              <a:t>  </a:t>
            </a:r>
            <a:r>
              <a:rPr lang="en-US" sz="2600" dirty="0"/>
              <a:t>How Youth Learn: Ned’s GR8</a:t>
            </a:r>
          </a:p>
          <a:p>
            <a:pPr marL="400050" lvl="1" indent="0">
              <a:buNone/>
            </a:pPr>
            <a:r>
              <a:rPr lang="en-US" sz="1600" dirty="0">
                <a:hlinkClick r:id="rId4"/>
              </a:rPr>
              <a:t>http://www.whatkidscando.org/featurestories/2013/01_how_youth_learn/index.html</a:t>
            </a:r>
            <a:r>
              <a:rPr lang="en-US" sz="1600"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747" y="457200"/>
            <a:ext cx="6063398" cy="2819400"/>
          </a:xfrm>
          <a:prstGeom prst="rect">
            <a:avLst/>
          </a:prstGeom>
        </p:spPr>
      </p:pic>
      <p:sp>
        <p:nvSpPr>
          <p:cNvPr id="2" name="Rectangle 1"/>
          <p:cNvSpPr/>
          <p:nvPr/>
        </p:nvSpPr>
        <p:spPr>
          <a:xfrm>
            <a:off x="152400" y="1447800"/>
            <a:ext cx="2914347" cy="1938992"/>
          </a:xfrm>
          <a:prstGeom prst="rect">
            <a:avLst/>
          </a:prstGeom>
        </p:spPr>
        <p:txBody>
          <a:bodyPr wrap="square">
            <a:spAutoFit/>
          </a:bodyPr>
          <a:lstStyle/>
          <a:p>
            <a:pPr marL="68580" indent="0">
              <a:spcBef>
                <a:spcPct val="0"/>
              </a:spcBef>
            </a:pPr>
            <a:r>
              <a:rPr lang="en-US" sz="4000" spc="-100" dirty="0">
                <a:solidFill>
                  <a:schemeClr val="tx2"/>
                </a:solidFill>
                <a:latin typeface="+mj-lt"/>
                <a:ea typeface="+mj-ea"/>
                <a:cs typeface="+mj-cs"/>
              </a:rPr>
              <a:t>Youth in Media/ Education</a:t>
            </a:r>
          </a:p>
        </p:txBody>
      </p:sp>
    </p:spTree>
    <p:extLst>
      <p:ext uri="{BB962C8B-B14F-4D97-AF65-F5344CB8AC3E}">
        <p14:creationId xmlns:p14="http://schemas.microsoft.com/office/powerpoint/2010/main" val="2570160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219200" y="457200"/>
            <a:ext cx="7497762" cy="584200"/>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3200" dirty="0">
                <a:solidFill>
                  <a:schemeClr val="tx2"/>
                </a:solidFill>
                <a:latin typeface="+mj-lt"/>
              </a:rPr>
              <a:t>Meaningful Roles for Young People</a:t>
            </a:r>
          </a:p>
        </p:txBody>
      </p:sp>
      <p:sp>
        <p:nvSpPr>
          <p:cNvPr id="20483" name="Text Box 4"/>
          <p:cNvSpPr txBox="1">
            <a:spLocks noChangeArrowheads="1"/>
          </p:cNvSpPr>
          <p:nvPr/>
        </p:nvSpPr>
        <p:spPr bwMode="auto">
          <a:xfrm>
            <a:off x="1066800" y="1600200"/>
            <a:ext cx="2569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70C0"/>
                </a:solidFill>
                <a:latin typeface="Calibri" pitchFamily="34" charset="0"/>
              </a:rPr>
              <a:t>Leadership positions</a:t>
            </a:r>
          </a:p>
        </p:txBody>
      </p:sp>
      <p:sp>
        <p:nvSpPr>
          <p:cNvPr id="20484" name="Text Box 5"/>
          <p:cNvSpPr txBox="1">
            <a:spLocks noChangeArrowheads="1"/>
          </p:cNvSpPr>
          <p:nvPr/>
        </p:nvSpPr>
        <p:spPr bwMode="auto">
          <a:xfrm>
            <a:off x="1066800" y="2057400"/>
            <a:ext cx="3169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70C0"/>
                </a:solidFill>
                <a:latin typeface="Calibri" pitchFamily="34" charset="0"/>
              </a:rPr>
              <a:t>Voting members on boards</a:t>
            </a:r>
          </a:p>
        </p:txBody>
      </p:sp>
      <p:sp>
        <p:nvSpPr>
          <p:cNvPr id="20485" name="Text Box 6"/>
          <p:cNvSpPr txBox="1">
            <a:spLocks noChangeArrowheads="1"/>
          </p:cNvSpPr>
          <p:nvPr/>
        </p:nvSpPr>
        <p:spPr bwMode="auto">
          <a:xfrm>
            <a:off x="990600" y="2514600"/>
            <a:ext cx="3823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70C0"/>
                </a:solidFill>
                <a:latin typeface="Calibri" pitchFamily="34" charset="0"/>
              </a:rPr>
              <a:t>  Committees (hiring, grant writing)</a:t>
            </a:r>
            <a:r>
              <a:rPr lang="en-US" b="1" dirty="0">
                <a:solidFill>
                  <a:srgbClr val="FFFF00"/>
                </a:solidFill>
                <a:latin typeface="Calibri" pitchFamily="34" charset="0"/>
              </a:rPr>
              <a:t>)</a:t>
            </a:r>
          </a:p>
        </p:txBody>
      </p:sp>
      <p:sp>
        <p:nvSpPr>
          <p:cNvPr id="20486" name="Text Box 7"/>
          <p:cNvSpPr txBox="1">
            <a:spLocks noChangeArrowheads="1"/>
          </p:cNvSpPr>
          <p:nvPr/>
        </p:nvSpPr>
        <p:spPr bwMode="auto">
          <a:xfrm>
            <a:off x="1074738" y="3452813"/>
            <a:ext cx="1408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FF6600"/>
                </a:solidFill>
                <a:latin typeface="Calibri" pitchFamily="34" charset="0"/>
              </a:rPr>
              <a:t>Youth Forum</a:t>
            </a:r>
          </a:p>
        </p:txBody>
      </p:sp>
      <p:sp>
        <p:nvSpPr>
          <p:cNvPr id="20487" name="Text Box 8"/>
          <p:cNvSpPr txBox="1">
            <a:spLocks noChangeArrowheads="1"/>
          </p:cNvSpPr>
          <p:nvPr/>
        </p:nvSpPr>
        <p:spPr bwMode="auto">
          <a:xfrm>
            <a:off x="3360738" y="3452813"/>
            <a:ext cx="1091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6600"/>
                </a:solidFill>
                <a:latin typeface="Calibri" pitchFamily="34" charset="0"/>
              </a:rPr>
              <a:t>Advocacy</a:t>
            </a:r>
          </a:p>
        </p:txBody>
      </p:sp>
      <p:sp>
        <p:nvSpPr>
          <p:cNvPr id="20488" name="Text Box 9"/>
          <p:cNvSpPr txBox="1">
            <a:spLocks noChangeArrowheads="1"/>
          </p:cNvSpPr>
          <p:nvPr/>
        </p:nvSpPr>
        <p:spPr bwMode="auto">
          <a:xfrm>
            <a:off x="1074738" y="3859213"/>
            <a:ext cx="1668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6600"/>
                </a:solidFill>
                <a:latin typeface="Calibri" pitchFamily="34" charset="0"/>
              </a:rPr>
              <a:t>Advisory</a:t>
            </a:r>
            <a:r>
              <a:rPr lang="en-US" b="1">
                <a:latin typeface="Calibri" pitchFamily="34" charset="0"/>
              </a:rPr>
              <a:t> </a:t>
            </a:r>
            <a:r>
              <a:rPr lang="en-US" b="1">
                <a:solidFill>
                  <a:srgbClr val="FF6600"/>
                </a:solidFill>
                <a:latin typeface="Calibri" pitchFamily="34" charset="0"/>
              </a:rPr>
              <a:t>Group</a:t>
            </a:r>
          </a:p>
        </p:txBody>
      </p:sp>
      <p:sp>
        <p:nvSpPr>
          <p:cNvPr id="20489" name="Text Box 10"/>
          <p:cNvSpPr txBox="1">
            <a:spLocks noChangeArrowheads="1"/>
          </p:cNvSpPr>
          <p:nvPr/>
        </p:nvSpPr>
        <p:spPr bwMode="auto">
          <a:xfrm>
            <a:off x="3741738" y="3859213"/>
            <a:ext cx="1308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6600"/>
                </a:solidFill>
                <a:latin typeface="Calibri" pitchFamily="34" charset="0"/>
              </a:rPr>
              <a:t>Consultants</a:t>
            </a:r>
          </a:p>
        </p:txBody>
      </p:sp>
      <p:sp>
        <p:nvSpPr>
          <p:cNvPr id="20490" name="Text Box 11"/>
          <p:cNvSpPr txBox="1">
            <a:spLocks noChangeArrowheads="1"/>
          </p:cNvSpPr>
          <p:nvPr/>
        </p:nvSpPr>
        <p:spPr bwMode="auto">
          <a:xfrm>
            <a:off x="1074738" y="4240213"/>
            <a:ext cx="2258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6600"/>
                </a:solidFill>
                <a:latin typeface="Calibri" pitchFamily="34" charset="0"/>
              </a:rPr>
              <a:t>Focus</a:t>
            </a:r>
            <a:r>
              <a:rPr lang="en-US" b="1">
                <a:latin typeface="Calibri" pitchFamily="34" charset="0"/>
              </a:rPr>
              <a:t> </a:t>
            </a:r>
            <a:r>
              <a:rPr lang="en-US" b="1">
                <a:solidFill>
                  <a:srgbClr val="FF6600"/>
                </a:solidFill>
                <a:latin typeface="Calibri" pitchFamily="34" charset="0"/>
              </a:rPr>
              <a:t>groups/Surveys</a:t>
            </a:r>
          </a:p>
        </p:txBody>
      </p:sp>
      <p:sp>
        <p:nvSpPr>
          <p:cNvPr id="20491" name="Text Box 12"/>
          <p:cNvSpPr txBox="1">
            <a:spLocks noChangeArrowheads="1"/>
          </p:cNvSpPr>
          <p:nvPr/>
        </p:nvSpPr>
        <p:spPr bwMode="auto">
          <a:xfrm>
            <a:off x="4351338" y="4240213"/>
            <a:ext cx="161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6600"/>
                </a:solidFill>
                <a:latin typeface="Calibri" pitchFamily="34" charset="0"/>
              </a:rPr>
              <a:t>Youth</a:t>
            </a:r>
            <a:r>
              <a:rPr lang="en-US" b="1">
                <a:latin typeface="Calibri" pitchFamily="34" charset="0"/>
              </a:rPr>
              <a:t> </a:t>
            </a:r>
            <a:r>
              <a:rPr lang="en-US" b="1">
                <a:solidFill>
                  <a:srgbClr val="FF6600"/>
                </a:solidFill>
                <a:latin typeface="Calibri" pitchFamily="34" charset="0"/>
              </a:rPr>
              <a:t>in</a:t>
            </a:r>
            <a:r>
              <a:rPr lang="en-US" b="1">
                <a:latin typeface="Calibri" pitchFamily="34" charset="0"/>
              </a:rPr>
              <a:t> </a:t>
            </a:r>
            <a:r>
              <a:rPr lang="en-US" b="1">
                <a:solidFill>
                  <a:srgbClr val="FF6600"/>
                </a:solidFill>
                <a:latin typeface="Calibri" pitchFamily="34" charset="0"/>
              </a:rPr>
              <a:t>media</a:t>
            </a:r>
          </a:p>
        </p:txBody>
      </p:sp>
      <p:sp>
        <p:nvSpPr>
          <p:cNvPr id="20492" name="Text Box 13"/>
          <p:cNvSpPr txBox="1">
            <a:spLocks noChangeArrowheads="1"/>
          </p:cNvSpPr>
          <p:nvPr/>
        </p:nvSpPr>
        <p:spPr bwMode="auto">
          <a:xfrm>
            <a:off x="1074738" y="5129213"/>
            <a:ext cx="161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accent1">
                    <a:lumMod val="75000"/>
                  </a:schemeClr>
                </a:solidFill>
                <a:latin typeface="Calibri" pitchFamily="34" charset="0"/>
              </a:rPr>
              <a:t>Peer Education</a:t>
            </a:r>
          </a:p>
        </p:txBody>
      </p:sp>
      <p:sp>
        <p:nvSpPr>
          <p:cNvPr id="20493" name="Text Box 14"/>
          <p:cNvSpPr txBox="1">
            <a:spLocks noChangeArrowheads="1"/>
          </p:cNvSpPr>
          <p:nvPr/>
        </p:nvSpPr>
        <p:spPr bwMode="auto">
          <a:xfrm>
            <a:off x="2743200" y="5129213"/>
            <a:ext cx="1195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accent1">
                    <a:lumMod val="75000"/>
                  </a:schemeClr>
                </a:solidFill>
                <a:latin typeface="Calibri" pitchFamily="34" charset="0"/>
              </a:rPr>
              <a:t>Mentoring</a:t>
            </a:r>
          </a:p>
        </p:txBody>
      </p:sp>
      <p:sp>
        <p:nvSpPr>
          <p:cNvPr id="20494" name="Text Box 15"/>
          <p:cNvSpPr txBox="1">
            <a:spLocks noChangeArrowheads="1"/>
          </p:cNvSpPr>
          <p:nvPr/>
        </p:nvSpPr>
        <p:spPr bwMode="auto">
          <a:xfrm>
            <a:off x="4122738" y="5129213"/>
            <a:ext cx="1528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accent1">
                    <a:lumMod val="75000"/>
                  </a:schemeClr>
                </a:solidFill>
                <a:latin typeface="Calibri" pitchFamily="34" charset="0"/>
              </a:rPr>
              <a:t>Youth Theater</a:t>
            </a:r>
          </a:p>
        </p:txBody>
      </p:sp>
      <p:sp>
        <p:nvSpPr>
          <p:cNvPr id="20495" name="Text Box 16"/>
          <p:cNvSpPr txBox="1">
            <a:spLocks noChangeArrowheads="1"/>
          </p:cNvSpPr>
          <p:nvPr/>
        </p:nvSpPr>
        <p:spPr bwMode="auto">
          <a:xfrm>
            <a:off x="1066800" y="5562600"/>
            <a:ext cx="289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accent1">
                    <a:lumMod val="75000"/>
                  </a:schemeClr>
                </a:solidFill>
                <a:latin typeface="Calibri" pitchFamily="34" charset="0"/>
              </a:rPr>
              <a:t>Youth as trainers/facilitators</a:t>
            </a:r>
          </a:p>
        </p:txBody>
      </p:sp>
      <p:sp>
        <p:nvSpPr>
          <p:cNvPr id="20496" name="Text Box 17"/>
          <p:cNvSpPr txBox="1">
            <a:spLocks noChangeArrowheads="1"/>
          </p:cNvSpPr>
          <p:nvPr/>
        </p:nvSpPr>
        <p:spPr bwMode="auto">
          <a:xfrm>
            <a:off x="4122738" y="5586413"/>
            <a:ext cx="2856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accent1">
                    <a:lumMod val="75000"/>
                  </a:schemeClr>
                </a:solidFill>
                <a:latin typeface="Calibri" pitchFamily="34" charset="0"/>
              </a:rPr>
              <a:t>Community Service Projects</a:t>
            </a:r>
          </a:p>
        </p:txBody>
      </p:sp>
      <p:sp>
        <p:nvSpPr>
          <p:cNvPr id="20497" name="Line 18"/>
          <p:cNvSpPr>
            <a:spLocks noChangeShapeType="1"/>
          </p:cNvSpPr>
          <p:nvPr/>
        </p:nvSpPr>
        <p:spPr bwMode="auto">
          <a:xfrm flipV="1">
            <a:off x="990600" y="1219200"/>
            <a:ext cx="0" cy="510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8" name="Line 19"/>
          <p:cNvSpPr>
            <a:spLocks noChangeShapeType="1"/>
          </p:cNvSpPr>
          <p:nvPr/>
        </p:nvSpPr>
        <p:spPr bwMode="auto">
          <a:xfrm flipV="1">
            <a:off x="990600" y="6324600"/>
            <a:ext cx="708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9" name="Text Box 20"/>
          <p:cNvSpPr txBox="1">
            <a:spLocks noChangeArrowheads="1"/>
          </p:cNvSpPr>
          <p:nvPr/>
        </p:nvSpPr>
        <p:spPr bwMode="auto">
          <a:xfrm>
            <a:off x="6871855" y="1905000"/>
            <a:ext cx="1752600" cy="89255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800" dirty="0">
              <a:solidFill>
                <a:schemeClr val="accent2"/>
              </a:solidFill>
              <a:latin typeface="Calibri" pitchFamily="34" charset="0"/>
            </a:endParaRPr>
          </a:p>
          <a:p>
            <a:pPr algn="ctr" eaLnBrk="1" hangingPunct="1"/>
            <a:r>
              <a:rPr lang="en-US" b="1" dirty="0">
                <a:solidFill>
                  <a:srgbClr val="0070C0"/>
                </a:solidFill>
                <a:latin typeface="Calibri" pitchFamily="34" charset="0"/>
              </a:rPr>
              <a:t>Shared Leadership</a:t>
            </a:r>
          </a:p>
          <a:p>
            <a:pPr algn="ctr" eaLnBrk="1" hangingPunct="1"/>
            <a:endParaRPr lang="en-US" sz="800" b="1" dirty="0">
              <a:solidFill>
                <a:srgbClr val="FFFF00"/>
              </a:solidFill>
              <a:latin typeface="Calibri" pitchFamily="34" charset="0"/>
            </a:endParaRPr>
          </a:p>
        </p:txBody>
      </p:sp>
      <p:sp>
        <p:nvSpPr>
          <p:cNvPr id="20500" name="Text Box 21"/>
          <p:cNvSpPr txBox="1">
            <a:spLocks noChangeArrowheads="1"/>
          </p:cNvSpPr>
          <p:nvPr/>
        </p:nvSpPr>
        <p:spPr bwMode="auto">
          <a:xfrm>
            <a:off x="6871855" y="3429000"/>
            <a:ext cx="1752600" cy="89255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800" b="1" dirty="0">
              <a:solidFill>
                <a:schemeClr val="accent2"/>
              </a:solidFill>
              <a:latin typeface="Calibri" pitchFamily="34" charset="0"/>
            </a:endParaRPr>
          </a:p>
          <a:p>
            <a:pPr algn="ctr" eaLnBrk="1" hangingPunct="1"/>
            <a:r>
              <a:rPr lang="en-US" b="1" dirty="0">
                <a:solidFill>
                  <a:srgbClr val="FF6600"/>
                </a:solidFill>
                <a:latin typeface="Calibri" pitchFamily="34" charset="0"/>
              </a:rPr>
              <a:t>Voice and Consultation</a:t>
            </a:r>
          </a:p>
          <a:p>
            <a:pPr algn="ctr" eaLnBrk="1" hangingPunct="1"/>
            <a:endParaRPr lang="en-US" sz="800" dirty="0">
              <a:solidFill>
                <a:srgbClr val="FF6600"/>
              </a:solidFill>
              <a:latin typeface="Calibri" pitchFamily="34" charset="0"/>
            </a:endParaRPr>
          </a:p>
        </p:txBody>
      </p:sp>
      <p:sp>
        <p:nvSpPr>
          <p:cNvPr id="20501" name="Text Box 22"/>
          <p:cNvSpPr txBox="1">
            <a:spLocks noChangeArrowheads="1"/>
          </p:cNvSpPr>
          <p:nvPr/>
        </p:nvSpPr>
        <p:spPr bwMode="auto">
          <a:xfrm>
            <a:off x="6934200" y="4953000"/>
            <a:ext cx="1676400" cy="70788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800" dirty="0">
              <a:solidFill>
                <a:srgbClr val="66FF33"/>
              </a:solidFill>
              <a:latin typeface="Calibri" pitchFamily="34" charset="0"/>
            </a:endParaRPr>
          </a:p>
          <a:p>
            <a:pPr algn="ctr" eaLnBrk="1" hangingPunct="1"/>
            <a:r>
              <a:rPr lang="en-US" b="1" dirty="0">
                <a:solidFill>
                  <a:schemeClr val="accent1">
                    <a:lumMod val="75000"/>
                  </a:schemeClr>
                </a:solidFill>
                <a:latin typeface="Calibri" pitchFamily="34" charset="0"/>
              </a:rPr>
              <a:t>Participation</a:t>
            </a:r>
          </a:p>
          <a:p>
            <a:pPr algn="ctr" eaLnBrk="1" hangingPunct="1"/>
            <a:r>
              <a:rPr lang="en-US" sz="1400" b="1" dirty="0">
                <a:solidFill>
                  <a:srgbClr val="66FF33"/>
                </a:solidFill>
                <a:latin typeface="Calibri" pitchFamily="34" charset="0"/>
              </a:rPr>
              <a:t> </a:t>
            </a:r>
            <a:endParaRPr lang="en-US" sz="1400" dirty="0">
              <a:solidFill>
                <a:srgbClr val="66FF33"/>
              </a:solidFill>
              <a:latin typeface="Calibri" pitchFamily="34" charset="0"/>
            </a:endParaRPr>
          </a:p>
        </p:txBody>
      </p:sp>
      <p:sp>
        <p:nvSpPr>
          <p:cNvPr id="20502" name="Text Box 23"/>
          <p:cNvSpPr txBox="1">
            <a:spLocks noChangeArrowheads="1"/>
          </p:cNvSpPr>
          <p:nvPr/>
        </p:nvSpPr>
        <p:spPr bwMode="auto">
          <a:xfrm rot="10800000">
            <a:off x="424012" y="1756804"/>
            <a:ext cx="461665" cy="411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latin typeface="Calibri" pitchFamily="34" charset="0"/>
              </a:rPr>
              <a:t>INCREASED INFLUENCE ON ORGANIZATION</a:t>
            </a:r>
          </a:p>
        </p:txBody>
      </p:sp>
      <p:sp>
        <p:nvSpPr>
          <p:cNvPr id="20503" name="Text Box 24"/>
          <p:cNvSpPr txBox="1">
            <a:spLocks noChangeArrowheads="1"/>
          </p:cNvSpPr>
          <p:nvPr/>
        </p:nvSpPr>
        <p:spPr bwMode="auto">
          <a:xfrm>
            <a:off x="1295400" y="6430963"/>
            <a:ext cx="644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latin typeface="Calibri" pitchFamily="34" charset="0"/>
              </a:rPr>
              <a:t>MORE OPPORTUNITIES; MORE YOUNG PEOPLE CAN GET INVOLVED</a:t>
            </a:r>
          </a:p>
        </p:txBody>
      </p:sp>
    </p:spTree>
    <p:extLst>
      <p:ext uri="{BB962C8B-B14F-4D97-AF65-F5344CB8AC3E}">
        <p14:creationId xmlns:p14="http://schemas.microsoft.com/office/powerpoint/2010/main" val="2727587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00" y="6324600"/>
            <a:ext cx="7258050" cy="300082"/>
          </a:xfrm>
          <a:prstGeom prst="rect">
            <a:avLst/>
          </a:prstGeom>
          <a:noFill/>
        </p:spPr>
        <p:txBody>
          <a:bodyPr wrap="square" rtlCol="0">
            <a:spAutoFit/>
          </a:bodyPr>
          <a:lstStyle/>
          <a:p>
            <a:r>
              <a:rPr lang="en-US" sz="1350" dirty="0">
                <a:hlinkClick r:id="rId3"/>
              </a:rPr>
              <a:t>https://www.unicef-irc.org/publications/pdf/childrens_participation.pdf</a:t>
            </a:r>
            <a:r>
              <a:rPr lang="en-US" sz="1350" dirty="0"/>
              <a:t>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555"/>
          <a:stretch/>
        </p:blipFill>
        <p:spPr>
          <a:xfrm>
            <a:off x="641968" y="533400"/>
            <a:ext cx="7860064" cy="5571413"/>
          </a:xfrm>
          <a:prstGeom prst="rect">
            <a:avLst/>
          </a:prstGeom>
        </p:spPr>
      </p:pic>
    </p:spTree>
    <p:extLst>
      <p:ext uri="{BB962C8B-B14F-4D97-AF65-F5344CB8AC3E}">
        <p14:creationId xmlns:p14="http://schemas.microsoft.com/office/powerpoint/2010/main" val="2063354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609600"/>
            <a:ext cx="8153400" cy="990600"/>
          </a:xfrm>
        </p:spPr>
        <p:txBody>
          <a:bodyPr>
            <a:normAutofit/>
          </a:bodyPr>
          <a:lstStyle/>
          <a:p>
            <a:pPr eaLnBrk="1" hangingPunct="1"/>
            <a:r>
              <a:rPr lang="en-US" sz="4000" dirty="0"/>
              <a:t>Benefits for Youth</a:t>
            </a:r>
          </a:p>
        </p:txBody>
      </p:sp>
      <p:sp>
        <p:nvSpPr>
          <p:cNvPr id="24579" name="Rectangle 3"/>
          <p:cNvSpPr>
            <a:spLocks noGrp="1" noChangeArrowheads="1"/>
          </p:cNvSpPr>
          <p:nvPr>
            <p:ph idx="1"/>
          </p:nvPr>
        </p:nvSpPr>
        <p:spPr>
          <a:xfrm>
            <a:off x="4721226" y="1295400"/>
            <a:ext cx="4422774" cy="4800600"/>
          </a:xfrm>
        </p:spPr>
        <p:txBody>
          <a:bodyPr/>
          <a:lstStyle/>
          <a:p>
            <a:pPr eaLnBrk="1" hangingPunct="1">
              <a:lnSpc>
                <a:spcPct val="80000"/>
              </a:lnSpc>
              <a:buFont typeface="Arial" pitchFamily="34" charset="0"/>
              <a:buNone/>
            </a:pPr>
            <a:endParaRPr lang="en-US" sz="2600" dirty="0">
              <a:latin typeface="Lucida Sans Unicode" pitchFamily="34" charset="0"/>
              <a:cs typeface="Lucida Sans Unicode" pitchFamily="34" charset="0"/>
            </a:endParaRPr>
          </a:p>
          <a:p>
            <a:pPr eaLnBrk="1" hangingPunct="1">
              <a:lnSpc>
                <a:spcPct val="80000"/>
              </a:lnSpc>
              <a:buFont typeface="Arial" pitchFamily="34" charset="0"/>
              <a:buNone/>
            </a:pPr>
            <a:endParaRPr lang="en-US" sz="2800" dirty="0">
              <a:cs typeface="Arial" pitchFamily="34" charset="0"/>
            </a:endParaRPr>
          </a:p>
          <a:p>
            <a:pPr eaLnBrk="1" hangingPunct="1">
              <a:lnSpc>
                <a:spcPct val="80000"/>
              </a:lnSpc>
            </a:pPr>
            <a:r>
              <a:rPr lang="en-US" sz="2600" dirty="0">
                <a:cs typeface="Arial" pitchFamily="34" charset="0"/>
              </a:rPr>
              <a:t>Civic Development (skills, attitudes, awareness)</a:t>
            </a:r>
          </a:p>
          <a:p>
            <a:pPr eaLnBrk="1" hangingPunct="1">
              <a:lnSpc>
                <a:spcPct val="80000"/>
              </a:lnSpc>
              <a:buFont typeface="Wingdings" pitchFamily="2" charset="2"/>
              <a:buNone/>
            </a:pPr>
            <a:endParaRPr lang="en-US" sz="2600" dirty="0">
              <a:cs typeface="Arial" pitchFamily="34" charset="0"/>
            </a:endParaRPr>
          </a:p>
          <a:p>
            <a:pPr eaLnBrk="1" hangingPunct="1">
              <a:lnSpc>
                <a:spcPct val="80000"/>
              </a:lnSpc>
            </a:pPr>
            <a:r>
              <a:rPr lang="en-US" sz="2600" dirty="0">
                <a:cs typeface="Arial" pitchFamily="34" charset="0"/>
              </a:rPr>
              <a:t>Social/Emotional Development (belonging, efficacy) </a:t>
            </a:r>
          </a:p>
          <a:p>
            <a:pPr eaLnBrk="1" hangingPunct="1">
              <a:lnSpc>
                <a:spcPct val="80000"/>
              </a:lnSpc>
              <a:buFont typeface="Wingdings" pitchFamily="2" charset="2"/>
              <a:buNone/>
            </a:pPr>
            <a:endParaRPr lang="en-US" sz="2600" dirty="0">
              <a:cs typeface="Arial" pitchFamily="34" charset="0"/>
            </a:endParaRPr>
          </a:p>
          <a:p>
            <a:pPr eaLnBrk="1" hangingPunct="1">
              <a:lnSpc>
                <a:spcPct val="80000"/>
              </a:lnSpc>
            </a:pPr>
            <a:r>
              <a:rPr lang="en-US" sz="2600" dirty="0">
                <a:cs typeface="Arial" pitchFamily="34" charset="0"/>
              </a:rPr>
              <a:t>Vocational Development (skills, social capital)</a:t>
            </a:r>
          </a:p>
          <a:p>
            <a:pPr eaLnBrk="1" hangingPunct="1">
              <a:lnSpc>
                <a:spcPct val="80000"/>
              </a:lnSpc>
              <a:buFont typeface="Wingdings" pitchFamily="2" charset="2"/>
              <a:buNone/>
            </a:pPr>
            <a:endParaRPr lang="en-US" sz="2400" dirty="0">
              <a:latin typeface="Lucida Sans Unicode" pitchFamily="34" charset="0"/>
              <a:cs typeface="Lucida Sans Unicode" pitchFamily="34" charset="0"/>
            </a:endParaRPr>
          </a:p>
          <a:p>
            <a:pPr eaLnBrk="1" hangingPunct="1">
              <a:lnSpc>
                <a:spcPct val="80000"/>
              </a:lnSpc>
              <a:buFont typeface="Wingdings" pitchFamily="2" charset="2"/>
              <a:buNone/>
            </a:pPr>
            <a:endParaRPr lang="en-US" sz="2600" dirty="0">
              <a:latin typeface="Lucida Sans Unicode" pitchFamily="34" charset="0"/>
              <a:cs typeface="Lucida Sans Unicode" pitchFamily="34" charset="0"/>
            </a:endParaRPr>
          </a:p>
          <a:p>
            <a:pPr eaLnBrk="1" hangingPunct="1">
              <a:lnSpc>
                <a:spcPct val="80000"/>
              </a:lnSpc>
            </a:pPr>
            <a:endParaRPr lang="en-US" sz="2600" dirty="0">
              <a:latin typeface="Lucida Sans Unicode" pitchFamily="34" charset="0"/>
              <a:cs typeface="Lucida Sans Unicode" pitchFamily="34" charset="0"/>
            </a:endParaRPr>
          </a:p>
          <a:p>
            <a:pPr eaLnBrk="1" hangingPunct="1">
              <a:lnSpc>
                <a:spcPct val="80000"/>
              </a:lnSpc>
            </a:pPr>
            <a:endParaRPr lang="en-US" sz="1500" dirty="0">
              <a:latin typeface="Lucida Sans Unicode" pitchFamily="34" charset="0"/>
            </a:endParaRPr>
          </a:p>
        </p:txBody>
      </p:sp>
      <p:pic>
        <p:nvPicPr>
          <p:cNvPr id="6" name="Picture 5">
            <a:extLst>
              <a:ext uri="{FF2B5EF4-FFF2-40B4-BE49-F238E27FC236}">
                <a16:creationId xmlns:a16="http://schemas.microsoft.com/office/drawing/2014/main" id="{3C6FBFB7-BDDE-4249-A982-CAE63104F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63" y="2297997"/>
            <a:ext cx="4191000" cy="2795405"/>
          </a:xfrm>
          <a:prstGeom prst="rect">
            <a:avLst/>
          </a:prstGeom>
        </p:spPr>
      </p:pic>
    </p:spTree>
    <p:extLst>
      <p:ext uri="{BB962C8B-B14F-4D97-AF65-F5344CB8AC3E}">
        <p14:creationId xmlns:p14="http://schemas.microsoft.com/office/powerpoint/2010/main" val="1542540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81000"/>
            <a:ext cx="8153400" cy="1295400"/>
          </a:xfrm>
        </p:spPr>
        <p:txBody>
          <a:bodyPr rtlCol="0">
            <a:normAutofit/>
          </a:bodyPr>
          <a:lstStyle/>
          <a:p>
            <a:pPr>
              <a:defRPr/>
            </a:pPr>
            <a:r>
              <a:rPr lang="en-US" sz="3800" dirty="0"/>
              <a:t>Benefits for Adults, Organizations, and Communities</a:t>
            </a:r>
            <a:endParaRPr lang="en-US" sz="3800" dirty="0">
              <a:latin typeface="Lucida Sans Unicode" pitchFamily="34" charset="0"/>
            </a:endParaRPr>
          </a:p>
        </p:txBody>
      </p:sp>
      <p:sp>
        <p:nvSpPr>
          <p:cNvPr id="25603" name="Rectangle 3"/>
          <p:cNvSpPr>
            <a:spLocks noGrp="1" noChangeArrowheads="1"/>
          </p:cNvSpPr>
          <p:nvPr>
            <p:ph idx="1"/>
          </p:nvPr>
        </p:nvSpPr>
        <p:spPr>
          <a:xfrm>
            <a:off x="612775" y="1905000"/>
            <a:ext cx="8153400" cy="4267200"/>
          </a:xfrm>
        </p:spPr>
        <p:txBody>
          <a:bodyPr>
            <a:normAutofit lnSpcReduction="10000"/>
          </a:bodyPr>
          <a:lstStyle/>
          <a:p>
            <a:r>
              <a:rPr lang="en-US" sz="2800" dirty="0">
                <a:cs typeface="Arial" pitchFamily="34" charset="0"/>
              </a:rPr>
              <a:t>Professional Development (skills, confidence)</a:t>
            </a:r>
          </a:p>
          <a:p>
            <a:pPr eaLnBrk="1" hangingPunct="1"/>
            <a:r>
              <a:rPr lang="en-US" sz="2800" dirty="0">
                <a:cs typeface="Arial" pitchFamily="34" charset="0"/>
              </a:rPr>
              <a:t>Social/Emotional Development (connectedness) </a:t>
            </a:r>
          </a:p>
          <a:p>
            <a:pPr eaLnBrk="1" hangingPunct="1"/>
            <a:r>
              <a:rPr lang="en-US" sz="2800" dirty="0">
                <a:cs typeface="Arial" pitchFamily="34" charset="0"/>
              </a:rPr>
              <a:t>Organizations reflect &amp; respond to youth concerns </a:t>
            </a:r>
          </a:p>
          <a:p>
            <a:pPr eaLnBrk="1" hangingPunct="1"/>
            <a:r>
              <a:rPr lang="en-US" sz="2800" dirty="0">
                <a:cs typeface="Arial" pitchFamily="34" charset="0"/>
              </a:rPr>
              <a:t>Organizations are more appealing to potential funders</a:t>
            </a:r>
          </a:p>
          <a:p>
            <a:pPr eaLnBrk="1" hangingPunct="1"/>
            <a:r>
              <a:rPr lang="en-US" sz="2800" dirty="0">
                <a:cs typeface="Arial" pitchFamily="34" charset="0"/>
              </a:rPr>
              <a:t>Public policies/programs are more effective &amp; equitable</a:t>
            </a:r>
          </a:p>
          <a:p>
            <a:pPr eaLnBrk="1" hangingPunct="1"/>
            <a:r>
              <a:rPr lang="en-US" sz="2800" dirty="0">
                <a:cs typeface="Arial" pitchFamily="34" charset="0"/>
              </a:rPr>
              <a:t>New coalitions emerge to address issues </a:t>
            </a:r>
            <a:endParaRPr lang="en-US" sz="2800" i="1" dirty="0">
              <a:cs typeface="Arial" pitchFamily="34" charset="0"/>
            </a:endParaRPr>
          </a:p>
          <a:p>
            <a:pPr eaLnBrk="1" hangingPunct="1">
              <a:buFont typeface="Arial" pitchFamily="34" charset="0"/>
              <a:buNone/>
            </a:pPr>
            <a:endParaRPr lang="en-US" sz="2800" dirty="0">
              <a:latin typeface="Lucida Sans Unicode" pitchFamily="34" charset="0"/>
            </a:endParaRPr>
          </a:p>
          <a:p>
            <a:pPr eaLnBrk="1" hangingPunct="1">
              <a:buFont typeface="Wingdings" pitchFamily="2" charset="2"/>
              <a:buNone/>
            </a:pPr>
            <a:endParaRPr lang="en-US" sz="2800" dirty="0">
              <a:latin typeface="Lucida Sans Unicode" pitchFamily="34" charset="0"/>
            </a:endParaRP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65307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457200"/>
            <a:ext cx="8153400" cy="914400"/>
          </a:xfrm>
        </p:spPr>
        <p:txBody>
          <a:bodyPr>
            <a:normAutofit/>
          </a:bodyPr>
          <a:lstStyle/>
          <a:p>
            <a:pPr marL="53975" eaLnBrk="1" hangingPunct="1"/>
            <a:r>
              <a:rPr lang="en-US" sz="4000" dirty="0"/>
              <a:t>Obstacle: Adultism</a:t>
            </a:r>
          </a:p>
        </p:txBody>
      </p:sp>
      <p:sp>
        <p:nvSpPr>
          <p:cNvPr id="27651" name="Rectangle 3"/>
          <p:cNvSpPr>
            <a:spLocks noGrp="1" noChangeArrowheads="1"/>
          </p:cNvSpPr>
          <p:nvPr>
            <p:ph idx="1"/>
          </p:nvPr>
        </p:nvSpPr>
        <p:spPr>
          <a:xfrm>
            <a:off x="3505200" y="1905000"/>
            <a:ext cx="5181600" cy="3276600"/>
          </a:xfrm>
        </p:spPr>
        <p:txBody>
          <a:bodyPr>
            <a:normAutofit/>
          </a:bodyPr>
          <a:lstStyle/>
          <a:p>
            <a:pPr marL="0" indent="0" algn="r" eaLnBrk="1" hangingPunct="1">
              <a:buFontTx/>
              <a:buNone/>
            </a:pPr>
            <a:r>
              <a:rPr lang="en-US" sz="3200" dirty="0"/>
              <a:t>…the behaviors and attitudes which flow from negative stereotypes adults hold about youth.                            </a:t>
            </a:r>
            <a:endParaRPr lang="en-US" sz="1200" dirty="0"/>
          </a:p>
          <a:p>
            <a:pPr eaLnBrk="1" hangingPunct="1">
              <a:buFontTx/>
              <a:buNone/>
            </a:pPr>
            <a:r>
              <a:rPr lang="en-US" sz="1200" dirty="0"/>
              <a:t>						</a:t>
            </a:r>
          </a:p>
          <a:p>
            <a:pPr algn="r" eaLnBrk="1" hangingPunct="1">
              <a:buFontTx/>
              <a:buNone/>
            </a:pPr>
            <a:r>
              <a:rPr lang="en-US" sz="3200" i="1" dirty="0"/>
              <a:t>John Bell, 1995</a:t>
            </a:r>
            <a:r>
              <a:rPr lang="en-US" dirty="0">
                <a:latin typeface="Arial" pitchFamily="34" charset="0"/>
              </a:rPr>
              <a:t>    </a:t>
            </a:r>
          </a:p>
          <a:p>
            <a:pPr eaLnBrk="1" hangingPunct="1">
              <a:buFontTx/>
              <a:buNone/>
            </a:pPr>
            <a:endParaRPr lang="en-US" dirty="0">
              <a:latin typeface="Arial" pitchFamily="34" charset="0"/>
            </a:endParaRPr>
          </a:p>
        </p:txBody>
      </p:sp>
      <p:pic>
        <p:nvPicPr>
          <p:cNvPr id="6" name="Picture 5">
            <a:extLst>
              <a:ext uri="{FF2B5EF4-FFF2-40B4-BE49-F238E27FC236}">
                <a16:creationId xmlns:a16="http://schemas.microsoft.com/office/drawing/2014/main" id="{3AC9E36D-F59E-49CB-B846-395ED13A3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1" b="9459"/>
          <a:stretch/>
        </p:blipFill>
        <p:spPr>
          <a:xfrm>
            <a:off x="426562" y="1790699"/>
            <a:ext cx="3097688" cy="3690713"/>
          </a:xfrm>
          <a:prstGeom prst="rect">
            <a:avLst/>
          </a:prstGeom>
        </p:spPr>
      </p:pic>
      <p:sp>
        <p:nvSpPr>
          <p:cNvPr id="4" name="TextBox 3">
            <a:extLst>
              <a:ext uri="{FF2B5EF4-FFF2-40B4-BE49-F238E27FC236}">
                <a16:creationId xmlns:a16="http://schemas.microsoft.com/office/drawing/2014/main" id="{94F2FD72-F820-49C9-842B-F3B762F3F925}"/>
              </a:ext>
            </a:extLst>
          </p:cNvPr>
          <p:cNvSpPr txBox="1"/>
          <p:nvPr/>
        </p:nvSpPr>
        <p:spPr>
          <a:xfrm>
            <a:off x="3086100" y="6031468"/>
            <a:ext cx="6019800" cy="369332"/>
          </a:xfrm>
          <a:prstGeom prst="rect">
            <a:avLst/>
          </a:prstGeom>
          <a:noFill/>
        </p:spPr>
        <p:txBody>
          <a:bodyPr wrap="square" rtlCol="0">
            <a:spAutoFit/>
          </a:bodyPr>
          <a:lstStyle/>
          <a:p>
            <a:r>
              <a:rPr lang="en-US">
                <a:hlinkClick r:id="rId4"/>
              </a:rPr>
              <a:t>http://nuatc.org/articles/pdf/understanding_adultism.pdf</a:t>
            </a:r>
            <a:r>
              <a:rPr lang="en-US"/>
              <a:t> </a:t>
            </a:r>
            <a:endParaRPr lang="en-US" dirty="0"/>
          </a:p>
        </p:txBody>
      </p:sp>
    </p:spTree>
    <p:extLst>
      <p:ext uri="{BB962C8B-B14F-4D97-AF65-F5344CB8AC3E}">
        <p14:creationId xmlns:p14="http://schemas.microsoft.com/office/powerpoint/2010/main" val="2983538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01136"/>
          </a:xfrm>
        </p:spPr>
        <p:txBody>
          <a:bodyPr/>
          <a:lstStyle/>
          <a:p>
            <a:r>
              <a:rPr lang="en-US" dirty="0"/>
              <a:t>Manifestations of </a:t>
            </a:r>
            <a:r>
              <a:rPr lang="en-US" dirty="0" err="1"/>
              <a:t>Adultism</a:t>
            </a:r>
            <a:endParaRPr lang="en-US" dirty="0"/>
          </a:p>
        </p:txBody>
      </p:sp>
      <p:sp>
        <p:nvSpPr>
          <p:cNvPr id="3" name="Content Placeholder 2"/>
          <p:cNvSpPr>
            <a:spLocks noGrp="1"/>
          </p:cNvSpPr>
          <p:nvPr>
            <p:ph idx="1"/>
          </p:nvPr>
        </p:nvSpPr>
        <p:spPr>
          <a:xfrm>
            <a:off x="685800" y="2057400"/>
            <a:ext cx="7467600" cy="3775229"/>
          </a:xfrm>
        </p:spPr>
        <p:txBody>
          <a:bodyPr>
            <a:normAutofit fontScale="92500" lnSpcReduction="10000"/>
          </a:bodyPr>
          <a:lstStyle/>
          <a:p>
            <a:pPr marL="457200" indent="-457200">
              <a:buFont typeface="Wingdings" pitchFamily="2" charset="2"/>
              <a:buChar char="Ø"/>
            </a:pPr>
            <a:r>
              <a:rPr lang="en-US" sz="3000" dirty="0"/>
              <a:t>Dysfunctional Rescuing</a:t>
            </a:r>
          </a:p>
          <a:p>
            <a:pPr marL="457200" indent="-457200">
              <a:buFont typeface="Wingdings" pitchFamily="2" charset="2"/>
              <a:buChar char="Ø"/>
            </a:pPr>
            <a:r>
              <a:rPr lang="en-US" sz="3000" dirty="0"/>
              <a:t>Blaming the Victim</a:t>
            </a:r>
          </a:p>
          <a:p>
            <a:pPr marL="457200" indent="-457200">
              <a:buFont typeface="Wingdings" pitchFamily="2" charset="2"/>
              <a:buChar char="Ø"/>
            </a:pPr>
            <a:r>
              <a:rPr lang="en-US" sz="3000" dirty="0"/>
              <a:t>Avoidance of Contact</a:t>
            </a:r>
          </a:p>
          <a:p>
            <a:pPr marL="457200" indent="-457200">
              <a:buFont typeface="Wingdings" pitchFamily="2" charset="2"/>
              <a:buChar char="Ø"/>
            </a:pPr>
            <a:r>
              <a:rPr lang="en-US" sz="3000" dirty="0"/>
              <a:t>Denial of Distinctiveness of Youth Culture</a:t>
            </a:r>
          </a:p>
          <a:p>
            <a:pPr marL="457200" indent="-457200">
              <a:buFont typeface="Wingdings" pitchFamily="2" charset="2"/>
              <a:buChar char="Ø"/>
            </a:pPr>
            <a:r>
              <a:rPr lang="en-US" sz="3000" dirty="0"/>
              <a:t>Denial of the Political Significance of </a:t>
            </a:r>
            <a:r>
              <a:rPr lang="en-US" sz="3000" dirty="0" err="1"/>
              <a:t>Adultism</a:t>
            </a:r>
            <a:endParaRPr lang="en-US" sz="3000" dirty="0"/>
          </a:p>
          <a:p>
            <a:pPr marL="457200" indent="-457200">
              <a:buFont typeface="Wingdings" pitchFamily="2" charset="2"/>
              <a:buChar char="Ø"/>
            </a:pPr>
            <a:endParaRPr lang="en-US" dirty="0"/>
          </a:p>
          <a:p>
            <a:pPr marL="0" indent="0">
              <a:buNone/>
            </a:pPr>
            <a:r>
              <a:rPr lang="en-US" dirty="0"/>
              <a:t>      </a:t>
            </a:r>
            <a:r>
              <a:rPr lang="en-US" sz="2400" dirty="0"/>
              <a:t>Advancing Youth Development (AYD) Curriculum </a:t>
            </a:r>
          </a:p>
        </p:txBody>
      </p:sp>
    </p:spTree>
    <p:extLst>
      <p:ext uri="{BB962C8B-B14F-4D97-AF65-F5344CB8AC3E}">
        <p14:creationId xmlns:p14="http://schemas.microsoft.com/office/powerpoint/2010/main" val="426397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1</a:t>
            </a:r>
          </a:p>
        </p:txBody>
      </p:sp>
      <p:sp>
        <p:nvSpPr>
          <p:cNvPr id="3" name="Content Placeholder 2"/>
          <p:cNvSpPr>
            <a:spLocks noGrp="1"/>
          </p:cNvSpPr>
          <p:nvPr>
            <p:ph idx="1"/>
          </p:nvPr>
        </p:nvSpPr>
        <p:spPr/>
        <p:txBody>
          <a:bodyPr/>
          <a:lstStyle/>
          <a:p>
            <a:pPr marL="0" indent="0">
              <a:buNone/>
            </a:pPr>
            <a:r>
              <a:rPr lang="en-US" dirty="0"/>
              <a:t>Two young people are planning to do a presentation about a recently completed community service project at the agency’s annual meeting. The day before the event the adult program leader sees that the young people are not that well prepared and decides to take over as the lead presenter.</a:t>
            </a:r>
          </a:p>
        </p:txBody>
      </p:sp>
    </p:spTree>
    <p:extLst>
      <p:ext uri="{BB962C8B-B14F-4D97-AF65-F5344CB8AC3E}">
        <p14:creationId xmlns:p14="http://schemas.microsoft.com/office/powerpoint/2010/main" val="82943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34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rgbClr val="D2533C"/>
                </a:solidFill>
                <a:effectLst/>
                <a:uLnTx/>
                <a:uFillTx/>
                <a:latin typeface="Arial"/>
                <a:ea typeface="+mj-ea"/>
                <a:cs typeface="+mj-cs"/>
              </a:rPr>
              <a:t>Scenario 2</a:t>
            </a:r>
            <a:endParaRPr kumimoji="0" lang="en-US" sz="4000" b="0" i="0" u="none" strike="noStrike" kern="1200" cap="none" spc="-100" normalizeH="0" baseline="0" noProof="0" dirty="0">
              <a:ln>
                <a:noFill/>
              </a:ln>
              <a:solidFill>
                <a:srgbClr val="D2533C"/>
              </a:solidFill>
              <a:effectLst/>
              <a:uLnTx/>
              <a:uFillTx/>
              <a:latin typeface="Arial"/>
              <a:ea typeface="+mj-ea"/>
              <a:cs typeface="+mj-cs"/>
            </a:endParaRPr>
          </a:p>
        </p:txBody>
      </p:sp>
      <p:sp>
        <p:nvSpPr>
          <p:cNvPr id="3" name="Content Placeholder 2"/>
          <p:cNvSpPr txBox="1">
            <a:spLocks/>
          </p:cNvSpPr>
          <p:nvPr/>
        </p:nvSpPr>
        <p:spPr>
          <a:xfrm>
            <a:off x="457200" y="16002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800" b="0" i="0" u="none" strike="noStrike" kern="1200" cap="none" spc="0" normalizeH="0" baseline="0" noProof="0">
                <a:ln>
                  <a:noFill/>
                </a:ln>
                <a:solidFill>
                  <a:srgbClr val="292934"/>
                </a:solidFill>
                <a:effectLst/>
                <a:uLnTx/>
                <a:uFillTx/>
                <a:latin typeface="Arial"/>
                <a:ea typeface="+mn-ea"/>
                <a:cs typeface="+mn-cs"/>
              </a:rPr>
              <a:t>In a work readiness program a young person is repeatedly missing sessions and appointments (he relies on his parents for transportation). The program coordinator sees the young person as irresponsible and unreliable and decides to drop him from the program.</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2211475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34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rgbClr val="D2533C"/>
                </a:solidFill>
                <a:effectLst/>
                <a:uLnTx/>
                <a:uFillTx/>
                <a:latin typeface="Arial"/>
                <a:ea typeface="+mj-ea"/>
                <a:cs typeface="+mj-cs"/>
              </a:rPr>
              <a:t>Scenario 3</a:t>
            </a:r>
            <a:endParaRPr kumimoji="0" lang="en-US" sz="4000" b="0" i="0" u="none" strike="noStrike" kern="1200" cap="none" spc="-100" normalizeH="0" baseline="0" noProof="0" dirty="0">
              <a:ln>
                <a:noFill/>
              </a:ln>
              <a:solidFill>
                <a:srgbClr val="D2533C"/>
              </a:solidFill>
              <a:effectLst/>
              <a:uLnTx/>
              <a:uFillTx/>
              <a:latin typeface="Arial"/>
              <a:ea typeface="+mj-ea"/>
              <a:cs typeface="+mj-cs"/>
            </a:endParaRPr>
          </a:p>
        </p:txBody>
      </p:sp>
      <p:sp>
        <p:nvSpPr>
          <p:cNvPr id="3" name="Content Placeholder 2"/>
          <p:cNvSpPr txBox="1">
            <a:spLocks/>
          </p:cNvSpPr>
          <p:nvPr/>
        </p:nvSpPr>
        <p:spPr>
          <a:xfrm>
            <a:off x="457200" y="16002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800" b="0" i="0" u="none" strike="noStrike" kern="1200" cap="none" spc="0" normalizeH="0" baseline="0" noProof="0">
                <a:ln>
                  <a:noFill/>
                </a:ln>
                <a:solidFill>
                  <a:srgbClr val="292934"/>
                </a:solidFill>
                <a:effectLst/>
                <a:uLnTx/>
                <a:uFillTx/>
                <a:latin typeface="Arial"/>
                <a:ea typeface="+mn-ea"/>
                <a:cs typeface="+mn-cs"/>
              </a:rPr>
              <a:t>An agency administrator uses new funding to start up an afterschool program for teenagers. He develops the program to best fit the structure of programming in his agency. </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800" b="0" i="0" u="none" strike="noStrike" kern="1200" cap="none" spc="0" normalizeH="0" baseline="0" noProof="0">
                <a:ln>
                  <a:noFill/>
                </a:ln>
                <a:solidFill>
                  <a:srgbClr val="292934"/>
                </a:solidFill>
                <a:effectLst/>
                <a:uLnTx/>
                <a:uFillTx/>
                <a:latin typeface="Arial"/>
                <a:ea typeface="+mn-ea"/>
                <a:cs typeface="+mn-cs"/>
              </a:rPr>
              <a:t>Trying to maximize space utilization he puts the new program into a room originally designed for a nursery school.</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203120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5800" y="304800"/>
            <a:ext cx="7772400" cy="1143000"/>
          </a:xfrm>
          <a:prstGeom prst="rect">
            <a:avLst/>
          </a:prstGeom>
          <a:noFill/>
          <a:ln w="9525">
            <a:noFill/>
            <a:miter lim="800000"/>
            <a:headEnd/>
            <a:tailEnd/>
          </a:ln>
        </p:spPr>
        <p:txBody>
          <a:bodyPr lIns="92075" tIns="46038" rIns="92075" bIns="46038" anchor="ctr"/>
          <a:lstStyle/>
          <a:p>
            <a:pPr algn="ctr" fontAlgn="auto">
              <a:spcBef>
                <a:spcPts val="0"/>
              </a:spcBef>
              <a:spcAft>
                <a:spcPts val="0"/>
              </a:spcAft>
              <a:defRPr/>
            </a:pPr>
            <a:r>
              <a:rPr kumimoji="1" lang="en-US" sz="4000" dirty="0">
                <a:solidFill>
                  <a:schemeClr val="tx2"/>
                </a:solidFill>
                <a:latin typeface="+mj-lt"/>
                <a:cs typeface="Calibri" pitchFamily="34" charset="0"/>
              </a:rPr>
              <a:t>Ecological Model of Development</a:t>
            </a:r>
          </a:p>
        </p:txBody>
      </p:sp>
      <p:sp>
        <p:nvSpPr>
          <p:cNvPr id="23555" name="Rectangle 3"/>
          <p:cNvSpPr>
            <a:spLocks noChangeArrowheads="1"/>
          </p:cNvSpPr>
          <p:nvPr/>
        </p:nvSpPr>
        <p:spPr bwMode="auto">
          <a:xfrm>
            <a:off x="762000" y="1524000"/>
            <a:ext cx="7772400" cy="1600200"/>
          </a:xfrm>
          <a:prstGeom prst="rect">
            <a:avLst/>
          </a:prstGeom>
          <a:noFill/>
          <a:ln w="9525">
            <a:noFill/>
            <a:miter lim="800000"/>
            <a:headEnd/>
            <a:tailEnd/>
          </a:ln>
          <a:effectLst/>
        </p:spPr>
        <p:txBody>
          <a:bodyPr lIns="92075" tIns="46038" rIns="92075" bIns="46038"/>
          <a:lstStyle/>
          <a:p>
            <a:pPr indent="9525" algn="ctr" fontAlgn="auto">
              <a:spcBef>
                <a:spcPct val="20000"/>
              </a:spcBef>
              <a:spcAft>
                <a:spcPts val="0"/>
              </a:spcAft>
              <a:buClr>
                <a:schemeClr val="folHlink"/>
              </a:buClr>
              <a:buSzPct val="75000"/>
              <a:buFont typeface="Monotype Sorts" charset="2"/>
              <a:buNone/>
              <a:defRPr/>
            </a:pPr>
            <a:endParaRPr kumimoji="1" lang="en-US" sz="3200">
              <a:effectLst>
                <a:outerShdw blurRad="38100" dist="38100" dir="2700000" algn="tl">
                  <a:srgbClr val="000000"/>
                </a:outerShdw>
              </a:effectLst>
              <a:latin typeface="Tahoma" pitchFamily="34" charset="0"/>
            </a:endParaRPr>
          </a:p>
        </p:txBody>
      </p:sp>
      <p:grpSp>
        <p:nvGrpSpPr>
          <p:cNvPr id="13316" name="Group 4"/>
          <p:cNvGrpSpPr>
            <a:grpSpLocks/>
          </p:cNvGrpSpPr>
          <p:nvPr/>
        </p:nvGrpSpPr>
        <p:grpSpPr bwMode="auto">
          <a:xfrm>
            <a:off x="1676400" y="1524000"/>
            <a:ext cx="5210175" cy="4570291"/>
            <a:chOff x="1872" y="2064"/>
            <a:chExt cx="2270" cy="2160"/>
          </a:xfrm>
        </p:grpSpPr>
        <p:sp>
          <p:nvSpPr>
            <p:cNvPr id="13317" name="Oval 5"/>
            <p:cNvSpPr>
              <a:spLocks noChangeArrowheads="1"/>
            </p:cNvSpPr>
            <p:nvPr/>
          </p:nvSpPr>
          <p:spPr bwMode="auto">
            <a:xfrm>
              <a:off x="1872" y="2064"/>
              <a:ext cx="2160" cy="2160"/>
            </a:xfrm>
            <a:prstGeom prst="ellipse">
              <a:avLst/>
            </a:prstGeom>
            <a:solidFill>
              <a:srgbClr val="780224"/>
            </a:solidFill>
            <a:ln w="12700">
              <a:solidFill>
                <a:srgbClr val="FFFF00"/>
              </a:solidFill>
              <a:round/>
              <a:headEnd type="none" w="sm" len="sm"/>
              <a:tailEnd type="none" w="sm" len="sm"/>
            </a:ln>
          </p:spPr>
          <p:txBody>
            <a:bodyPr wrap="none" anchor="ctr"/>
            <a:lstStyle/>
            <a:p>
              <a:endParaRPr lang="en-US">
                <a:latin typeface="Constantia" pitchFamily="18" charset="0"/>
              </a:endParaRPr>
            </a:p>
          </p:txBody>
        </p:sp>
        <p:sp>
          <p:nvSpPr>
            <p:cNvPr id="13318" name="Oval 6"/>
            <p:cNvSpPr>
              <a:spLocks noChangeArrowheads="1"/>
            </p:cNvSpPr>
            <p:nvPr/>
          </p:nvSpPr>
          <p:spPr bwMode="auto">
            <a:xfrm>
              <a:off x="2160" y="2352"/>
              <a:ext cx="1584" cy="1584"/>
            </a:xfrm>
            <a:prstGeom prst="ellipse">
              <a:avLst/>
            </a:prstGeom>
            <a:solidFill>
              <a:srgbClr val="1E1E5C"/>
            </a:solidFill>
            <a:ln w="12700">
              <a:solidFill>
                <a:srgbClr val="FFFF00"/>
              </a:solidFill>
              <a:round/>
              <a:headEnd type="none" w="sm" len="sm"/>
              <a:tailEnd type="none" w="sm" len="sm"/>
            </a:ln>
          </p:spPr>
          <p:txBody>
            <a:bodyPr wrap="none" anchor="ctr"/>
            <a:lstStyle/>
            <a:p>
              <a:endParaRPr lang="en-US">
                <a:latin typeface="Constantia" pitchFamily="18" charset="0"/>
              </a:endParaRPr>
            </a:p>
          </p:txBody>
        </p:sp>
        <p:sp>
          <p:nvSpPr>
            <p:cNvPr id="13319" name="Text Box 7"/>
            <p:cNvSpPr txBox="1">
              <a:spLocks noChangeArrowheads="1"/>
            </p:cNvSpPr>
            <p:nvPr/>
          </p:nvSpPr>
          <p:spPr bwMode="auto">
            <a:xfrm rot="2510236">
              <a:off x="3182" y="2790"/>
              <a:ext cx="96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School</a:t>
              </a:r>
            </a:p>
          </p:txBody>
        </p:sp>
        <p:sp>
          <p:nvSpPr>
            <p:cNvPr id="13320" name="Text Box 8"/>
            <p:cNvSpPr txBox="1">
              <a:spLocks noChangeArrowheads="1"/>
            </p:cNvSpPr>
            <p:nvPr/>
          </p:nvSpPr>
          <p:spPr bwMode="auto">
            <a:xfrm rot="-3172317">
              <a:off x="2248" y="2590"/>
              <a:ext cx="385"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Peer</a:t>
              </a:r>
            </a:p>
          </p:txBody>
        </p:sp>
        <p:sp>
          <p:nvSpPr>
            <p:cNvPr id="13321" name="Text Box 9"/>
            <p:cNvSpPr txBox="1">
              <a:spLocks noChangeArrowheads="1"/>
            </p:cNvSpPr>
            <p:nvPr/>
          </p:nvSpPr>
          <p:spPr bwMode="auto">
            <a:xfrm rot="18725110">
              <a:off x="3095" y="3382"/>
              <a:ext cx="74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dirty="0">
                  <a:solidFill>
                    <a:srgbClr val="FFFF00"/>
                  </a:solidFill>
                  <a:latin typeface="Times New Roman" pitchFamily="18" charset="0"/>
                </a:rPr>
                <a:t>Faith Communities</a:t>
              </a:r>
            </a:p>
          </p:txBody>
        </p:sp>
        <p:sp>
          <p:nvSpPr>
            <p:cNvPr id="13322" name="Text Box 10"/>
            <p:cNvSpPr txBox="1">
              <a:spLocks noChangeArrowheads="1"/>
            </p:cNvSpPr>
            <p:nvPr/>
          </p:nvSpPr>
          <p:spPr bwMode="auto">
            <a:xfrm rot="2524737">
              <a:off x="2270" y="3461"/>
              <a:ext cx="48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Work</a:t>
              </a:r>
            </a:p>
          </p:txBody>
        </p:sp>
        <p:sp>
          <p:nvSpPr>
            <p:cNvPr id="13323" name="Text Box 11"/>
            <p:cNvSpPr txBox="1">
              <a:spLocks noChangeArrowheads="1"/>
            </p:cNvSpPr>
            <p:nvPr/>
          </p:nvSpPr>
          <p:spPr bwMode="auto">
            <a:xfrm rot="3012562">
              <a:off x="3282" y="2634"/>
              <a:ext cx="105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dirty="0">
                  <a:solidFill>
                    <a:srgbClr val="FFFF00"/>
                  </a:solidFill>
                  <a:latin typeface="Times New Roman" pitchFamily="18" charset="0"/>
                </a:rPr>
                <a:t>Role models</a:t>
              </a:r>
            </a:p>
          </p:txBody>
        </p:sp>
        <p:sp>
          <p:nvSpPr>
            <p:cNvPr id="13324" name="Text Box 12"/>
            <p:cNvSpPr txBox="1">
              <a:spLocks noChangeArrowheads="1"/>
            </p:cNvSpPr>
            <p:nvPr/>
          </p:nvSpPr>
          <p:spPr bwMode="auto">
            <a:xfrm rot="-3067196">
              <a:off x="3191" y="3402"/>
              <a:ext cx="124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Neighborhood</a:t>
              </a:r>
            </a:p>
          </p:txBody>
        </p:sp>
        <p:sp>
          <p:nvSpPr>
            <p:cNvPr id="13325" name="Text Box 13"/>
            <p:cNvSpPr txBox="1">
              <a:spLocks noChangeArrowheads="1"/>
            </p:cNvSpPr>
            <p:nvPr/>
          </p:nvSpPr>
          <p:spPr bwMode="auto">
            <a:xfrm rot="67534">
              <a:off x="2640" y="2112"/>
              <a:ext cx="1103"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Laws/Norms</a:t>
              </a:r>
            </a:p>
          </p:txBody>
        </p:sp>
        <p:sp>
          <p:nvSpPr>
            <p:cNvPr id="13326" name="Text Box 14"/>
            <p:cNvSpPr txBox="1">
              <a:spLocks noChangeArrowheads="1"/>
            </p:cNvSpPr>
            <p:nvPr/>
          </p:nvSpPr>
          <p:spPr bwMode="auto">
            <a:xfrm rot="18532804" flipH="1">
              <a:off x="1812" y="2451"/>
              <a:ext cx="87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Economics</a:t>
              </a:r>
            </a:p>
          </p:txBody>
        </p:sp>
        <p:sp>
          <p:nvSpPr>
            <p:cNvPr id="13327" name="Text Box 15"/>
            <p:cNvSpPr txBox="1">
              <a:spLocks noChangeArrowheads="1"/>
            </p:cNvSpPr>
            <p:nvPr/>
          </p:nvSpPr>
          <p:spPr bwMode="auto">
            <a:xfrm rot="2436873">
              <a:off x="1991" y="3851"/>
              <a:ext cx="105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dirty="0">
                  <a:solidFill>
                    <a:srgbClr val="FFFF00"/>
                  </a:solidFill>
                  <a:latin typeface="Times New Roman" pitchFamily="18" charset="0"/>
                </a:rPr>
                <a:t>Media/Internet</a:t>
              </a:r>
            </a:p>
          </p:txBody>
        </p:sp>
        <p:sp>
          <p:nvSpPr>
            <p:cNvPr id="13328" name="Oval 16"/>
            <p:cNvSpPr>
              <a:spLocks noChangeArrowheads="1"/>
            </p:cNvSpPr>
            <p:nvPr/>
          </p:nvSpPr>
          <p:spPr bwMode="auto">
            <a:xfrm>
              <a:off x="2448" y="2640"/>
              <a:ext cx="1008" cy="1008"/>
            </a:xfrm>
            <a:prstGeom prst="ellipse">
              <a:avLst/>
            </a:prstGeom>
            <a:solidFill>
              <a:srgbClr val="217325"/>
            </a:solidFill>
            <a:ln w="12700">
              <a:solidFill>
                <a:srgbClr val="FFFF00"/>
              </a:solidFill>
              <a:round/>
              <a:headEnd type="none" w="sm" len="sm"/>
              <a:tailEnd type="none" w="sm" len="sm"/>
            </a:ln>
          </p:spPr>
          <p:txBody>
            <a:bodyPr wrap="none" anchor="ctr"/>
            <a:lstStyle/>
            <a:p>
              <a:endParaRPr lang="en-US">
                <a:latin typeface="Constantia" pitchFamily="18" charset="0"/>
              </a:endParaRPr>
            </a:p>
          </p:txBody>
        </p:sp>
        <p:sp>
          <p:nvSpPr>
            <p:cNvPr id="13329" name="Text Box 17"/>
            <p:cNvSpPr txBox="1">
              <a:spLocks noChangeArrowheads="1"/>
            </p:cNvSpPr>
            <p:nvPr/>
          </p:nvSpPr>
          <p:spPr bwMode="auto">
            <a:xfrm>
              <a:off x="2736" y="2640"/>
              <a:ext cx="5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   Family</a:t>
              </a:r>
            </a:p>
          </p:txBody>
        </p:sp>
        <p:sp>
          <p:nvSpPr>
            <p:cNvPr id="13330" name="Oval 18"/>
            <p:cNvSpPr>
              <a:spLocks noChangeArrowheads="1"/>
            </p:cNvSpPr>
            <p:nvPr/>
          </p:nvSpPr>
          <p:spPr bwMode="auto">
            <a:xfrm>
              <a:off x="2640" y="2832"/>
              <a:ext cx="624" cy="624"/>
            </a:xfrm>
            <a:prstGeom prst="ellipse">
              <a:avLst/>
            </a:prstGeom>
            <a:solidFill>
              <a:srgbClr val="98004C"/>
            </a:solidFill>
            <a:ln w="12700">
              <a:solidFill>
                <a:srgbClr val="FFFF00"/>
              </a:solidFill>
              <a:round/>
              <a:headEnd type="none" w="sm" len="sm"/>
              <a:tailEnd type="none" w="sm" len="sm"/>
            </a:ln>
          </p:spPr>
          <p:txBody>
            <a:bodyPr wrap="none" anchor="ctr"/>
            <a:lstStyle/>
            <a:p>
              <a:endParaRPr lang="en-US">
                <a:latin typeface="Constantia" pitchFamily="18" charset="0"/>
              </a:endParaRPr>
            </a:p>
          </p:txBody>
        </p:sp>
        <p:sp>
          <p:nvSpPr>
            <p:cNvPr id="13331" name="Text Box 19"/>
            <p:cNvSpPr txBox="1">
              <a:spLocks noChangeArrowheads="1"/>
            </p:cNvSpPr>
            <p:nvPr/>
          </p:nvSpPr>
          <p:spPr bwMode="auto">
            <a:xfrm>
              <a:off x="2688" y="3024"/>
              <a:ext cx="576"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rgbClr val="FFFF00"/>
                  </a:solidFill>
                  <a:latin typeface="Times New Roman" pitchFamily="18" charset="0"/>
                </a:rPr>
                <a:t>      Youth</a:t>
              </a:r>
            </a:p>
          </p:txBody>
        </p:sp>
      </p:grpSp>
    </p:spTree>
    <p:extLst>
      <p:ext uri="{BB962C8B-B14F-4D97-AF65-F5344CB8AC3E}">
        <p14:creationId xmlns:p14="http://schemas.microsoft.com/office/powerpoint/2010/main" val="92827499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3400"/>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t>Scenario 4</a:t>
            </a:r>
            <a:endParaRPr lang="en-US" dirty="0"/>
          </a:p>
        </p:txBody>
      </p:sp>
      <p:sp>
        <p:nvSpPr>
          <p:cNvPr id="3" name="Content Placeholder 2"/>
          <p:cNvSpPr txBox="1">
            <a:spLocks/>
          </p:cNvSpPr>
          <p:nvPr/>
        </p:nvSpPr>
        <p:spPr>
          <a:xfrm>
            <a:off x="457200" y="1600200"/>
            <a:ext cx="8229600" cy="4876800"/>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2800"/>
              <a:t>The agency decides to have young people on their board of directors. One young person is selected and asked to be on the board. The youth is expected to attend every board meeting. The board meets once a month from 7-9PM in the agency’s main office downtown.</a:t>
            </a:r>
          </a:p>
          <a:p>
            <a:pPr marL="0" indent="0">
              <a:buFont typeface="Arial" pitchFamily="34" charset="0"/>
              <a:buNone/>
            </a:pPr>
            <a:endParaRPr lang="en-US" dirty="0"/>
          </a:p>
        </p:txBody>
      </p:sp>
    </p:spTree>
    <p:extLst>
      <p:ext uri="{BB962C8B-B14F-4D97-AF65-F5344CB8AC3E}">
        <p14:creationId xmlns:p14="http://schemas.microsoft.com/office/powerpoint/2010/main" val="2503119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34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rgbClr val="D2533C"/>
                </a:solidFill>
                <a:effectLst/>
                <a:uLnTx/>
                <a:uFillTx/>
                <a:latin typeface="Arial"/>
                <a:ea typeface="+mj-ea"/>
                <a:cs typeface="+mj-cs"/>
              </a:rPr>
              <a:t>Scenario 5</a:t>
            </a:r>
            <a:endParaRPr kumimoji="0" lang="en-US" sz="4000" b="0" i="0" u="none" strike="noStrike" kern="1200" cap="none" spc="-100" normalizeH="0" baseline="0" noProof="0" dirty="0">
              <a:ln>
                <a:noFill/>
              </a:ln>
              <a:solidFill>
                <a:srgbClr val="D2533C"/>
              </a:solidFill>
              <a:effectLst/>
              <a:uLnTx/>
              <a:uFillTx/>
              <a:latin typeface="Arial"/>
              <a:ea typeface="+mj-ea"/>
              <a:cs typeface="+mj-cs"/>
            </a:endParaRPr>
          </a:p>
        </p:txBody>
      </p:sp>
      <p:sp>
        <p:nvSpPr>
          <p:cNvPr id="3" name="Content Placeholder 2"/>
          <p:cNvSpPr txBox="1">
            <a:spLocks/>
          </p:cNvSpPr>
          <p:nvPr/>
        </p:nvSpPr>
        <p:spPr>
          <a:xfrm>
            <a:off x="457200" y="16002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600" b="0" i="0" u="none" strike="noStrike" kern="1200" cap="none" spc="0" normalizeH="0" baseline="0" noProof="0">
                <a:ln>
                  <a:noFill/>
                </a:ln>
                <a:solidFill>
                  <a:srgbClr val="292934"/>
                </a:solidFill>
                <a:effectLst/>
                <a:uLnTx/>
                <a:uFillTx/>
                <a:latin typeface="Arial"/>
                <a:ea typeface="+mn-ea"/>
                <a:cs typeface="+mn-cs"/>
              </a:rPr>
              <a:t>A group of young people is planning a teen center. Two group members are charged with investigating zoning regulations and related city policies. They decide to go directly to city hall to do the research. The receptionist initially ignores them; finally she asks what they are doing here. Asking to meet with a staff person at the planning department, they are told that staff does not have time to meet with them.</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4012641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Defeating Adultism</a:t>
            </a:r>
          </a:p>
        </p:txBody>
      </p:sp>
      <p:sp>
        <p:nvSpPr>
          <p:cNvPr id="3" name="Content Placeholder 2"/>
          <p:cNvSpPr>
            <a:spLocks noGrp="1"/>
          </p:cNvSpPr>
          <p:nvPr>
            <p:ph sz="half" idx="2"/>
          </p:nvPr>
        </p:nvSpPr>
        <p:spPr>
          <a:xfrm>
            <a:off x="4572000" y="1746504"/>
            <a:ext cx="4286250" cy="3364992"/>
          </a:xfrm>
        </p:spPr>
        <p:txBody>
          <a:bodyPr>
            <a:noAutofit/>
          </a:bodyPr>
          <a:lstStyle/>
          <a:p>
            <a:endParaRPr lang="en-US" sz="2100" dirty="0"/>
          </a:p>
          <a:p>
            <a:pPr>
              <a:buFont typeface="Courier New" panose="02070309020205020404" pitchFamily="49" charset="0"/>
              <a:buChar char="o"/>
            </a:pPr>
            <a:r>
              <a:rPr lang="en-US" dirty="0"/>
              <a:t> Self-Reflection</a:t>
            </a:r>
          </a:p>
          <a:p>
            <a:pPr marL="0" indent="0">
              <a:buNone/>
            </a:pPr>
            <a:endParaRPr lang="en-US" dirty="0"/>
          </a:p>
          <a:p>
            <a:pPr>
              <a:buFont typeface="Courier New" panose="02070309020205020404" pitchFamily="49" charset="0"/>
              <a:buChar char="o"/>
            </a:pPr>
            <a:r>
              <a:rPr lang="en-US" dirty="0"/>
              <a:t> Deconstruct adultism</a:t>
            </a:r>
          </a:p>
        </p:txBody>
      </p:sp>
      <p:pic>
        <p:nvPicPr>
          <p:cNvPr id="8" name="Content Placeholder 7">
            <a:extLst>
              <a:ext uri="{FF2B5EF4-FFF2-40B4-BE49-F238E27FC236}">
                <a16:creationId xmlns:a16="http://schemas.microsoft.com/office/drawing/2014/main" id="{39EB6857-85CB-4E04-8D86-F8BF301DA96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8859"/>
          <a:stretch/>
        </p:blipFill>
        <p:spPr>
          <a:xfrm>
            <a:off x="678905" y="1904999"/>
            <a:ext cx="3359695" cy="4089149"/>
          </a:xfrm>
        </p:spPr>
      </p:pic>
    </p:spTree>
    <p:extLst>
      <p:ext uri="{BB962C8B-B14F-4D97-AF65-F5344CB8AC3E}">
        <p14:creationId xmlns:p14="http://schemas.microsoft.com/office/powerpoint/2010/main" val="4183007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12775" y="381000"/>
            <a:ext cx="8153400" cy="990600"/>
          </a:xfrm>
        </p:spPr>
        <p:txBody>
          <a:bodyPr>
            <a:normAutofit/>
          </a:bodyPr>
          <a:lstStyle/>
          <a:p>
            <a:pPr eaLnBrk="1" hangingPunct="1"/>
            <a:r>
              <a:rPr lang="en-US" dirty="0"/>
              <a:t>Youth-Adult Partnership Resource</a:t>
            </a:r>
          </a:p>
        </p:txBody>
      </p:sp>
      <p:sp>
        <p:nvSpPr>
          <p:cNvPr id="32771" name="Content Placeholder 2"/>
          <p:cNvSpPr>
            <a:spLocks noGrp="1"/>
          </p:cNvSpPr>
          <p:nvPr>
            <p:ph idx="1"/>
          </p:nvPr>
        </p:nvSpPr>
        <p:spPr>
          <a:xfrm>
            <a:off x="304800" y="2133600"/>
            <a:ext cx="4416425" cy="3352800"/>
          </a:xfrm>
        </p:spPr>
        <p:txBody>
          <a:bodyPr>
            <a:normAutofit/>
          </a:bodyPr>
          <a:lstStyle/>
          <a:p>
            <a:pPr marL="0" indent="0" eaLnBrk="1" hangingPunct="1">
              <a:buFont typeface="Arial" pitchFamily="34" charset="0"/>
              <a:buNone/>
            </a:pPr>
            <a:r>
              <a:rPr lang="en-US" sz="2800" dirty="0">
                <a:cs typeface="Lucida Sans Unicode" pitchFamily="34" charset="0"/>
              </a:rPr>
              <a:t>Being Y-AP Savvy: </a:t>
            </a:r>
          </a:p>
          <a:p>
            <a:pPr marL="0" indent="0" eaLnBrk="1" hangingPunct="1">
              <a:buFont typeface="Arial" pitchFamily="34" charset="0"/>
              <a:buNone/>
            </a:pPr>
            <a:r>
              <a:rPr lang="en-US" sz="2800" dirty="0">
                <a:cs typeface="Lucida Sans Unicode" pitchFamily="34" charset="0"/>
              </a:rPr>
              <a:t>A Primer on Creating &amp; Sustaining Youth-Adult Partnerships</a:t>
            </a:r>
          </a:p>
          <a:p>
            <a:pPr>
              <a:buNone/>
            </a:pPr>
            <a:endParaRPr lang="en-US" dirty="0">
              <a:cs typeface="Lucida Sans Unicode" pitchFamily="34" charset="0"/>
              <a:hlinkClick r:id="" action="ppaction://noaction"/>
            </a:endParaRPr>
          </a:p>
          <a:p>
            <a:pPr marL="0" indent="0">
              <a:buNone/>
            </a:pPr>
            <a:r>
              <a:rPr lang="en-US" sz="2000" dirty="0">
                <a:cs typeface="Lucida Sans Unicode" pitchFamily="34" charset="0"/>
                <a:hlinkClick r:id="" action="ppaction://noaction"/>
              </a:rPr>
              <a:t>http://actforyouth.net/resources/n/n_y-ap-savvy.pdf</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76400"/>
            <a:ext cx="3962400" cy="3510000"/>
          </a:xfrm>
          <a:prstGeom prst="rect">
            <a:avLst/>
          </a:prstGeom>
        </p:spPr>
      </p:pic>
    </p:spTree>
    <p:extLst>
      <p:ext uri="{BB962C8B-B14F-4D97-AF65-F5344CB8AC3E}">
        <p14:creationId xmlns:p14="http://schemas.microsoft.com/office/powerpoint/2010/main" val="2379085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Adult Partnership Tools</a:t>
            </a:r>
          </a:p>
        </p:txBody>
      </p:sp>
      <p:pic>
        <p:nvPicPr>
          <p:cNvPr id="4" name="Content Placeholder 3"/>
          <p:cNvPicPr>
            <a:picLocks noGrp="1" noChangeAspect="1"/>
          </p:cNvPicPr>
          <p:nvPr>
            <p:ph idx="4294967295"/>
          </p:nvPr>
        </p:nvPicPr>
        <p:blipFill rotWithShape="1">
          <a:blip r:embed="rId3"/>
          <a:srcRect l="24762" t="12749" r="27009" b="3146"/>
          <a:stretch/>
        </p:blipFill>
        <p:spPr>
          <a:xfrm>
            <a:off x="457200" y="1387673"/>
            <a:ext cx="1839659" cy="2468093"/>
          </a:xfrm>
          <a:prstGeom prst="rect">
            <a:avLst/>
          </a:prstGeom>
        </p:spPr>
      </p:pic>
      <p:sp>
        <p:nvSpPr>
          <p:cNvPr id="5" name="TextBox 4"/>
          <p:cNvSpPr txBox="1"/>
          <p:nvPr/>
        </p:nvSpPr>
        <p:spPr>
          <a:xfrm>
            <a:off x="3048000" y="2085685"/>
            <a:ext cx="4197096" cy="1261884"/>
          </a:xfrm>
          <a:prstGeom prst="rect">
            <a:avLst/>
          </a:prstGeom>
          <a:noFill/>
        </p:spPr>
        <p:txBody>
          <a:bodyPr wrap="square" rtlCol="0">
            <a:spAutoFit/>
          </a:bodyPr>
          <a:lstStyle/>
          <a:p>
            <a:r>
              <a:rPr lang="en-US" sz="2400" dirty="0"/>
              <a:t>Youth and Adult Leaders for Program Excellence (YALPE)</a:t>
            </a:r>
          </a:p>
          <a:p>
            <a:r>
              <a:rPr lang="en-US" sz="1400" dirty="0">
                <a:hlinkClick r:id="rId4"/>
              </a:rPr>
              <a:t>http://actforyouth.net/resources/n/n_yalpe-workbook.pdf</a:t>
            </a:r>
            <a:r>
              <a:rPr lang="en-US" sz="1400" dirty="0"/>
              <a:t> </a:t>
            </a:r>
          </a:p>
        </p:txBody>
      </p:sp>
      <p:pic>
        <p:nvPicPr>
          <p:cNvPr id="6" name="Picture 5"/>
          <p:cNvPicPr>
            <a:picLocks noChangeAspect="1"/>
          </p:cNvPicPr>
          <p:nvPr/>
        </p:nvPicPr>
        <p:blipFill rotWithShape="1">
          <a:blip r:embed="rId5"/>
          <a:srcRect l="10400" t="19951" r="8750" b="9195"/>
          <a:stretch/>
        </p:blipFill>
        <p:spPr>
          <a:xfrm>
            <a:off x="1600200" y="4341122"/>
            <a:ext cx="2398566" cy="1615917"/>
          </a:xfrm>
          <a:prstGeom prst="rect">
            <a:avLst/>
          </a:prstGeom>
        </p:spPr>
      </p:pic>
      <p:sp>
        <p:nvSpPr>
          <p:cNvPr id="7" name="TextBox 6"/>
          <p:cNvSpPr txBox="1"/>
          <p:nvPr/>
        </p:nvSpPr>
        <p:spPr>
          <a:xfrm>
            <a:off x="4457700" y="4572000"/>
            <a:ext cx="3566160" cy="1038746"/>
          </a:xfrm>
          <a:prstGeom prst="rect">
            <a:avLst/>
          </a:prstGeom>
          <a:noFill/>
        </p:spPr>
        <p:txBody>
          <a:bodyPr wrap="square" rtlCol="0">
            <a:spAutoFit/>
          </a:bodyPr>
          <a:lstStyle/>
          <a:p>
            <a:r>
              <a:rPr lang="en-US" sz="2400" dirty="0"/>
              <a:t>Youth-Adult Partnership RUBRIC</a:t>
            </a:r>
          </a:p>
          <a:p>
            <a:r>
              <a:rPr lang="en-US" sz="1400" dirty="0">
                <a:hlinkClick r:id="rId6"/>
              </a:rPr>
              <a:t>https://cerc.msu.edu/yaprubric</a:t>
            </a:r>
            <a:r>
              <a:rPr lang="en-US" sz="1400" dirty="0"/>
              <a:t> </a:t>
            </a:r>
          </a:p>
        </p:txBody>
      </p:sp>
    </p:spTree>
    <p:extLst>
      <p:ext uri="{BB962C8B-B14F-4D97-AF65-F5344CB8AC3E}">
        <p14:creationId xmlns:p14="http://schemas.microsoft.com/office/powerpoint/2010/main" val="1529764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Preparing Youth (Resources)</a:t>
            </a:r>
          </a:p>
        </p:txBody>
      </p:sp>
      <p:sp>
        <p:nvSpPr>
          <p:cNvPr id="3" name="Content Placeholder 2"/>
          <p:cNvSpPr>
            <a:spLocks noGrp="1"/>
          </p:cNvSpPr>
          <p:nvPr>
            <p:ph idx="1"/>
          </p:nvPr>
        </p:nvSpPr>
        <p:spPr/>
        <p:txBody>
          <a:bodyPr>
            <a:noAutofit/>
          </a:bodyPr>
          <a:lstStyle/>
          <a:p>
            <a:pPr marL="0" indent="0">
              <a:buNone/>
            </a:pPr>
            <a:r>
              <a:rPr lang="en-US" sz="1800" dirty="0"/>
              <a:t>Gardner Center, Stamford University. YELL                                             </a:t>
            </a:r>
            <a:r>
              <a:rPr lang="en-US" sz="1800" dirty="0">
                <a:hlinkClick r:id="rId3"/>
              </a:rPr>
              <a:t>http://jgc.stanford.edu/our_work/yell.html</a:t>
            </a:r>
            <a:r>
              <a:rPr lang="en-US" sz="1800" dirty="0"/>
              <a:t> </a:t>
            </a:r>
          </a:p>
          <a:p>
            <a:pPr marL="0" indent="0">
              <a:buNone/>
            </a:pPr>
            <a:endParaRPr lang="en-US" sz="1800" dirty="0"/>
          </a:p>
          <a:p>
            <a:pPr marL="0" indent="0">
              <a:buNone/>
            </a:pPr>
            <a:r>
              <a:rPr lang="en-US" sz="1800" dirty="0"/>
              <a:t>Advocates for Youth. 2009. Building Effective Youth-Adult Partnerships </a:t>
            </a:r>
            <a:r>
              <a:rPr lang="en-US" sz="1800" dirty="0">
                <a:hlinkClick r:id="rId4"/>
              </a:rPr>
              <a:t>https://advocatesforyouth.org/resources/fact-sheets/building-effective-youth-adult-partnerships/</a:t>
            </a:r>
            <a:r>
              <a:rPr lang="en-US" sz="1800" dirty="0"/>
              <a:t> </a:t>
            </a:r>
          </a:p>
          <a:p>
            <a:pPr marL="0" indent="0">
              <a:buNone/>
            </a:pPr>
            <a:br>
              <a:rPr lang="en-US" sz="1800" dirty="0"/>
            </a:br>
            <a:r>
              <a:rPr lang="en-US" sz="1800" dirty="0"/>
              <a:t>Innovation Center for Community and Youth Development, National 4-H Council, National Network for Youth, Youth Leadership Institute. 2003. Youth-Adult Partnerships: A Training Manual. </a:t>
            </a:r>
            <a:r>
              <a:rPr lang="en-US" sz="1800" dirty="0">
                <a:hlinkClick r:id="rId5"/>
              </a:rPr>
              <a:t>Youth-AdultPartnershipsTrainingManual.pdf (wisc.edu)</a:t>
            </a:r>
            <a:endParaRPr lang="en-US" sz="1800" dirty="0"/>
          </a:p>
          <a:p>
            <a:pPr marL="0" indent="0">
              <a:buNone/>
            </a:pPr>
            <a:r>
              <a:rPr lang="en-US" dirty="0"/>
              <a:t>                        </a:t>
            </a:r>
            <a:endParaRPr lang="en-US" sz="600" dirty="0"/>
          </a:p>
          <a:p>
            <a:pPr marL="0" indent="0">
              <a:buNone/>
            </a:pPr>
            <a:r>
              <a:rPr lang="en-US" sz="1800" dirty="0"/>
              <a:t>Adolescent Health Initiative: Creating and Sustaining a Thriving Youth Advisory Council  </a:t>
            </a:r>
            <a:r>
              <a:rPr lang="en-US" sz="1800" dirty="0">
                <a:hlinkClick r:id="rId6"/>
              </a:rPr>
              <a:t>https://www.umhs-adolescenthealth.org/wp-content/uploads/2017/02/manual-for-website.pdf</a:t>
            </a:r>
            <a:r>
              <a:rPr lang="en-US" sz="1800" dirty="0"/>
              <a:t> </a:t>
            </a:r>
          </a:p>
        </p:txBody>
      </p:sp>
    </p:spTree>
    <p:extLst>
      <p:ext uri="{BB962C8B-B14F-4D97-AF65-F5344CB8AC3E}">
        <p14:creationId xmlns:p14="http://schemas.microsoft.com/office/powerpoint/2010/main" val="3475460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33600"/>
            <a:ext cx="9104313" cy="3810000"/>
          </a:xfrm>
        </p:spPr>
      </p:pic>
      <p:sp>
        <p:nvSpPr>
          <p:cNvPr id="7" name="TextBox 6"/>
          <p:cNvSpPr txBox="1"/>
          <p:nvPr/>
        </p:nvSpPr>
        <p:spPr>
          <a:xfrm>
            <a:off x="381000" y="2350101"/>
            <a:ext cx="6781800" cy="584775"/>
          </a:xfrm>
          <a:prstGeom prst="rect">
            <a:avLst/>
          </a:prstGeom>
          <a:noFill/>
        </p:spPr>
        <p:txBody>
          <a:bodyPr wrap="square" rtlCol="0">
            <a:spAutoFit/>
          </a:bodyPr>
          <a:lstStyle/>
          <a:p>
            <a:r>
              <a:rPr lang="en-US" sz="3200" dirty="0"/>
              <a:t>4. Youth Development Programming</a:t>
            </a:r>
          </a:p>
        </p:txBody>
      </p:sp>
    </p:spTree>
    <p:extLst>
      <p:ext uri="{BB962C8B-B14F-4D97-AF65-F5344CB8AC3E}">
        <p14:creationId xmlns:p14="http://schemas.microsoft.com/office/powerpoint/2010/main" val="1837581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304800" y="533400"/>
            <a:ext cx="8839200" cy="838200"/>
          </a:xfrm>
        </p:spPr>
        <p:txBody>
          <a:bodyPr>
            <a:noAutofit/>
          </a:bodyPr>
          <a:lstStyle/>
          <a:p>
            <a:r>
              <a:rPr lang="en-US" altLang="en-US" sz="3600" dirty="0"/>
              <a:t>Features of Positive Developmental Settings</a:t>
            </a:r>
          </a:p>
        </p:txBody>
      </p:sp>
      <p:sp>
        <p:nvSpPr>
          <p:cNvPr id="36867" name="Rectangle 3"/>
          <p:cNvSpPr>
            <a:spLocks noGrp="1" noChangeArrowheads="1"/>
          </p:cNvSpPr>
          <p:nvPr>
            <p:ph idx="1"/>
          </p:nvPr>
        </p:nvSpPr>
        <p:spPr>
          <a:xfrm>
            <a:off x="457200" y="1600200"/>
            <a:ext cx="8458200" cy="4648200"/>
          </a:xfrm>
        </p:spPr>
        <p:txBody>
          <a:bodyPr>
            <a:normAutofit lnSpcReduction="10000"/>
          </a:bodyPr>
          <a:lstStyle/>
          <a:p>
            <a:pPr algn="ctr">
              <a:lnSpc>
                <a:spcPct val="90000"/>
              </a:lnSpc>
              <a:buFont typeface="Wingdings" pitchFamily="2" charset="2"/>
              <a:buNone/>
            </a:pPr>
            <a:r>
              <a:rPr lang="en-US" altLang="en-US" sz="2800" dirty="0"/>
              <a:t>Physical and Psychological Safety</a:t>
            </a:r>
          </a:p>
          <a:p>
            <a:pPr algn="ctr">
              <a:lnSpc>
                <a:spcPct val="90000"/>
              </a:lnSpc>
              <a:buFont typeface="Wingdings" pitchFamily="2" charset="2"/>
              <a:buNone/>
            </a:pPr>
            <a:r>
              <a:rPr lang="en-US" altLang="en-US" sz="2800" dirty="0"/>
              <a:t>Appropriate Structures</a:t>
            </a:r>
          </a:p>
          <a:p>
            <a:pPr algn="ctr">
              <a:lnSpc>
                <a:spcPct val="90000"/>
              </a:lnSpc>
              <a:buFont typeface="Wingdings" pitchFamily="2" charset="2"/>
              <a:buNone/>
            </a:pPr>
            <a:r>
              <a:rPr lang="en-US" altLang="en-US" sz="2800" dirty="0"/>
              <a:t>Supportive Relationships</a:t>
            </a:r>
          </a:p>
          <a:p>
            <a:pPr algn="ctr">
              <a:lnSpc>
                <a:spcPct val="90000"/>
              </a:lnSpc>
              <a:buFont typeface="Wingdings" pitchFamily="2" charset="2"/>
              <a:buNone/>
            </a:pPr>
            <a:r>
              <a:rPr lang="en-US" altLang="en-US" sz="2800" dirty="0"/>
              <a:t>Opportunities to Belong</a:t>
            </a:r>
          </a:p>
          <a:p>
            <a:pPr algn="ctr">
              <a:lnSpc>
                <a:spcPct val="90000"/>
              </a:lnSpc>
              <a:buFont typeface="Wingdings" pitchFamily="2" charset="2"/>
              <a:buNone/>
            </a:pPr>
            <a:r>
              <a:rPr lang="en-US" altLang="en-US" sz="2800" dirty="0"/>
              <a:t>Positive Social Norms</a:t>
            </a:r>
          </a:p>
          <a:p>
            <a:pPr algn="ctr">
              <a:lnSpc>
                <a:spcPct val="90000"/>
              </a:lnSpc>
              <a:buFont typeface="Wingdings" pitchFamily="2" charset="2"/>
              <a:buNone/>
            </a:pPr>
            <a:r>
              <a:rPr lang="en-US" altLang="en-US" sz="2800" dirty="0"/>
              <a:t>Support for Efficacy and Mattering</a:t>
            </a:r>
          </a:p>
          <a:p>
            <a:pPr algn="ctr">
              <a:lnSpc>
                <a:spcPct val="90000"/>
              </a:lnSpc>
              <a:buFont typeface="Wingdings" pitchFamily="2" charset="2"/>
              <a:buNone/>
            </a:pPr>
            <a:r>
              <a:rPr lang="en-US" altLang="en-US" sz="2800" dirty="0"/>
              <a:t>Opportunities for Skill Building</a:t>
            </a:r>
          </a:p>
          <a:p>
            <a:pPr algn="ctr">
              <a:lnSpc>
                <a:spcPct val="90000"/>
              </a:lnSpc>
              <a:buFont typeface="Wingdings" pitchFamily="2" charset="2"/>
              <a:buNone/>
            </a:pPr>
            <a:r>
              <a:rPr lang="en-US" altLang="en-US" sz="2800" dirty="0"/>
              <a:t>Integration of Family, School and Community Efforts</a:t>
            </a:r>
          </a:p>
          <a:p>
            <a:pPr algn="ctr">
              <a:lnSpc>
                <a:spcPct val="90000"/>
              </a:lnSpc>
              <a:buFont typeface="Wingdings" pitchFamily="2" charset="2"/>
              <a:buNone/>
            </a:pPr>
            <a:endParaRPr lang="en-US" altLang="en-US" dirty="0">
              <a:solidFill>
                <a:srgbClr val="92D050"/>
              </a:solidFill>
            </a:endParaRPr>
          </a:p>
          <a:p>
            <a:pPr algn="ctr">
              <a:lnSpc>
                <a:spcPct val="90000"/>
              </a:lnSpc>
              <a:buFont typeface="Wingdings" pitchFamily="2" charset="2"/>
              <a:buNone/>
            </a:pPr>
            <a:endParaRPr lang="en-US" altLang="en-US" dirty="0">
              <a:solidFill>
                <a:srgbClr val="92D050"/>
              </a:solidFill>
            </a:endParaRPr>
          </a:p>
          <a:p>
            <a:pPr algn="ctr">
              <a:lnSpc>
                <a:spcPct val="90000"/>
              </a:lnSpc>
              <a:buFont typeface="Wingdings" pitchFamily="2" charset="2"/>
              <a:buNone/>
            </a:pPr>
            <a:r>
              <a:rPr lang="en-US" altLang="en-US" dirty="0">
                <a:solidFill>
                  <a:srgbClr val="92D050"/>
                </a:solidFill>
              </a:rPr>
              <a:t>	                           </a:t>
            </a:r>
            <a:r>
              <a:rPr lang="en-US" altLang="en-US" dirty="0">
                <a:solidFill>
                  <a:schemeClr val="tx1"/>
                </a:solidFill>
              </a:rPr>
              <a:t>National Research Council (2002)</a:t>
            </a:r>
          </a:p>
        </p:txBody>
      </p:sp>
    </p:spTree>
    <p:extLst>
      <p:ext uri="{BB962C8B-B14F-4D97-AF65-F5344CB8AC3E}">
        <p14:creationId xmlns:p14="http://schemas.microsoft.com/office/powerpoint/2010/main" val="426759674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057274"/>
            <a:ext cx="2400300" cy="1040131"/>
          </a:xfrm>
        </p:spPr>
        <p:txBody>
          <a:bodyPr>
            <a:noAutofit/>
          </a:bodyPr>
          <a:lstStyle/>
          <a:p>
            <a:r>
              <a:rPr lang="en-US" dirty="0">
                <a:solidFill>
                  <a:schemeClr val="tx1"/>
                </a:solidFill>
                <a:latin typeface="+mn-lt"/>
              </a:rPr>
              <a:t>Adolescents increasingly diverse</a:t>
            </a: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9464" y="661776"/>
            <a:ext cx="5563536" cy="5510424"/>
          </a:xfrm>
        </p:spPr>
      </p:pic>
      <p:sp>
        <p:nvSpPr>
          <p:cNvPr id="6" name="Text Placeholder 5"/>
          <p:cNvSpPr>
            <a:spLocks noGrp="1"/>
          </p:cNvSpPr>
          <p:nvPr>
            <p:ph type="body" sz="half" idx="2"/>
          </p:nvPr>
        </p:nvSpPr>
        <p:spPr>
          <a:xfrm>
            <a:off x="342900" y="2343150"/>
            <a:ext cx="2400300" cy="1805940"/>
          </a:xfrm>
        </p:spPr>
        <p:txBody>
          <a:bodyPr>
            <a:normAutofit fontScale="92500" lnSpcReduction="20000"/>
          </a:bodyPr>
          <a:lstStyle/>
          <a:p>
            <a:endParaRPr lang="en-US" dirty="0"/>
          </a:p>
          <a:p>
            <a:r>
              <a:rPr lang="en-US" sz="2625" dirty="0"/>
              <a:t>Many youth experience trauma, discrimination and inequities</a:t>
            </a:r>
          </a:p>
        </p:txBody>
      </p:sp>
      <p:sp>
        <p:nvSpPr>
          <p:cNvPr id="2" name="TextBox 1">
            <a:extLst>
              <a:ext uri="{FF2B5EF4-FFF2-40B4-BE49-F238E27FC236}">
                <a16:creationId xmlns:a16="http://schemas.microsoft.com/office/drawing/2014/main" id="{B03BD953-DD98-4B63-8061-397480C77B25}"/>
              </a:ext>
            </a:extLst>
          </p:cNvPr>
          <p:cNvSpPr txBox="1"/>
          <p:nvPr/>
        </p:nvSpPr>
        <p:spPr>
          <a:xfrm>
            <a:off x="6010274" y="6273969"/>
            <a:ext cx="2800349" cy="507831"/>
          </a:xfrm>
          <a:prstGeom prst="rect">
            <a:avLst/>
          </a:prstGeom>
          <a:noFill/>
        </p:spPr>
        <p:txBody>
          <a:bodyPr wrap="square" rtlCol="0">
            <a:spAutoFit/>
          </a:bodyPr>
          <a:lstStyle/>
          <a:p>
            <a:r>
              <a:rPr lang="en-US" sz="1350" dirty="0"/>
              <a:t>Diversity Wheel as used at Johns Hopkins University</a:t>
            </a:r>
          </a:p>
        </p:txBody>
      </p:sp>
      <p:sp>
        <p:nvSpPr>
          <p:cNvPr id="5" name="TextBox 4">
            <a:extLst>
              <a:ext uri="{FF2B5EF4-FFF2-40B4-BE49-F238E27FC236}">
                <a16:creationId xmlns:a16="http://schemas.microsoft.com/office/drawing/2014/main" id="{0EBD5923-4A10-4EA1-8BB4-A9B852ED88F9}"/>
              </a:ext>
            </a:extLst>
          </p:cNvPr>
          <p:cNvSpPr txBox="1"/>
          <p:nvPr/>
        </p:nvSpPr>
        <p:spPr>
          <a:xfrm>
            <a:off x="171450" y="5562168"/>
            <a:ext cx="2571749" cy="923330"/>
          </a:xfrm>
          <a:prstGeom prst="rect">
            <a:avLst/>
          </a:prstGeom>
          <a:noFill/>
        </p:spPr>
        <p:txBody>
          <a:bodyPr wrap="square" rtlCol="0">
            <a:spAutoFit/>
          </a:bodyPr>
          <a:lstStyle/>
          <a:p>
            <a:r>
              <a:rPr lang="en-US" sz="1350" dirty="0"/>
              <a:t>National Academies of Sciences, Engineering, and Medicine. (2019). The Promise of Adolescence.</a:t>
            </a:r>
          </a:p>
        </p:txBody>
      </p:sp>
    </p:spTree>
    <p:extLst>
      <p:ext uri="{BB962C8B-B14F-4D97-AF65-F5344CB8AC3E}">
        <p14:creationId xmlns:p14="http://schemas.microsoft.com/office/powerpoint/2010/main" val="3112146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CB5BD-284F-4FA2-9757-2AE8911D4AB4}"/>
              </a:ext>
            </a:extLst>
          </p:cNvPr>
          <p:cNvPicPr>
            <a:picLocks noChangeAspect="1"/>
          </p:cNvPicPr>
          <p:nvPr/>
        </p:nvPicPr>
        <p:blipFill rotWithShape="1">
          <a:blip r:embed="rId3"/>
          <a:srcRect l="32500" t="18727" r="11667" b="12473"/>
          <a:stretch/>
        </p:blipFill>
        <p:spPr>
          <a:xfrm>
            <a:off x="914400" y="609600"/>
            <a:ext cx="7542067" cy="4953000"/>
          </a:xfrm>
          <a:prstGeom prst="rect">
            <a:avLst/>
          </a:prstGeom>
        </p:spPr>
      </p:pic>
      <p:sp>
        <p:nvSpPr>
          <p:cNvPr id="3" name="TextBox 2">
            <a:extLst>
              <a:ext uri="{FF2B5EF4-FFF2-40B4-BE49-F238E27FC236}">
                <a16:creationId xmlns:a16="http://schemas.microsoft.com/office/drawing/2014/main" id="{F052BEEE-0975-4B52-B40B-783219D8AC22}"/>
              </a:ext>
            </a:extLst>
          </p:cNvPr>
          <p:cNvSpPr txBox="1"/>
          <p:nvPr/>
        </p:nvSpPr>
        <p:spPr>
          <a:xfrm>
            <a:off x="914400" y="5879068"/>
            <a:ext cx="7315200" cy="369332"/>
          </a:xfrm>
          <a:prstGeom prst="rect">
            <a:avLst/>
          </a:prstGeom>
          <a:noFill/>
        </p:spPr>
        <p:txBody>
          <a:bodyPr wrap="square" rtlCol="0">
            <a:spAutoFit/>
          </a:bodyPr>
          <a:lstStyle/>
          <a:p>
            <a:r>
              <a:rPr lang="en-US" dirty="0">
                <a:hlinkClick r:id="rId4"/>
              </a:rPr>
              <a:t>https://www.cdc.gov/violenceprevention/aces/about.html</a:t>
            </a:r>
            <a:r>
              <a:rPr lang="en-US" dirty="0"/>
              <a:t> </a:t>
            </a:r>
          </a:p>
        </p:txBody>
      </p:sp>
    </p:spTree>
    <p:extLst>
      <p:ext uri="{BB962C8B-B14F-4D97-AF65-F5344CB8AC3E}">
        <p14:creationId xmlns:p14="http://schemas.microsoft.com/office/powerpoint/2010/main" val="195161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Hierarchy of Needs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524000"/>
            <a:ext cx="6934200" cy="5038171"/>
          </a:xfrm>
        </p:spPr>
      </p:pic>
    </p:spTree>
    <p:extLst>
      <p:ext uri="{BB962C8B-B14F-4D97-AF65-F5344CB8AC3E}">
        <p14:creationId xmlns:p14="http://schemas.microsoft.com/office/powerpoint/2010/main" val="154832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Using a Trauma-Informed Approach</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2741880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4294967295"/>
          </p:nvPr>
        </p:nvSpPr>
        <p:spPr>
          <a:xfrm>
            <a:off x="0" y="2130425"/>
            <a:ext cx="2139950" cy="4243388"/>
          </a:xfrm>
        </p:spPr>
        <p:txBody>
          <a:bodyPr>
            <a:normAutofit/>
          </a:bodyPr>
          <a:lstStyle/>
          <a:p>
            <a:endParaRPr lang="en-US" sz="1500" dirty="0"/>
          </a:p>
          <a:p>
            <a:endParaRPr lang="en-US" sz="1500" dirty="0"/>
          </a:p>
          <a:p>
            <a:endParaRPr lang="en-US" sz="1500" dirty="0"/>
          </a:p>
          <a:p>
            <a:endParaRPr lang="en-US" sz="1500" dirty="0"/>
          </a:p>
          <a:p>
            <a:endParaRPr lang="en-US" sz="1500" dirty="0"/>
          </a:p>
          <a:p>
            <a:r>
              <a:rPr lang="en-US" sz="1500" dirty="0"/>
              <a:t>     </a:t>
            </a:r>
          </a:p>
        </p:txBody>
      </p:sp>
      <p:sp>
        <p:nvSpPr>
          <p:cNvPr id="3" name="TextBox 2"/>
          <p:cNvSpPr txBox="1"/>
          <p:nvPr/>
        </p:nvSpPr>
        <p:spPr>
          <a:xfrm>
            <a:off x="6858000" y="6316639"/>
            <a:ext cx="2057400" cy="300082"/>
          </a:xfrm>
          <a:prstGeom prst="rect">
            <a:avLst/>
          </a:prstGeom>
          <a:noFill/>
        </p:spPr>
        <p:txBody>
          <a:bodyPr wrap="square" rtlCol="0">
            <a:spAutoFit/>
          </a:bodyPr>
          <a:lstStyle/>
          <a:p>
            <a:r>
              <a:rPr lang="en-US" sz="1350" dirty="0"/>
              <a:t>SAMHSA 2014</a:t>
            </a:r>
          </a:p>
        </p:txBody>
      </p:sp>
    </p:spTree>
    <p:extLst>
      <p:ext uri="{BB962C8B-B14F-4D97-AF65-F5344CB8AC3E}">
        <p14:creationId xmlns:p14="http://schemas.microsoft.com/office/powerpoint/2010/main" val="3948244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57DAE6-0046-466C-98DF-EEF0E05D567F}"/>
              </a:ext>
            </a:extLst>
          </p:cNvPr>
          <p:cNvSpPr>
            <a:spLocks noGrp="1"/>
          </p:cNvSpPr>
          <p:nvPr>
            <p:ph type="title"/>
          </p:nvPr>
        </p:nvSpPr>
        <p:spPr/>
        <p:txBody>
          <a:bodyPr/>
          <a:lstStyle/>
          <a:p>
            <a:r>
              <a:rPr lang="en-US" dirty="0"/>
              <a:t>Resource</a:t>
            </a:r>
          </a:p>
        </p:txBody>
      </p:sp>
      <p:pic>
        <p:nvPicPr>
          <p:cNvPr id="7" name="Content Placeholder 6">
            <a:extLst>
              <a:ext uri="{FF2B5EF4-FFF2-40B4-BE49-F238E27FC236}">
                <a16:creationId xmlns:a16="http://schemas.microsoft.com/office/drawing/2014/main" id="{FE1B6A9F-471A-442A-B482-E0065E5726C7}"/>
              </a:ext>
            </a:extLst>
          </p:cNvPr>
          <p:cNvPicPr>
            <a:picLocks noGrp="1" noChangeAspect="1"/>
          </p:cNvPicPr>
          <p:nvPr>
            <p:ph idx="1"/>
          </p:nvPr>
        </p:nvPicPr>
        <p:blipFill rotWithShape="1">
          <a:blip r:embed="rId2"/>
          <a:srcRect l="13889" t="15253" r="14816"/>
          <a:stretch/>
        </p:blipFill>
        <p:spPr>
          <a:xfrm>
            <a:off x="961622" y="1371600"/>
            <a:ext cx="7220756" cy="4574294"/>
          </a:xfrm>
          <a:prstGeom prst="rect">
            <a:avLst/>
          </a:prstGeom>
        </p:spPr>
      </p:pic>
      <p:sp>
        <p:nvSpPr>
          <p:cNvPr id="8" name="TextBox 7">
            <a:extLst>
              <a:ext uri="{FF2B5EF4-FFF2-40B4-BE49-F238E27FC236}">
                <a16:creationId xmlns:a16="http://schemas.microsoft.com/office/drawing/2014/main" id="{BFE517CB-8B17-46AB-8CE3-1BD3DDDCD1F9}"/>
              </a:ext>
            </a:extLst>
          </p:cNvPr>
          <p:cNvSpPr txBox="1"/>
          <p:nvPr/>
        </p:nvSpPr>
        <p:spPr>
          <a:xfrm>
            <a:off x="1143000" y="6172200"/>
            <a:ext cx="7848600" cy="646331"/>
          </a:xfrm>
          <a:prstGeom prst="rect">
            <a:avLst/>
          </a:prstGeom>
          <a:noFill/>
        </p:spPr>
        <p:txBody>
          <a:bodyPr wrap="square" rtlCol="0">
            <a:spAutoFit/>
          </a:bodyPr>
          <a:lstStyle/>
          <a:p>
            <a:r>
              <a:rPr lang="en-US" dirty="0">
                <a:hlinkClick r:id="rId3"/>
              </a:rPr>
              <a:t>http://www.actforyouth.net/youth_development/professionals/inclusive-environments.cfm</a:t>
            </a:r>
            <a:r>
              <a:rPr lang="en-US" dirty="0"/>
              <a:t> </a:t>
            </a:r>
          </a:p>
        </p:txBody>
      </p:sp>
    </p:spTree>
    <p:extLst>
      <p:ext uri="{BB962C8B-B14F-4D97-AF65-F5344CB8AC3E}">
        <p14:creationId xmlns:p14="http://schemas.microsoft.com/office/powerpoint/2010/main" val="2871732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20675"/>
            <a:ext cx="7239000" cy="1143000"/>
          </a:xfrm>
        </p:spPr>
        <p:txBody>
          <a:bodyPr>
            <a:normAutofit fontScale="90000"/>
          </a:bodyPr>
          <a:lstStyle/>
          <a:p>
            <a:pPr eaLnBrk="1" hangingPunct="1"/>
            <a:r>
              <a:rPr lang="en-US" altLang="en-US" sz="4000" dirty="0"/>
              <a:t>Scaffolding – A Teaching Strategy</a:t>
            </a:r>
          </a:p>
        </p:txBody>
      </p:sp>
      <p:sp>
        <p:nvSpPr>
          <p:cNvPr id="10244" name="TextBox 7"/>
          <p:cNvSpPr txBox="1">
            <a:spLocks noChangeArrowheads="1"/>
          </p:cNvSpPr>
          <p:nvPr/>
        </p:nvSpPr>
        <p:spPr bwMode="auto">
          <a:xfrm>
            <a:off x="1678781" y="5925344"/>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latin typeface="Constantia" pitchFamily="18" charset="0"/>
              </a:rPr>
              <a:t>Learning Zone</a:t>
            </a:r>
          </a:p>
        </p:txBody>
      </p:sp>
      <p:grpSp>
        <p:nvGrpSpPr>
          <p:cNvPr id="2" name="Group 15"/>
          <p:cNvGrpSpPr>
            <a:grpSpLocks/>
          </p:cNvGrpSpPr>
          <p:nvPr/>
        </p:nvGrpSpPr>
        <p:grpSpPr bwMode="auto">
          <a:xfrm>
            <a:off x="1066800" y="1839117"/>
            <a:ext cx="6705600" cy="3894138"/>
            <a:chOff x="1447800" y="1981200"/>
            <a:chExt cx="5943600" cy="305966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7" name="Right Triangle 6"/>
            <p:cNvSpPr/>
            <p:nvPr/>
          </p:nvSpPr>
          <p:spPr>
            <a:xfrm rot="16200000">
              <a:off x="2857230" y="659098"/>
              <a:ext cx="2972339" cy="5791200"/>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0" name="Straight Arrow Connector 9"/>
            <p:cNvCxnSpPr/>
            <p:nvPr/>
          </p:nvCxnSpPr>
          <p:spPr>
            <a:xfrm flipV="1">
              <a:off x="1447800" y="1981200"/>
              <a:ext cx="5943600" cy="3048553"/>
            </a:xfrm>
            <a:prstGeom prst="straightConnector1">
              <a:avLst/>
            </a:prstGeom>
            <a:grpFill/>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0246" name="TextBox 11"/>
          <p:cNvSpPr txBox="1">
            <a:spLocks noChangeArrowheads="1"/>
          </p:cNvSpPr>
          <p:nvPr/>
        </p:nvSpPr>
        <p:spPr bwMode="auto">
          <a:xfrm>
            <a:off x="228600" y="5602288"/>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solidFill>
                  <a:srgbClr val="000000"/>
                </a:solidFill>
                <a:latin typeface="Constantia" pitchFamily="18" charset="0"/>
              </a:rPr>
              <a:t>Starting Point</a:t>
            </a:r>
          </a:p>
        </p:txBody>
      </p:sp>
      <p:sp>
        <p:nvSpPr>
          <p:cNvPr id="10247" name="TextBox 12"/>
          <p:cNvSpPr txBox="1">
            <a:spLocks noChangeArrowheads="1"/>
          </p:cNvSpPr>
          <p:nvPr/>
        </p:nvSpPr>
        <p:spPr bwMode="auto">
          <a:xfrm>
            <a:off x="7542054" y="1516061"/>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latin typeface="Constantia" pitchFamily="18" charset="0"/>
              </a:rPr>
              <a:t>End Point</a:t>
            </a:r>
          </a:p>
        </p:txBody>
      </p:sp>
      <p:sp>
        <p:nvSpPr>
          <p:cNvPr id="10248" name="TextBox 10"/>
          <p:cNvSpPr txBox="1">
            <a:spLocks noChangeArrowheads="1"/>
          </p:cNvSpPr>
          <p:nvPr/>
        </p:nvSpPr>
        <p:spPr bwMode="auto">
          <a:xfrm>
            <a:off x="565826" y="2162173"/>
            <a:ext cx="4410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latin typeface="Constantia" pitchFamily="18" charset="0"/>
              </a:rPr>
              <a:t>Vygotsky’s Zone of Proximal Development</a:t>
            </a:r>
          </a:p>
        </p:txBody>
      </p:sp>
      <p:sp>
        <p:nvSpPr>
          <p:cNvPr id="11" name="Oval 10"/>
          <p:cNvSpPr/>
          <p:nvPr/>
        </p:nvSpPr>
        <p:spPr>
          <a:xfrm>
            <a:off x="838200" y="3505200"/>
            <a:ext cx="3352800" cy="3276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9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868362"/>
          </a:xfrm>
        </p:spPr>
        <p:txBody>
          <a:bodyPr/>
          <a:lstStyle/>
          <a:p>
            <a:pPr eaLnBrk="1" hangingPunct="1"/>
            <a:r>
              <a:rPr lang="en-US" altLang="en-US"/>
              <a:t>Scaffolding Process </a:t>
            </a:r>
          </a:p>
        </p:txBody>
      </p:sp>
      <p:graphicFrame>
        <p:nvGraphicFramePr>
          <p:cNvPr id="4" name="Table 3"/>
          <p:cNvGraphicFramePr>
            <a:graphicFrameLocks noGrp="1"/>
          </p:cNvGraphicFramePr>
          <p:nvPr/>
        </p:nvGraphicFramePr>
        <p:xfrm>
          <a:off x="6096000" y="1600200"/>
          <a:ext cx="1600200" cy="46482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p>
                      <a:r>
                        <a:rPr lang="en-US" sz="2000" dirty="0"/>
                        <a:t>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0"/>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1"/>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2"/>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495800" y="2762250"/>
          <a:ext cx="1600200" cy="348615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p>
                      <a:r>
                        <a:rPr lang="en-US" sz="2000" dirty="0"/>
                        <a:t>Explaining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0"/>
                  </a:ext>
                </a:extLst>
              </a:tr>
              <a:tr h="11620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1"/>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2895600" y="3924300"/>
          <a:ext cx="1600200" cy="23241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p>
                      <a:r>
                        <a:rPr lang="en-US" dirty="0"/>
                        <a:t>  </a:t>
                      </a:r>
                      <a:r>
                        <a:rPr lang="en-US" sz="2000" dirty="0"/>
                        <a:t>Modeling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2700000" scaled="1"/>
                      <a:tileRect/>
                    </a:gradFill>
                  </a:tcPr>
                </a:tc>
                <a:extLst>
                  <a:ext uri="{0D108BD9-81ED-4DB2-BD59-A6C34878D82A}">
                    <a16:rowId xmlns:a16="http://schemas.microsoft.com/office/drawing/2014/main" val="10000"/>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2700000" scaled="1"/>
                      <a:tileRect/>
                    </a:gra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1295400" y="5086350"/>
          <a:ext cx="1600200" cy="116205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t="100000" r="100000"/>
                      </a:path>
                      <a:tileRect l="-100000" b="-100000"/>
                    </a:gradFill>
                  </a:tcPr>
                </a:tc>
                <a:extLst>
                  <a:ext uri="{0D108BD9-81ED-4DB2-BD59-A6C34878D82A}">
                    <a16:rowId xmlns:a16="http://schemas.microsoft.com/office/drawing/2014/main" val="10000"/>
                  </a:ext>
                </a:extLst>
              </a:tr>
            </a:tbl>
          </a:graphicData>
        </a:graphic>
      </p:graphicFrame>
      <p:cxnSp>
        <p:nvCxnSpPr>
          <p:cNvPr id="41" name="Straight Arrow Connector 40"/>
          <p:cNvCxnSpPr/>
          <p:nvPr/>
        </p:nvCxnSpPr>
        <p:spPr>
          <a:xfrm flipV="1">
            <a:off x="533400" y="914400"/>
            <a:ext cx="6477000" cy="4648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923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 presetClass="entr" presetSubtype="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2500"/>
                            </p:stCondLst>
                            <p:childTnLst>
                              <p:par>
                                <p:cTn id="16" presetID="1"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868362"/>
          </a:xfrm>
        </p:spPr>
        <p:txBody>
          <a:bodyPr/>
          <a:lstStyle/>
          <a:p>
            <a:pPr eaLnBrk="1" hangingPunct="1"/>
            <a:r>
              <a:rPr lang="en-US" altLang="en-US"/>
              <a:t>Scaffolding Process </a:t>
            </a:r>
          </a:p>
        </p:txBody>
      </p:sp>
      <p:graphicFrame>
        <p:nvGraphicFramePr>
          <p:cNvPr id="4" name="Table 3"/>
          <p:cNvGraphicFramePr>
            <a:graphicFrameLocks noGrp="1"/>
          </p:cNvGraphicFramePr>
          <p:nvPr/>
        </p:nvGraphicFramePr>
        <p:xfrm>
          <a:off x="6096000" y="1600200"/>
          <a:ext cx="1600200" cy="46482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p>
                      <a:r>
                        <a:rPr lang="en-US" sz="2000" dirty="0"/>
                        <a:t>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0"/>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1"/>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2"/>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8100000" scaled="1"/>
                      <a:tileRect/>
                    </a:gra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495800" y="2762250"/>
          <a:ext cx="1600200" cy="348615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p>
                      <a:r>
                        <a:rPr lang="en-US" sz="2000" dirty="0"/>
                        <a:t>Prompting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0"/>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1"/>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2895600" y="3924300"/>
          <a:ext cx="1600200" cy="23241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r>
                        <a:rPr lang="en-US" sz="2000" dirty="0"/>
                        <a:t>Youth teaching</a:t>
                      </a:r>
                    </a:p>
                    <a:p>
                      <a:r>
                        <a:rPr lang="en-US" sz="2000" dirty="0"/>
                        <a:t>steps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2700000" scaled="1"/>
                      <a:tileRect/>
                    </a:gradFill>
                  </a:tcPr>
                </a:tc>
                <a:extLst>
                  <a:ext uri="{0D108BD9-81ED-4DB2-BD59-A6C34878D82A}">
                    <a16:rowId xmlns:a16="http://schemas.microsoft.com/office/drawing/2014/main" val="10000"/>
                  </a:ext>
                </a:extLst>
              </a:tr>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2700000" scaled="1"/>
                      <a:tileRect/>
                    </a:gra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1295400" y="5086350"/>
          <a:ext cx="1600200" cy="116205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tblGrid>
              <a:tr h="1162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t="100000" r="100000"/>
                      </a:path>
                      <a:tileRect l="-100000" b="-100000"/>
                    </a:gradFill>
                  </a:tcPr>
                </a:tc>
                <a:extLst>
                  <a:ext uri="{0D108BD9-81ED-4DB2-BD59-A6C34878D82A}">
                    <a16:rowId xmlns:a16="http://schemas.microsoft.com/office/drawing/2014/main" val="10000"/>
                  </a:ext>
                </a:extLst>
              </a:tr>
            </a:tbl>
          </a:graphicData>
        </a:graphic>
      </p:graphicFrame>
      <p:cxnSp>
        <p:nvCxnSpPr>
          <p:cNvPr id="41" name="Straight Arrow Connector 40"/>
          <p:cNvCxnSpPr/>
          <p:nvPr/>
        </p:nvCxnSpPr>
        <p:spPr>
          <a:xfrm flipV="1">
            <a:off x="533400" y="914400"/>
            <a:ext cx="6477000" cy="4648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8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57200"/>
            <a:ext cx="7239000" cy="701040"/>
          </a:xfrm>
        </p:spPr>
        <p:txBody>
          <a:bodyPr>
            <a:normAutofit fontScale="90000"/>
          </a:bodyPr>
          <a:lstStyle/>
          <a:p>
            <a:pPr eaLnBrk="1" fontAlgn="auto" hangingPunct="1">
              <a:spcAft>
                <a:spcPts val="0"/>
              </a:spcAft>
              <a:defRPr/>
            </a:pPr>
            <a:r>
              <a:rPr lang="en-US" dirty="0"/>
              <a:t>Example: Life Skills – Doing Laundry</a:t>
            </a:r>
          </a:p>
        </p:txBody>
      </p:sp>
      <p:sp>
        <p:nvSpPr>
          <p:cNvPr id="5" name="Rounded Rectangle 4"/>
          <p:cNvSpPr/>
          <p:nvPr/>
        </p:nvSpPr>
        <p:spPr>
          <a:xfrm>
            <a:off x="152400" y="21336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1981200" y="21336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3810000" y="21336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5638800" y="21336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7467600" y="21336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3467100" y="2514600"/>
            <a:ext cx="3048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38300" y="2514600"/>
            <a:ext cx="3048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5900" y="2438400"/>
            <a:ext cx="3048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24700" y="2514600"/>
            <a:ext cx="3048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810000" y="4572000"/>
            <a:ext cx="15240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3276600" y="3352800"/>
            <a:ext cx="1981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a:off x="5638800" y="33528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7467600" y="3352800"/>
            <a:ext cx="1447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8"/>
          <p:cNvSpPr txBox="1">
            <a:spLocks noChangeArrowheads="1"/>
          </p:cNvSpPr>
          <p:nvPr/>
        </p:nvSpPr>
        <p:spPr bwMode="auto">
          <a:xfrm>
            <a:off x="228600" y="22860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Do laundry</a:t>
            </a:r>
          </a:p>
        </p:txBody>
      </p:sp>
      <p:sp>
        <p:nvSpPr>
          <p:cNvPr id="19" name="TextBox 24"/>
          <p:cNvSpPr txBox="1">
            <a:spLocks noChangeArrowheads="1"/>
          </p:cNvSpPr>
          <p:nvPr/>
        </p:nvSpPr>
        <p:spPr bwMode="auto">
          <a:xfrm>
            <a:off x="1943100" y="2209800"/>
            <a:ext cx="1485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Gather dirty clothes</a:t>
            </a:r>
          </a:p>
        </p:txBody>
      </p:sp>
      <p:sp>
        <p:nvSpPr>
          <p:cNvPr id="20" name="TextBox 27"/>
          <p:cNvSpPr txBox="1">
            <a:spLocks noChangeArrowheads="1"/>
          </p:cNvSpPr>
          <p:nvPr/>
        </p:nvSpPr>
        <p:spPr bwMode="auto">
          <a:xfrm>
            <a:off x="3810000" y="2297668"/>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Sort clothes</a:t>
            </a:r>
          </a:p>
        </p:txBody>
      </p:sp>
      <p:sp>
        <p:nvSpPr>
          <p:cNvPr id="21" name="TextBox 28"/>
          <p:cNvSpPr txBox="1">
            <a:spLocks noChangeArrowheads="1"/>
          </p:cNvSpPr>
          <p:nvPr/>
        </p:nvSpPr>
        <p:spPr bwMode="auto">
          <a:xfrm>
            <a:off x="5638800" y="2133600"/>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Choose detergent</a:t>
            </a:r>
          </a:p>
        </p:txBody>
      </p:sp>
      <p:sp>
        <p:nvSpPr>
          <p:cNvPr id="22" name="TextBox 29"/>
          <p:cNvSpPr txBox="1">
            <a:spLocks noChangeArrowheads="1"/>
          </p:cNvSpPr>
          <p:nvPr/>
        </p:nvSpPr>
        <p:spPr bwMode="auto">
          <a:xfrm>
            <a:off x="7620000" y="213360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Choose setting</a:t>
            </a:r>
          </a:p>
        </p:txBody>
      </p:sp>
      <p:sp>
        <p:nvSpPr>
          <p:cNvPr id="23" name="TextBox 30"/>
          <p:cNvSpPr txBox="1">
            <a:spLocks noChangeArrowheads="1"/>
          </p:cNvSpPr>
          <p:nvPr/>
        </p:nvSpPr>
        <p:spPr bwMode="auto">
          <a:xfrm>
            <a:off x="3276600" y="3352800"/>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Explain types of clothing (temp)</a:t>
            </a:r>
          </a:p>
        </p:txBody>
      </p:sp>
      <p:sp>
        <p:nvSpPr>
          <p:cNvPr id="24" name="TextBox 31"/>
          <p:cNvSpPr txBox="1">
            <a:spLocks noChangeArrowheads="1"/>
          </p:cNvSpPr>
          <p:nvPr/>
        </p:nvSpPr>
        <p:spPr bwMode="auto">
          <a:xfrm>
            <a:off x="3810000" y="46482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Check labels</a:t>
            </a:r>
          </a:p>
        </p:txBody>
      </p:sp>
      <p:sp>
        <p:nvSpPr>
          <p:cNvPr id="25" name="TextBox 32"/>
          <p:cNvSpPr txBox="1">
            <a:spLocks noChangeArrowheads="1"/>
          </p:cNvSpPr>
          <p:nvPr/>
        </p:nvSpPr>
        <p:spPr bwMode="auto">
          <a:xfrm>
            <a:off x="5638800" y="3352800"/>
            <a:ext cx="1485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Explain types</a:t>
            </a:r>
          </a:p>
        </p:txBody>
      </p:sp>
      <p:sp>
        <p:nvSpPr>
          <p:cNvPr id="26" name="TextBox 37"/>
          <p:cNvSpPr txBox="1">
            <a:spLocks noChangeArrowheads="1"/>
          </p:cNvSpPr>
          <p:nvPr/>
        </p:nvSpPr>
        <p:spPr bwMode="auto">
          <a:xfrm>
            <a:off x="7543800" y="3352800"/>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Explain cycles</a:t>
            </a:r>
          </a:p>
        </p:txBody>
      </p:sp>
      <p:sp>
        <p:nvSpPr>
          <p:cNvPr id="27" name="TextBox 38"/>
          <p:cNvSpPr txBox="1">
            <a:spLocks noChangeArrowheads="1"/>
          </p:cNvSpPr>
          <p:nvPr/>
        </p:nvSpPr>
        <p:spPr bwMode="auto">
          <a:xfrm>
            <a:off x="304800" y="16002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t>Objective</a:t>
            </a:r>
          </a:p>
        </p:txBody>
      </p:sp>
      <p:sp>
        <p:nvSpPr>
          <p:cNvPr id="28" name="TextBox 39"/>
          <p:cNvSpPr txBox="1">
            <a:spLocks noChangeArrowheads="1"/>
          </p:cNvSpPr>
          <p:nvPr/>
        </p:nvSpPr>
        <p:spPr bwMode="auto">
          <a:xfrm>
            <a:off x="2057400" y="1600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Steps</a:t>
            </a:r>
          </a:p>
        </p:txBody>
      </p:sp>
      <p:cxnSp>
        <p:nvCxnSpPr>
          <p:cNvPr id="29" name="Straight Arrow Connector 28"/>
          <p:cNvCxnSpPr/>
          <p:nvPr/>
        </p:nvCxnSpPr>
        <p:spPr>
          <a:xfrm rot="5400000">
            <a:off x="6132513" y="3086100"/>
            <a:ext cx="382588" cy="158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4305300" y="3086100"/>
            <a:ext cx="38258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381500" y="4305300"/>
            <a:ext cx="38258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7886700" y="3086100"/>
            <a:ext cx="38258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188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81000"/>
            <a:ext cx="7239000" cy="990600"/>
          </a:xfrm>
        </p:spPr>
        <p:txBody>
          <a:bodyPr/>
          <a:lstStyle/>
          <a:p>
            <a:pPr eaLnBrk="1" hangingPunct="1"/>
            <a:r>
              <a:rPr lang="en-US" altLang="en-US"/>
              <a:t>Key Elements of Scaffolding</a:t>
            </a:r>
          </a:p>
        </p:txBody>
      </p:sp>
      <p:sp>
        <p:nvSpPr>
          <p:cNvPr id="12291" name="Content Placeholder 2"/>
          <p:cNvSpPr>
            <a:spLocks noGrp="1"/>
          </p:cNvSpPr>
          <p:nvPr>
            <p:ph idx="1"/>
          </p:nvPr>
        </p:nvSpPr>
        <p:spPr>
          <a:xfrm>
            <a:off x="457200" y="1600200"/>
            <a:ext cx="8229600" cy="4495800"/>
          </a:xfrm>
        </p:spPr>
        <p:txBody>
          <a:bodyPr>
            <a:normAutofit/>
          </a:bodyPr>
          <a:lstStyle/>
          <a:p>
            <a:pPr marL="228600" indent="-228600">
              <a:spcBef>
                <a:spcPts val="1800"/>
              </a:spcBef>
            </a:pPr>
            <a:r>
              <a:rPr lang="en-US" altLang="en-US" sz="3200" dirty="0"/>
              <a:t>Break down complex skills into smaller units/steps</a:t>
            </a:r>
          </a:p>
          <a:p>
            <a:pPr marL="228600" indent="-228600">
              <a:spcBef>
                <a:spcPts val="1800"/>
              </a:spcBef>
            </a:pPr>
            <a:r>
              <a:rPr lang="en-US" altLang="en-US" sz="3200" dirty="0"/>
              <a:t>Assess the young person’s skill level</a:t>
            </a:r>
          </a:p>
          <a:p>
            <a:pPr marL="228600" indent="-228600">
              <a:spcBef>
                <a:spcPts val="1800"/>
              </a:spcBef>
            </a:pPr>
            <a:r>
              <a:rPr lang="en-US" altLang="en-US" sz="3200" dirty="0"/>
              <a:t>Work closely with the young person, providing guided support</a:t>
            </a:r>
          </a:p>
          <a:p>
            <a:pPr marL="228600" indent="-228600">
              <a:spcBef>
                <a:spcPts val="1800"/>
              </a:spcBef>
            </a:pPr>
            <a:r>
              <a:rPr lang="en-US" altLang="en-US" sz="3200" dirty="0"/>
              <a:t>Ensure a positive ending</a:t>
            </a:r>
          </a:p>
          <a:p>
            <a:pPr marL="228600" indent="-228600" eaLnBrk="1" hangingPunct="1"/>
            <a:endParaRPr lang="en-US" altLang="en-US" sz="3200" dirty="0"/>
          </a:p>
        </p:txBody>
      </p:sp>
    </p:spTree>
    <p:extLst>
      <p:ext uri="{BB962C8B-B14F-4D97-AF65-F5344CB8AC3E}">
        <p14:creationId xmlns:p14="http://schemas.microsoft.com/office/powerpoint/2010/main" val="1739423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304800"/>
            <a:ext cx="7242175" cy="914400"/>
          </a:xfrm>
        </p:spPr>
        <p:txBody>
          <a:bodyPr/>
          <a:lstStyle/>
          <a:p>
            <a:pPr eaLnBrk="1" hangingPunct="1"/>
            <a:r>
              <a:rPr lang="en-US" altLang="en-US" dirty="0"/>
              <a:t>  Feedback</a:t>
            </a:r>
          </a:p>
        </p:txBody>
      </p:sp>
      <p:sp>
        <p:nvSpPr>
          <p:cNvPr id="19459" name="Text Placeholder 5"/>
          <p:cNvSpPr>
            <a:spLocks noGrp="1"/>
          </p:cNvSpPr>
          <p:nvPr>
            <p:ph type="body" idx="1"/>
          </p:nvPr>
        </p:nvSpPr>
        <p:spPr>
          <a:xfrm>
            <a:off x="914400" y="1143000"/>
            <a:ext cx="7239000" cy="979488"/>
          </a:xfrm>
        </p:spPr>
        <p:txBody>
          <a:bodyPr/>
          <a:lstStyle/>
          <a:p>
            <a:pPr eaLnBrk="1" hangingPunct="1"/>
            <a:r>
              <a:rPr lang="en-US" altLang="en-US" sz="2800" dirty="0">
                <a:solidFill>
                  <a:schemeClr val="tx1"/>
                </a:solidFill>
              </a:rPr>
              <a:t>Feedback is specific and descriptive, not interpretive or judgmental</a:t>
            </a:r>
          </a:p>
        </p:txBody>
      </p:sp>
      <p:sp>
        <p:nvSpPr>
          <p:cNvPr id="19460" name="Content Placeholder 3"/>
          <p:cNvSpPr>
            <a:spLocks noGrp="1"/>
          </p:cNvSpPr>
          <p:nvPr>
            <p:ph sz="half" idx="2"/>
          </p:nvPr>
        </p:nvSpPr>
        <p:spPr>
          <a:xfrm>
            <a:off x="762000" y="2590800"/>
            <a:ext cx="3733800" cy="3535363"/>
          </a:xfrm>
        </p:spPr>
        <p:txBody>
          <a:bodyPr/>
          <a:lstStyle/>
          <a:p>
            <a:pPr algn="ctr" eaLnBrk="1" hangingPunct="1">
              <a:buFont typeface="Arial" pitchFamily="34" charset="0"/>
              <a:buNone/>
            </a:pPr>
            <a:r>
              <a:rPr lang="en-US" altLang="en-US" b="1" dirty="0">
                <a:solidFill>
                  <a:srgbClr val="00B050"/>
                </a:solidFill>
              </a:rPr>
              <a:t>Corrective Feedback</a:t>
            </a:r>
          </a:p>
          <a:p>
            <a:pPr marL="0" indent="0">
              <a:buNone/>
            </a:pPr>
            <a:r>
              <a:rPr lang="en-US" altLang="en-US" dirty="0"/>
              <a:t>Describe the behavior and offer an alternative action or elicit an alternative from the child, asking what she or he could have done differently. </a:t>
            </a:r>
          </a:p>
        </p:txBody>
      </p:sp>
      <p:sp>
        <p:nvSpPr>
          <p:cNvPr id="19461" name="Content Placeholder 4"/>
          <p:cNvSpPr>
            <a:spLocks noGrp="1"/>
          </p:cNvSpPr>
          <p:nvPr>
            <p:ph sz="quarter" idx="4"/>
          </p:nvPr>
        </p:nvSpPr>
        <p:spPr>
          <a:xfrm>
            <a:off x="5029200" y="2590800"/>
            <a:ext cx="3505200" cy="2438400"/>
          </a:xfrm>
        </p:spPr>
        <p:txBody>
          <a:bodyPr/>
          <a:lstStyle/>
          <a:p>
            <a:pPr algn="ctr" eaLnBrk="1" hangingPunct="1">
              <a:buFont typeface="Arial" pitchFamily="34" charset="0"/>
              <a:buNone/>
            </a:pPr>
            <a:r>
              <a:rPr lang="en-US" altLang="en-US" b="1" dirty="0">
                <a:solidFill>
                  <a:srgbClr val="00B050"/>
                </a:solidFill>
              </a:rPr>
              <a:t>Positive Feedback</a:t>
            </a:r>
          </a:p>
          <a:p>
            <a:pPr marL="0" indent="0" eaLnBrk="1" hangingPunct="1">
              <a:buFont typeface="Arial" pitchFamily="34" charset="0"/>
              <a:buNone/>
            </a:pPr>
            <a:r>
              <a:rPr lang="en-US" altLang="en-US" dirty="0"/>
              <a:t>Describe the behavior emphasizing the child’s strengths, skills, and the outcome.</a:t>
            </a:r>
          </a:p>
        </p:txBody>
      </p:sp>
    </p:spTree>
    <p:extLst>
      <p:ext uri="{BB962C8B-B14F-4D97-AF65-F5344CB8AC3E}">
        <p14:creationId xmlns:p14="http://schemas.microsoft.com/office/powerpoint/2010/main" val="3308511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533400"/>
            <a:ext cx="8229600" cy="990600"/>
          </a:xfrm>
        </p:spPr>
        <p:txBody>
          <a:bodyPr/>
          <a:lstStyle/>
          <a:p>
            <a:r>
              <a:rPr lang="en-US" dirty="0"/>
              <a:t>What to Praise?</a:t>
            </a:r>
          </a:p>
        </p:txBody>
      </p:sp>
      <p:sp>
        <p:nvSpPr>
          <p:cNvPr id="9" name="TextBox 8"/>
          <p:cNvSpPr txBox="1"/>
          <p:nvPr/>
        </p:nvSpPr>
        <p:spPr>
          <a:xfrm>
            <a:off x="3429000" y="1981200"/>
            <a:ext cx="5257800" cy="1692771"/>
          </a:xfrm>
          <a:prstGeom prst="rect">
            <a:avLst/>
          </a:prstGeom>
          <a:noFill/>
        </p:spPr>
        <p:txBody>
          <a:bodyPr wrap="square" rtlCol="0">
            <a:spAutoFit/>
          </a:bodyPr>
          <a:lstStyle/>
          <a:p>
            <a:r>
              <a:rPr lang="en-US" sz="2600" b="1" dirty="0"/>
              <a:t>Intelligence?</a:t>
            </a:r>
            <a:endParaRPr lang="en-US" sz="2600" dirty="0"/>
          </a:p>
          <a:p>
            <a:r>
              <a:rPr lang="en-US" sz="2600" dirty="0"/>
              <a:t>Chooses easier tasks</a:t>
            </a:r>
          </a:p>
          <a:p>
            <a:r>
              <a:rPr lang="en-US" sz="2600" dirty="0"/>
              <a:t>Gives up faster with challenging tasks</a:t>
            </a:r>
          </a:p>
        </p:txBody>
      </p:sp>
      <p:sp>
        <p:nvSpPr>
          <p:cNvPr id="11" name="TextBox 10"/>
          <p:cNvSpPr txBox="1"/>
          <p:nvPr/>
        </p:nvSpPr>
        <p:spPr>
          <a:xfrm>
            <a:off x="3439236" y="4419600"/>
            <a:ext cx="4876800" cy="1292662"/>
          </a:xfrm>
          <a:prstGeom prst="rect">
            <a:avLst/>
          </a:prstGeom>
          <a:noFill/>
        </p:spPr>
        <p:txBody>
          <a:bodyPr wrap="square" rtlCol="0">
            <a:spAutoFit/>
          </a:bodyPr>
          <a:lstStyle/>
          <a:p>
            <a:r>
              <a:rPr lang="en-US" sz="2600" b="1" dirty="0"/>
              <a:t>Effort?</a:t>
            </a:r>
          </a:p>
          <a:p>
            <a:r>
              <a:rPr lang="en-US" sz="2600"/>
              <a:t>Chooses </a:t>
            </a:r>
            <a:r>
              <a:rPr lang="en-US" sz="2600" dirty="0"/>
              <a:t>difficult tasks</a:t>
            </a:r>
          </a:p>
          <a:p>
            <a:r>
              <a:rPr lang="en-US" sz="2600" dirty="0"/>
              <a:t>Handles failure</a:t>
            </a:r>
          </a:p>
        </p:txBody>
      </p:sp>
      <p:sp>
        <p:nvSpPr>
          <p:cNvPr id="12" name="TextBox 11"/>
          <p:cNvSpPr txBox="1"/>
          <p:nvPr/>
        </p:nvSpPr>
        <p:spPr>
          <a:xfrm>
            <a:off x="3200400" y="6096000"/>
            <a:ext cx="5715000" cy="646331"/>
          </a:xfrm>
          <a:prstGeom prst="rect">
            <a:avLst/>
          </a:prstGeom>
          <a:noFill/>
        </p:spPr>
        <p:txBody>
          <a:bodyPr wrap="square" rtlCol="0">
            <a:spAutoFit/>
          </a:bodyPr>
          <a:lstStyle/>
          <a:p>
            <a:r>
              <a:rPr lang="en-US" dirty="0"/>
              <a:t>Video: Carol </a:t>
            </a:r>
            <a:r>
              <a:rPr lang="en-US" dirty="0" err="1"/>
              <a:t>Dweck</a:t>
            </a:r>
            <a:r>
              <a:rPr lang="en-US" dirty="0"/>
              <a:t> – A Study on Praise and Mindsets</a:t>
            </a:r>
          </a:p>
          <a:p>
            <a:r>
              <a:rPr lang="en-US" u="sng" dirty="0">
                <a:hlinkClick r:id="rId2"/>
              </a:rPr>
              <a:t>https://www.youtube.com/watch?v=NWv1VdDeoRY</a:t>
            </a:r>
            <a:endParaRPr lang="en-US" dirty="0"/>
          </a:p>
        </p:txBody>
      </p:sp>
      <p:pic>
        <p:nvPicPr>
          <p:cNvPr id="10" name="Content Placeholder 12">
            <a:extLst>
              <a:ext uri="{FF2B5EF4-FFF2-40B4-BE49-F238E27FC236}">
                <a16:creationId xmlns:a16="http://schemas.microsoft.com/office/drawing/2014/main" id="{63BA9B34-46A7-4421-B98B-C8206F31224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850" t="7463" r="3530" b="20178"/>
          <a:stretch/>
        </p:blipFill>
        <p:spPr>
          <a:xfrm>
            <a:off x="609600" y="1981200"/>
            <a:ext cx="2436517" cy="1692772"/>
          </a:xfrm>
        </p:spPr>
      </p:pic>
      <p:pic>
        <p:nvPicPr>
          <p:cNvPr id="13" name="Picture 12">
            <a:extLst>
              <a:ext uri="{FF2B5EF4-FFF2-40B4-BE49-F238E27FC236}">
                <a16:creationId xmlns:a16="http://schemas.microsoft.com/office/drawing/2014/main" id="{40F3666D-7419-4649-B5D9-F9D17E90F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46" t="7778" r="3900" b="10228"/>
          <a:stretch/>
        </p:blipFill>
        <p:spPr>
          <a:xfrm>
            <a:off x="609599" y="4214597"/>
            <a:ext cx="2436517" cy="1702668"/>
          </a:xfrm>
          <a:prstGeom prst="rect">
            <a:avLst/>
          </a:prstGeom>
        </p:spPr>
      </p:pic>
    </p:spTree>
    <p:extLst>
      <p:ext uri="{BB962C8B-B14F-4D97-AF65-F5344CB8AC3E}">
        <p14:creationId xmlns:p14="http://schemas.microsoft.com/office/powerpoint/2010/main" val="3914713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a:t>
            </a:r>
          </a:p>
        </p:txBody>
      </p:sp>
      <p:sp>
        <p:nvSpPr>
          <p:cNvPr id="3" name="Content Placeholder 2"/>
          <p:cNvSpPr>
            <a:spLocks noGrp="1"/>
          </p:cNvSpPr>
          <p:nvPr>
            <p:ph idx="1"/>
          </p:nvPr>
        </p:nvSpPr>
        <p:spPr/>
        <p:txBody>
          <a:bodyPr>
            <a:normAutofit lnSpcReduction="10000"/>
          </a:bodyPr>
          <a:lstStyle/>
          <a:p>
            <a:pPr marL="68580" indent="0">
              <a:buNone/>
            </a:pPr>
            <a:endParaRPr lang="en-US" i="1" u="sng" dirty="0">
              <a:hlinkClick r:id="rId2"/>
            </a:endParaRPr>
          </a:p>
          <a:p>
            <a:pPr marL="68580" indent="0">
              <a:buNone/>
            </a:pPr>
            <a:r>
              <a:rPr lang="en-US" sz="2800" dirty="0">
                <a:solidFill>
                  <a:schemeClr val="tx2"/>
                </a:solidFill>
                <a:effectLst>
                  <a:outerShdw blurRad="38100" dist="38100" dir="2700000" algn="tl">
                    <a:srgbClr val="000000">
                      <a:alpha val="43137"/>
                    </a:srgbClr>
                  </a:outerShdw>
                </a:effectLst>
              </a:rPr>
              <a:t>WKCD: How Young </a:t>
            </a:r>
          </a:p>
          <a:p>
            <a:pPr marL="68580" indent="0">
              <a:buNone/>
            </a:pPr>
            <a:r>
              <a:rPr lang="en-US" sz="2800" dirty="0">
                <a:solidFill>
                  <a:schemeClr val="tx2"/>
                </a:solidFill>
                <a:effectLst>
                  <a:outerShdw blurRad="38100" dist="38100" dir="2700000" algn="tl">
                    <a:srgbClr val="000000">
                      <a:alpha val="43137"/>
                    </a:srgbClr>
                  </a:outerShdw>
                </a:effectLst>
              </a:rPr>
              <a:t>People Learn</a:t>
            </a:r>
            <a:endParaRPr lang="en-US" sz="2800" i="1" u="sng" dirty="0">
              <a:solidFill>
                <a:schemeClr val="tx2"/>
              </a:solidFill>
              <a:effectLst>
                <a:outerShdw blurRad="38100" dist="38100" dir="2700000" algn="tl">
                  <a:srgbClr val="000000">
                    <a:alpha val="43137"/>
                  </a:srgbClr>
                </a:outerShdw>
              </a:effectLst>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endParaRPr lang="en-US" i="1" u="sng" dirty="0">
              <a:hlinkClick r:id="rId2"/>
            </a:endParaRPr>
          </a:p>
          <a:p>
            <a:pPr marL="68580" indent="0">
              <a:buNone/>
            </a:pPr>
            <a:r>
              <a:rPr lang="en-US" sz="1900" i="1" u="sng" dirty="0">
                <a:hlinkClick r:id="rId2"/>
              </a:rPr>
              <a:t>http://www.whatkidscando.org/featurestories/2013/01_how_youth_learn/</a:t>
            </a:r>
            <a:r>
              <a:rPr lang="en-US" sz="1900" i="1" dirty="0"/>
              <a:t> </a:t>
            </a:r>
            <a:endParaRPr lang="en-US" sz="19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711036"/>
            <a:ext cx="4450080" cy="3581400"/>
          </a:xfrm>
          <a:prstGeom prst="rect">
            <a:avLst/>
          </a:prstGeom>
        </p:spPr>
      </p:pic>
    </p:spTree>
    <p:extLst>
      <p:ext uri="{BB962C8B-B14F-4D97-AF65-F5344CB8AC3E}">
        <p14:creationId xmlns:p14="http://schemas.microsoft.com/office/powerpoint/2010/main" val="387109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1043490" y="838200"/>
            <a:ext cx="7024744" cy="862013"/>
          </a:xfrm>
        </p:spPr>
        <p:txBody>
          <a:bodyPr>
            <a:normAutofit/>
          </a:bodyPr>
          <a:lstStyle/>
          <a:p>
            <a:pPr marL="54864" eaLnBrk="1" fontAlgn="auto" hangingPunct="1">
              <a:spcAft>
                <a:spcPts val="0"/>
              </a:spcAft>
              <a:defRPr/>
            </a:pPr>
            <a:r>
              <a:rPr lang="en-US" dirty="0"/>
              <a:t>Social Toxicity</a:t>
            </a:r>
          </a:p>
        </p:txBody>
      </p:sp>
      <p:sp>
        <p:nvSpPr>
          <p:cNvPr id="13315" name="Rectangle 3"/>
          <p:cNvSpPr>
            <a:spLocks noGrp="1" noChangeArrowheads="1"/>
          </p:cNvSpPr>
          <p:nvPr>
            <p:ph idx="1"/>
          </p:nvPr>
        </p:nvSpPr>
        <p:spPr>
          <a:xfrm>
            <a:off x="685800" y="2740025"/>
            <a:ext cx="7543800" cy="992188"/>
          </a:xfrm>
        </p:spPr>
        <p:txBody>
          <a:bodyPr>
            <a:normAutofit/>
          </a:bodyPr>
          <a:lstStyle/>
          <a:p>
            <a:pPr marL="0" indent="0" algn="ctr" eaLnBrk="1" fontAlgn="auto" hangingPunct="1">
              <a:lnSpc>
                <a:spcPct val="90000"/>
              </a:lnSpc>
              <a:spcBef>
                <a:spcPts val="0"/>
              </a:spcBef>
              <a:spcAft>
                <a:spcPts val="0"/>
              </a:spcAft>
              <a:buClr>
                <a:schemeClr val="accent3"/>
              </a:buClr>
              <a:buFont typeface="Wingdings" pitchFamily="2" charset="2"/>
              <a:buNone/>
              <a:defRPr/>
            </a:pPr>
            <a:r>
              <a:rPr lang="en-US" sz="3200" b="1" dirty="0"/>
              <a:t>Social factors that poison youths’ well-being and healthy development</a:t>
            </a:r>
          </a:p>
        </p:txBody>
      </p:sp>
      <p:sp>
        <p:nvSpPr>
          <p:cNvPr id="13316" name="WordArt 4"/>
          <p:cNvSpPr>
            <a:spLocks noChangeArrowheads="1" noChangeShapeType="1" noTextEdit="1"/>
          </p:cNvSpPr>
          <p:nvPr/>
        </p:nvSpPr>
        <p:spPr bwMode="auto">
          <a:xfrm>
            <a:off x="7620000" y="4267200"/>
            <a:ext cx="1028700" cy="492125"/>
          </a:xfrm>
          <a:prstGeom prst="rect">
            <a:avLst/>
          </a:prstGeom>
        </p:spPr>
        <p:txBody>
          <a:bodyPr wrap="none" fromWordArt="1">
            <a:prstTxWarp prst="textInflateBottom">
              <a:avLst>
                <a:gd name="adj" fmla="val 68083"/>
              </a:avLst>
            </a:prstTxWarp>
          </a:bodyPr>
          <a:lstStyle/>
          <a:p>
            <a:pPr algn="ctr"/>
            <a:r>
              <a:rPr lang="en-US" sz="2800" kern="10">
                <a:ln w="9525">
                  <a:solidFill>
                    <a:srgbClr val="FF0000"/>
                  </a:solidFill>
                  <a:round/>
                  <a:headEnd/>
                  <a:tailEnd/>
                </a:ln>
                <a:solidFill>
                  <a:srgbClr val="000000"/>
                </a:solidFill>
                <a:latin typeface="Times New Roman"/>
                <a:cs typeface="Times New Roman"/>
              </a:rPr>
              <a:t>SEXISM</a:t>
            </a:r>
          </a:p>
        </p:txBody>
      </p:sp>
      <p:sp>
        <p:nvSpPr>
          <p:cNvPr id="13317" name="WordArt 5" descr="White marble"/>
          <p:cNvSpPr>
            <a:spLocks noChangeArrowheads="1" noChangeShapeType="1" noTextEdit="1"/>
          </p:cNvSpPr>
          <p:nvPr/>
        </p:nvSpPr>
        <p:spPr bwMode="auto">
          <a:xfrm>
            <a:off x="762000" y="5334000"/>
            <a:ext cx="1552575" cy="4953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2800" kern="10" dirty="0">
                <a:ln w="9525">
                  <a:round/>
                  <a:headEnd/>
                  <a:tailEnd/>
                </a:ln>
                <a:blipFill dpi="0" rotWithShape="0">
                  <a:blip r:embed="rId3"/>
                  <a:srcRect/>
                  <a:tile tx="0" ty="0" sx="100000" sy="100000" flip="none" algn="tl"/>
                </a:blipFill>
                <a:latin typeface="Arial Black"/>
              </a:rPr>
              <a:t>RACISM</a:t>
            </a:r>
          </a:p>
        </p:txBody>
      </p:sp>
      <p:sp>
        <p:nvSpPr>
          <p:cNvPr id="13318" name="WordArt 6"/>
          <p:cNvSpPr>
            <a:spLocks noChangeArrowheads="1" noChangeShapeType="1" noTextEdit="1"/>
          </p:cNvSpPr>
          <p:nvPr/>
        </p:nvSpPr>
        <p:spPr bwMode="auto">
          <a:xfrm rot="1342809">
            <a:off x="1211263" y="1827213"/>
            <a:ext cx="2141537" cy="779462"/>
          </a:xfrm>
          <a:prstGeom prst="rect">
            <a:avLst/>
          </a:prstGeom>
        </p:spPr>
        <p:txBody>
          <a:bodyPr wrap="none" fromWordArt="1">
            <a:prstTxWarp prst="textSlantUp">
              <a:avLst>
                <a:gd name="adj" fmla="val 55556"/>
              </a:avLst>
            </a:prstTxWarp>
          </a:bodyPr>
          <a:lstStyle/>
          <a:p>
            <a:pPr algn="ctr"/>
            <a:r>
              <a:rPr lang="en-US" sz="2800" kern="10" dirty="0">
                <a:ln w="9525">
                  <a:solidFill>
                    <a:srgbClr val="000000"/>
                  </a:solidFill>
                  <a:round/>
                  <a:headEnd/>
                  <a:tailEnd/>
                </a:ln>
                <a:solidFill>
                  <a:schemeClr val="accent3">
                    <a:lumMod val="60000"/>
                    <a:lumOff val="40000"/>
                  </a:schemeClr>
                </a:solidFill>
                <a:latin typeface="Arial Black"/>
              </a:rPr>
              <a:t>VIOLENCE</a:t>
            </a:r>
          </a:p>
        </p:txBody>
      </p:sp>
      <p:sp>
        <p:nvSpPr>
          <p:cNvPr id="13319" name="WordArt 7"/>
          <p:cNvSpPr>
            <a:spLocks noChangeArrowheads="1" noChangeShapeType="1" noTextEdit="1"/>
          </p:cNvSpPr>
          <p:nvPr/>
        </p:nvSpPr>
        <p:spPr bwMode="auto">
          <a:xfrm>
            <a:off x="5715000" y="4876800"/>
            <a:ext cx="15240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effectLst>
                  <a:outerShdw dist="35921" dir="2700000" algn="ctr" rotWithShape="0">
                    <a:srgbClr val="C0C0C0">
                      <a:alpha val="79999"/>
                    </a:srgbClr>
                  </a:outerShdw>
                </a:effectLst>
                <a:latin typeface="Impact"/>
              </a:rPr>
              <a:t>POVERTY</a:t>
            </a:r>
          </a:p>
        </p:txBody>
      </p:sp>
      <p:sp>
        <p:nvSpPr>
          <p:cNvPr id="13320" name="WordArt 8"/>
          <p:cNvSpPr>
            <a:spLocks noChangeArrowheads="1" noChangeShapeType="1" noTextEdit="1"/>
          </p:cNvSpPr>
          <p:nvPr/>
        </p:nvSpPr>
        <p:spPr bwMode="auto">
          <a:xfrm>
            <a:off x="6400800" y="838200"/>
            <a:ext cx="2209800" cy="862013"/>
          </a:xfrm>
          <a:prstGeom prst="rect">
            <a:avLst/>
          </a:prstGeom>
        </p:spPr>
        <p:txBody>
          <a:bodyPr wrap="none" fromWordArt="1">
            <a:prstTxWarp prst="textSlantUp">
              <a:avLst>
                <a:gd name="adj" fmla="val 55556"/>
              </a:avLst>
            </a:prstTxWarp>
          </a:bodyPr>
          <a:lstStyle/>
          <a:p>
            <a:pPr algn="ctr"/>
            <a:r>
              <a:rPr lang="en-US" sz="2800" kern="10">
                <a:ln w="9525">
                  <a:solidFill>
                    <a:srgbClr val="5F5F5F"/>
                  </a:solidFill>
                  <a:round/>
                  <a:headEnd/>
                  <a:tailEnd/>
                </a:ln>
                <a:solidFill>
                  <a:srgbClr val="000000"/>
                </a:solidFill>
                <a:latin typeface="Arial Black"/>
              </a:rPr>
              <a:t>HOMOPHOBIA</a:t>
            </a:r>
          </a:p>
        </p:txBody>
      </p:sp>
      <p:sp>
        <p:nvSpPr>
          <p:cNvPr id="13321" name="WordArt 9"/>
          <p:cNvSpPr>
            <a:spLocks noChangeArrowheads="1" noChangeShapeType="1" noTextEdit="1"/>
          </p:cNvSpPr>
          <p:nvPr/>
        </p:nvSpPr>
        <p:spPr bwMode="auto">
          <a:xfrm rot="770862">
            <a:off x="609600" y="4733925"/>
            <a:ext cx="4133850" cy="371475"/>
          </a:xfrm>
          <a:prstGeom prst="rect">
            <a:avLst/>
          </a:prstGeom>
        </p:spPr>
        <p:txBody>
          <a:bodyPr wrap="none" fromWordArt="1">
            <a:prstTxWarp prst="textPlain">
              <a:avLst>
                <a:gd name="adj" fmla="val 50000"/>
              </a:avLst>
            </a:prstTxWarp>
          </a:bodyPr>
          <a:lstStyle/>
          <a:p>
            <a:pPr algn="ctr"/>
            <a:r>
              <a:rPr lang="en-US" sz="2400" kern="10" dirty="0">
                <a:ln w="19050">
                  <a:solidFill>
                    <a:srgbClr val="99CCFF"/>
                  </a:solidFill>
                  <a:round/>
                  <a:headEnd/>
                  <a:tailEnd/>
                </a:ln>
                <a:solidFill>
                  <a:srgbClr val="0066CC"/>
                </a:solidFill>
                <a:effectLst>
                  <a:outerShdw dist="35921" dir="2700000" algn="ctr" rotWithShape="0">
                    <a:srgbClr val="990000"/>
                  </a:outerShdw>
                </a:effectLst>
                <a:latin typeface="Impact"/>
              </a:rPr>
              <a:t>DISRUPTED FAMILY RELATIONSHIPS</a:t>
            </a:r>
          </a:p>
        </p:txBody>
      </p:sp>
      <p:sp>
        <p:nvSpPr>
          <p:cNvPr id="13322" name="WordArt 10"/>
          <p:cNvSpPr>
            <a:spLocks noChangeArrowheads="1" noChangeShapeType="1" noTextEdit="1"/>
          </p:cNvSpPr>
          <p:nvPr/>
        </p:nvSpPr>
        <p:spPr bwMode="auto">
          <a:xfrm>
            <a:off x="4777509" y="1847273"/>
            <a:ext cx="2962275" cy="623888"/>
          </a:xfrm>
          <a:prstGeom prst="rect">
            <a:avLst/>
          </a:prstGeom>
        </p:spPr>
        <p:txBody>
          <a:bodyPr wrap="none" fromWordArt="1">
            <a:prstTxWarp prst="textSlantUp">
              <a:avLst>
                <a:gd name="adj" fmla="val 32056"/>
              </a:avLst>
            </a:prstTxWarp>
          </a:bodyPr>
          <a:lstStyle/>
          <a:p>
            <a:pPr algn="ctr"/>
            <a:r>
              <a:rPr lang="en-US" sz="2800" kern="10" dirty="0">
                <a:ln w="9525">
                  <a:solidFill>
                    <a:srgbClr val="CC99FF"/>
                  </a:solidFill>
                  <a:round/>
                  <a:headEnd/>
                  <a:tailEnd/>
                </a:ln>
                <a:solidFill>
                  <a:schemeClr val="accent5"/>
                </a:solidFill>
                <a:effectLst>
                  <a:outerShdw dist="53882" dir="2700000" algn="ctr" rotWithShape="0">
                    <a:srgbClr val="9999FF">
                      <a:alpha val="79999"/>
                    </a:srgbClr>
                  </a:outerShdw>
                </a:effectLst>
                <a:latin typeface="Impact"/>
              </a:rPr>
              <a:t>SEXUAL EXPLOITATION</a:t>
            </a:r>
          </a:p>
        </p:txBody>
      </p:sp>
      <p:sp>
        <p:nvSpPr>
          <p:cNvPr id="13323" name="WordArt 11" descr="Narrow vertical"/>
          <p:cNvSpPr>
            <a:spLocks noChangeArrowheads="1" noChangeShapeType="1" noTextEdit="1"/>
          </p:cNvSpPr>
          <p:nvPr/>
        </p:nvSpPr>
        <p:spPr bwMode="auto">
          <a:xfrm rot="-265089">
            <a:off x="3556673" y="4039945"/>
            <a:ext cx="3609975" cy="607570"/>
          </a:xfrm>
          <a:prstGeom prst="rect">
            <a:avLst/>
          </a:prstGeom>
        </p:spPr>
        <p:txBody>
          <a:bodyPr wrap="none" fromWordArt="1">
            <a:prstTxWarp prst="textCurveUp">
              <a:avLst>
                <a:gd name="adj" fmla="val 40356"/>
              </a:avLst>
            </a:prstTxWarp>
          </a:bodyPr>
          <a:lstStyle/>
          <a:p>
            <a:pPr algn="ctr"/>
            <a:r>
              <a:rPr lang="en-US" sz="28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HEALTH THREATS</a:t>
            </a:r>
          </a:p>
        </p:txBody>
      </p:sp>
      <p:sp>
        <p:nvSpPr>
          <p:cNvPr id="13324" name="WordArt 12"/>
          <p:cNvSpPr>
            <a:spLocks noChangeArrowheads="1" noChangeShapeType="1" noTextEdit="1"/>
          </p:cNvSpPr>
          <p:nvPr/>
        </p:nvSpPr>
        <p:spPr bwMode="auto">
          <a:xfrm>
            <a:off x="1676400" y="5943600"/>
            <a:ext cx="6153150" cy="609600"/>
          </a:xfrm>
          <a:prstGeom prst="rect">
            <a:avLst/>
          </a:prstGeom>
        </p:spPr>
        <p:txBody>
          <a:bodyPr wrap="none" fromWordArt="1">
            <a:prstTxWarp prst="textCanDown">
              <a:avLst>
                <a:gd name="adj" fmla="val 33333"/>
              </a:avLst>
            </a:prstTxWarp>
          </a:bodyPr>
          <a:lstStyle/>
          <a:p>
            <a:pPr algn="ctr"/>
            <a:r>
              <a:rPr lang="en-US" sz="2000" b="1" kern="10" dirty="0">
                <a:ln w="9525">
                  <a:solidFill>
                    <a:srgbClr val="000000"/>
                  </a:solidFill>
                  <a:round/>
                  <a:headEnd/>
                  <a:tailEnd/>
                </a:ln>
                <a:solidFill>
                  <a:srgbClr val="FFCC00"/>
                </a:solidFill>
                <a:latin typeface="Times New Roman"/>
                <a:cs typeface="Times New Roman"/>
              </a:rPr>
              <a:t>LACK OF BENEVOLENT ADULT AUTHORITY</a:t>
            </a:r>
          </a:p>
        </p:txBody>
      </p:sp>
    </p:spTree>
    <p:extLst>
      <p:ext uri="{BB962C8B-B14F-4D97-AF65-F5344CB8AC3E}">
        <p14:creationId xmlns:p14="http://schemas.microsoft.com/office/powerpoint/2010/main" val="2085183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290">
                                          <p:stCondLst>
                                            <p:cond delay="0"/>
                                          </p:stCondLst>
                                        </p:cTn>
                                        <p:tgtEl>
                                          <p:spTgt spid="13320"/>
                                        </p:tgtEl>
                                      </p:cBhvr>
                                    </p:animEffect>
                                    <p:anim calcmode="lin" valueType="num">
                                      <p:cBhvr>
                                        <p:cTn id="8" dur="911" tmFilter="0,0; 0.14,0.36; 0.43,0.73; 0.71,0.91; 1.0,1.0">
                                          <p:stCondLst>
                                            <p:cond delay="0"/>
                                          </p:stCondLst>
                                        </p:cTn>
                                        <p:tgtEl>
                                          <p:spTgt spid="1332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32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32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32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320"/>
                                        </p:tgtEl>
                                        <p:attrNameLst>
                                          <p:attrName>ppt_y</p:attrName>
                                        </p:attrNameLst>
                                      </p:cBhvr>
                                      <p:tavLst>
                                        <p:tav tm="0" fmla="#ppt_y-sin(pi*$)/81">
                                          <p:val>
                                            <p:fltVal val="0"/>
                                          </p:val>
                                        </p:tav>
                                        <p:tav tm="100000">
                                          <p:val>
                                            <p:fltVal val="1"/>
                                          </p:val>
                                        </p:tav>
                                      </p:tavLst>
                                    </p:anim>
                                    <p:animScale>
                                      <p:cBhvr>
                                        <p:cTn id="13" dur="13">
                                          <p:stCondLst>
                                            <p:cond delay="325"/>
                                          </p:stCondLst>
                                        </p:cTn>
                                        <p:tgtEl>
                                          <p:spTgt spid="13320"/>
                                        </p:tgtEl>
                                      </p:cBhvr>
                                      <p:to x="100000" y="60000"/>
                                    </p:animScale>
                                    <p:animScale>
                                      <p:cBhvr>
                                        <p:cTn id="14" dur="83" decel="50000">
                                          <p:stCondLst>
                                            <p:cond delay="338"/>
                                          </p:stCondLst>
                                        </p:cTn>
                                        <p:tgtEl>
                                          <p:spTgt spid="13320"/>
                                        </p:tgtEl>
                                      </p:cBhvr>
                                      <p:to x="100000" y="100000"/>
                                    </p:animScale>
                                    <p:animScale>
                                      <p:cBhvr>
                                        <p:cTn id="15" dur="13">
                                          <p:stCondLst>
                                            <p:cond delay="656"/>
                                          </p:stCondLst>
                                        </p:cTn>
                                        <p:tgtEl>
                                          <p:spTgt spid="13320"/>
                                        </p:tgtEl>
                                      </p:cBhvr>
                                      <p:to x="100000" y="80000"/>
                                    </p:animScale>
                                    <p:animScale>
                                      <p:cBhvr>
                                        <p:cTn id="16" dur="83" decel="50000">
                                          <p:stCondLst>
                                            <p:cond delay="669"/>
                                          </p:stCondLst>
                                        </p:cTn>
                                        <p:tgtEl>
                                          <p:spTgt spid="13320"/>
                                        </p:tgtEl>
                                      </p:cBhvr>
                                      <p:to x="100000" y="100000"/>
                                    </p:animScale>
                                    <p:animScale>
                                      <p:cBhvr>
                                        <p:cTn id="17" dur="13">
                                          <p:stCondLst>
                                            <p:cond delay="821"/>
                                          </p:stCondLst>
                                        </p:cTn>
                                        <p:tgtEl>
                                          <p:spTgt spid="13320"/>
                                        </p:tgtEl>
                                      </p:cBhvr>
                                      <p:to x="100000" y="90000"/>
                                    </p:animScale>
                                    <p:animScale>
                                      <p:cBhvr>
                                        <p:cTn id="18" dur="83" decel="50000">
                                          <p:stCondLst>
                                            <p:cond delay="834"/>
                                          </p:stCondLst>
                                        </p:cTn>
                                        <p:tgtEl>
                                          <p:spTgt spid="13320"/>
                                        </p:tgtEl>
                                      </p:cBhvr>
                                      <p:to x="100000" y="100000"/>
                                    </p:animScale>
                                    <p:animScale>
                                      <p:cBhvr>
                                        <p:cTn id="19" dur="13">
                                          <p:stCondLst>
                                            <p:cond delay="904"/>
                                          </p:stCondLst>
                                        </p:cTn>
                                        <p:tgtEl>
                                          <p:spTgt spid="13320"/>
                                        </p:tgtEl>
                                      </p:cBhvr>
                                      <p:to x="100000" y="95000"/>
                                    </p:animScale>
                                    <p:animScale>
                                      <p:cBhvr>
                                        <p:cTn id="20" dur="83" decel="50000">
                                          <p:stCondLst>
                                            <p:cond delay="917"/>
                                          </p:stCondLst>
                                        </p:cTn>
                                        <p:tgtEl>
                                          <p:spTgt spid="13320"/>
                                        </p:tgtEl>
                                      </p:cBhvr>
                                      <p:to x="100000" y="100000"/>
                                    </p:animScale>
                                  </p:childTnLst>
                                </p:cTn>
                              </p:par>
                            </p:childTnLst>
                          </p:cTn>
                        </p:par>
                        <p:par>
                          <p:cTn id="21" fill="hold" nodeType="afterGroup">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13322"/>
                                        </p:tgtEl>
                                        <p:attrNameLst>
                                          <p:attrName>style.visibility</p:attrName>
                                        </p:attrNameLst>
                                      </p:cBhvr>
                                      <p:to>
                                        <p:strVal val="visible"/>
                                      </p:to>
                                    </p:set>
                                    <p:anim calcmode="lin" valueType="num">
                                      <p:cBhvr>
                                        <p:cTn id="24" dur="500" fill="hold"/>
                                        <p:tgtEl>
                                          <p:spTgt spid="13322"/>
                                        </p:tgtEl>
                                        <p:attrNameLst>
                                          <p:attrName>ppt_w</p:attrName>
                                        </p:attrNameLst>
                                      </p:cBhvr>
                                      <p:tavLst>
                                        <p:tav tm="0">
                                          <p:val>
                                            <p:fltVal val="0"/>
                                          </p:val>
                                        </p:tav>
                                        <p:tav tm="100000">
                                          <p:val>
                                            <p:strVal val="#ppt_w"/>
                                          </p:val>
                                        </p:tav>
                                      </p:tavLst>
                                    </p:anim>
                                    <p:anim calcmode="lin" valueType="num">
                                      <p:cBhvr>
                                        <p:cTn id="25" dur="500" fill="hold"/>
                                        <p:tgtEl>
                                          <p:spTgt spid="13322"/>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500"/>
                            </p:stCondLst>
                            <p:childTnLst>
                              <p:par>
                                <p:cTn id="27" presetID="51" presetClass="entr" presetSubtype="0" fill="hold" grpId="0" nodeType="afterEffect">
                                  <p:stCondLst>
                                    <p:cond delay="0"/>
                                  </p:stCondLst>
                                  <p:childTnLst>
                                    <p:set>
                                      <p:cBhvr>
                                        <p:cTn id="28" dur="1" fill="hold">
                                          <p:stCondLst>
                                            <p:cond delay="0"/>
                                          </p:stCondLst>
                                        </p:cTn>
                                        <p:tgtEl>
                                          <p:spTgt spid="13317"/>
                                        </p:tgtEl>
                                        <p:attrNameLst>
                                          <p:attrName>style.visibility</p:attrName>
                                        </p:attrNameLst>
                                      </p:cBhvr>
                                      <p:to>
                                        <p:strVal val="visible"/>
                                      </p:to>
                                    </p:set>
                                    <p:animEffect transition="in" filter="fade">
                                      <p:cBhvr>
                                        <p:cTn id="29" dur="385" decel="100000"/>
                                        <p:tgtEl>
                                          <p:spTgt spid="13317"/>
                                        </p:tgtEl>
                                      </p:cBhvr>
                                    </p:animEffect>
                                    <p:animScale>
                                      <p:cBhvr>
                                        <p:cTn id="30" dur="385" decel="100000"/>
                                        <p:tgtEl>
                                          <p:spTgt spid="13317"/>
                                        </p:tgtEl>
                                      </p:cBhvr>
                                      <p:from x="10000" y="10000"/>
                                      <p:to x="200000" y="450000"/>
                                    </p:animScale>
                                    <p:animScale>
                                      <p:cBhvr>
                                        <p:cTn id="31" dur="615" accel="100000" fill="hold">
                                          <p:stCondLst>
                                            <p:cond delay="385"/>
                                          </p:stCondLst>
                                        </p:cTn>
                                        <p:tgtEl>
                                          <p:spTgt spid="13317"/>
                                        </p:tgtEl>
                                      </p:cBhvr>
                                      <p:from x="200000" y="450000"/>
                                      <p:to x="100000" y="100000"/>
                                    </p:animScale>
                                    <p:set>
                                      <p:cBhvr>
                                        <p:cTn id="32" dur="385" fill="hold"/>
                                        <p:tgtEl>
                                          <p:spTgt spid="13317"/>
                                        </p:tgtEl>
                                        <p:attrNameLst>
                                          <p:attrName>ppt_x</p:attrName>
                                        </p:attrNameLst>
                                      </p:cBhvr>
                                      <p:to>
                                        <p:strVal val="(0.5)"/>
                                      </p:to>
                                    </p:set>
                                    <p:anim from="(0.5)" to="(#ppt_x)" calcmode="lin" valueType="num">
                                      <p:cBhvr>
                                        <p:cTn id="33" dur="615" accel="100000" fill="hold">
                                          <p:stCondLst>
                                            <p:cond delay="385"/>
                                          </p:stCondLst>
                                        </p:cTn>
                                        <p:tgtEl>
                                          <p:spTgt spid="13317"/>
                                        </p:tgtEl>
                                        <p:attrNameLst>
                                          <p:attrName>ppt_x</p:attrName>
                                        </p:attrNameLst>
                                      </p:cBhvr>
                                    </p:anim>
                                    <p:set>
                                      <p:cBhvr>
                                        <p:cTn id="34" dur="385" fill="hold"/>
                                        <p:tgtEl>
                                          <p:spTgt spid="13317"/>
                                        </p:tgtEl>
                                        <p:attrNameLst>
                                          <p:attrName>ppt_y</p:attrName>
                                        </p:attrNameLst>
                                      </p:cBhvr>
                                      <p:to>
                                        <p:strVal val="(#ppt_y+0.4)"/>
                                      </p:to>
                                    </p:set>
                                    <p:anim from="(#ppt_y+0.4)" to="(#ppt_y)" calcmode="lin" valueType="num">
                                      <p:cBhvr>
                                        <p:cTn id="35" dur="615" accel="100000" fill="hold">
                                          <p:stCondLst>
                                            <p:cond delay="385"/>
                                          </p:stCondLst>
                                        </p:cTn>
                                        <p:tgtEl>
                                          <p:spTgt spid="13317"/>
                                        </p:tgtEl>
                                        <p:attrNameLst>
                                          <p:attrName>ppt_y</p:attrName>
                                        </p:attrNameLst>
                                      </p:cBhvr>
                                    </p:anim>
                                  </p:childTnLst>
                                </p:cTn>
                              </p:par>
                            </p:childTnLst>
                          </p:cTn>
                        </p:par>
                        <p:par>
                          <p:cTn id="36" fill="hold" nodeType="afterGroup">
                            <p:stCondLst>
                              <p:cond delay="2500"/>
                            </p:stCondLst>
                            <p:childTnLst>
                              <p:par>
                                <p:cTn id="37" presetID="24" presetClass="entr" presetSubtype="0" fill="hold" grpId="0" nodeType="afterEffect">
                                  <p:stCondLst>
                                    <p:cond delay="0"/>
                                  </p:stCondLst>
                                  <p:childTnLst>
                                    <p:set>
                                      <p:cBhvr>
                                        <p:cTn id="38" dur="1" fill="hold">
                                          <p:stCondLst>
                                            <p:cond delay="0"/>
                                          </p:stCondLst>
                                        </p:cTn>
                                        <p:tgtEl>
                                          <p:spTgt spid="13316"/>
                                        </p:tgtEl>
                                        <p:attrNameLst>
                                          <p:attrName>style.visibility</p:attrName>
                                        </p:attrNameLst>
                                      </p:cBhvr>
                                      <p:to>
                                        <p:strVal val="visible"/>
                                      </p:to>
                                    </p:set>
                                    <p:anim to="" calcmode="lin" valueType="num">
                                      <p:cBhvr>
                                        <p:cTn id="39" dur="1" fill="hold"/>
                                        <p:tgtEl>
                                          <p:spTgt spid="13316"/>
                                        </p:tgtEl>
                                        <p:attrNameLst>
                                          <p:attrName/>
                                        </p:attrNameLst>
                                      </p:cBhvr>
                                    </p:anim>
                                  </p:childTnLst>
                                </p:cTn>
                              </p:par>
                            </p:childTnLst>
                          </p:cTn>
                        </p:par>
                        <p:par>
                          <p:cTn id="40" fill="hold" nodeType="afterGroup">
                            <p:stCondLst>
                              <p:cond delay="2500"/>
                            </p:stCondLst>
                            <p:childTnLst>
                              <p:par>
                                <p:cTn id="41" presetID="24" presetClass="entr" presetSubtype="0" fill="hold" grpId="0" nodeType="afterEffect">
                                  <p:stCondLst>
                                    <p:cond delay="0"/>
                                  </p:stCondLst>
                                  <p:childTnLst>
                                    <p:set>
                                      <p:cBhvr>
                                        <p:cTn id="42" dur="1" fill="hold">
                                          <p:stCondLst>
                                            <p:cond delay="0"/>
                                          </p:stCondLst>
                                        </p:cTn>
                                        <p:tgtEl>
                                          <p:spTgt spid="13324"/>
                                        </p:tgtEl>
                                        <p:attrNameLst>
                                          <p:attrName>style.visibility</p:attrName>
                                        </p:attrNameLst>
                                      </p:cBhvr>
                                      <p:to>
                                        <p:strVal val="visible"/>
                                      </p:to>
                                    </p:set>
                                    <p:anim to="" calcmode="lin" valueType="num">
                                      <p:cBhvr>
                                        <p:cTn id="43" dur="1" fill="hold"/>
                                        <p:tgtEl>
                                          <p:spTgt spid="13324"/>
                                        </p:tgtEl>
                                        <p:attrNameLst>
                                          <p:attrName/>
                                        </p:attrNameLst>
                                      </p:cBhvr>
                                    </p:anim>
                                  </p:childTnLst>
                                </p:cTn>
                              </p:par>
                            </p:childTnLst>
                          </p:cTn>
                        </p:par>
                        <p:par>
                          <p:cTn id="44" fill="hold" nodeType="afterGroup">
                            <p:stCondLst>
                              <p:cond delay="2500"/>
                            </p:stCondLst>
                            <p:childTnLst>
                              <p:par>
                                <p:cTn id="45" presetID="24" presetClass="entr" presetSubtype="0" fill="hold" grpId="0" nodeType="afterEffect">
                                  <p:stCondLst>
                                    <p:cond delay="0"/>
                                  </p:stCondLst>
                                  <p:childTnLst>
                                    <p:set>
                                      <p:cBhvr>
                                        <p:cTn id="46" dur="1" fill="hold">
                                          <p:stCondLst>
                                            <p:cond delay="0"/>
                                          </p:stCondLst>
                                        </p:cTn>
                                        <p:tgtEl>
                                          <p:spTgt spid="13318"/>
                                        </p:tgtEl>
                                        <p:attrNameLst>
                                          <p:attrName>style.visibility</p:attrName>
                                        </p:attrNameLst>
                                      </p:cBhvr>
                                      <p:to>
                                        <p:strVal val="visible"/>
                                      </p:to>
                                    </p:set>
                                    <p:anim to="" calcmode="lin" valueType="num">
                                      <p:cBhvr>
                                        <p:cTn id="47" dur="1" fill="hold"/>
                                        <p:tgtEl>
                                          <p:spTgt spid="13318"/>
                                        </p:tgtEl>
                                        <p:attrNameLst>
                                          <p:attrName/>
                                        </p:attrNameLst>
                                      </p:cBhvr>
                                    </p:anim>
                                  </p:childTnLst>
                                </p:cTn>
                              </p:par>
                            </p:childTnLst>
                          </p:cTn>
                        </p:par>
                        <p:par>
                          <p:cTn id="48" fill="hold" nodeType="afterGroup">
                            <p:stCondLst>
                              <p:cond delay="2500"/>
                            </p:stCondLst>
                            <p:childTnLst>
                              <p:par>
                                <p:cTn id="49" presetID="24" presetClass="entr" presetSubtype="0" fill="hold" grpId="0" nodeType="afterEffect">
                                  <p:stCondLst>
                                    <p:cond delay="0"/>
                                  </p:stCondLst>
                                  <p:childTnLst>
                                    <p:set>
                                      <p:cBhvr>
                                        <p:cTn id="50" dur="1" fill="hold">
                                          <p:stCondLst>
                                            <p:cond delay="0"/>
                                          </p:stCondLst>
                                        </p:cTn>
                                        <p:tgtEl>
                                          <p:spTgt spid="13323"/>
                                        </p:tgtEl>
                                        <p:attrNameLst>
                                          <p:attrName>style.visibility</p:attrName>
                                        </p:attrNameLst>
                                      </p:cBhvr>
                                      <p:to>
                                        <p:strVal val="visible"/>
                                      </p:to>
                                    </p:set>
                                    <p:anim to="" calcmode="lin" valueType="num">
                                      <p:cBhvr>
                                        <p:cTn id="51" dur="1" fill="hold"/>
                                        <p:tgtEl>
                                          <p:spTgt spid="13323"/>
                                        </p:tgtEl>
                                        <p:attrNameLst>
                                          <p:attrName/>
                                        </p:attrNameLst>
                                      </p:cBhvr>
                                    </p:anim>
                                  </p:childTnLst>
                                </p:cTn>
                              </p:par>
                            </p:childTnLst>
                          </p:cTn>
                        </p:par>
                        <p:par>
                          <p:cTn id="52" fill="hold" nodeType="afterGroup">
                            <p:stCondLst>
                              <p:cond delay="2500"/>
                            </p:stCondLst>
                            <p:childTnLst>
                              <p:par>
                                <p:cTn id="53" presetID="24" presetClass="entr" presetSubtype="0" fill="hold" grpId="0" nodeType="afterEffect">
                                  <p:stCondLst>
                                    <p:cond delay="0"/>
                                  </p:stCondLst>
                                  <p:childTnLst>
                                    <p:set>
                                      <p:cBhvr>
                                        <p:cTn id="54" dur="1" fill="hold">
                                          <p:stCondLst>
                                            <p:cond delay="0"/>
                                          </p:stCondLst>
                                        </p:cTn>
                                        <p:tgtEl>
                                          <p:spTgt spid="13321"/>
                                        </p:tgtEl>
                                        <p:attrNameLst>
                                          <p:attrName>style.visibility</p:attrName>
                                        </p:attrNameLst>
                                      </p:cBhvr>
                                      <p:to>
                                        <p:strVal val="visible"/>
                                      </p:to>
                                    </p:set>
                                    <p:anim to="" calcmode="lin" valueType="num">
                                      <p:cBhvr>
                                        <p:cTn id="55" dur="1" fill="hold"/>
                                        <p:tgtEl>
                                          <p:spTgt spid="13321"/>
                                        </p:tgtEl>
                                        <p:attrNameLst>
                                          <p:attrName/>
                                        </p:attrNameLst>
                                      </p:cBhvr>
                                    </p:anim>
                                  </p:childTnLst>
                                </p:cTn>
                              </p:par>
                            </p:childTnLst>
                          </p:cTn>
                        </p:par>
                        <p:par>
                          <p:cTn id="56" fill="hold" nodeType="afterGroup">
                            <p:stCondLst>
                              <p:cond delay="2500"/>
                            </p:stCondLst>
                            <p:childTnLst>
                              <p:par>
                                <p:cTn id="57" presetID="24" presetClass="entr" presetSubtype="0" fill="hold" grpId="0" nodeType="afterEffect">
                                  <p:stCondLst>
                                    <p:cond delay="0"/>
                                  </p:stCondLst>
                                  <p:childTnLst>
                                    <p:set>
                                      <p:cBhvr>
                                        <p:cTn id="58" dur="1" fill="hold">
                                          <p:stCondLst>
                                            <p:cond delay="0"/>
                                          </p:stCondLst>
                                        </p:cTn>
                                        <p:tgtEl>
                                          <p:spTgt spid="13319"/>
                                        </p:tgtEl>
                                        <p:attrNameLst>
                                          <p:attrName>style.visibility</p:attrName>
                                        </p:attrNameLst>
                                      </p:cBhvr>
                                      <p:to>
                                        <p:strVal val="visible"/>
                                      </p:to>
                                    </p:set>
                                    <p:anim to="" calcmode="lin" valueType="num">
                                      <p:cBhvr>
                                        <p:cTn id="59" dur="1" fill="hold"/>
                                        <p:tgtEl>
                                          <p:spTgt spid="133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7" grpId="0" animBg="1"/>
      <p:bldP spid="13318" grpId="0"/>
      <p:bldP spid="13319" grpId="0" animBg="1"/>
      <p:bldP spid="13320" grpId="0" animBg="1"/>
      <p:bldP spid="13321" grpId="0" animBg="1"/>
      <p:bldP spid="13322" grpId="0"/>
      <p:bldP spid="13323" grpId="0" animBg="1"/>
      <p:bldP spid="133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Strategies and Tools</a:t>
            </a: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sz="2600" dirty="0"/>
              <a:t>	Involve youth in planning activities and 	programming </a:t>
            </a:r>
            <a:br>
              <a:rPr lang="en-US" sz="2600" dirty="0"/>
            </a:br>
            <a:br>
              <a:rPr lang="en-US" sz="2600" dirty="0"/>
            </a:br>
            <a:r>
              <a:rPr lang="en-US" sz="2600" dirty="0"/>
              <a:t>	Hands-on learning/experiential learning</a:t>
            </a:r>
          </a:p>
          <a:p>
            <a:pPr marL="0" indent="0">
              <a:buNone/>
            </a:pPr>
            <a:r>
              <a:rPr lang="en-US" sz="2200" dirty="0"/>
              <a:t>	</a:t>
            </a:r>
            <a:endParaRPr lang="en-US" sz="800" dirty="0"/>
          </a:p>
          <a:p>
            <a:pPr marL="0" indent="0">
              <a:buNone/>
            </a:pPr>
            <a:r>
              <a:rPr lang="en-US" sz="800" dirty="0"/>
              <a:t>	</a:t>
            </a:r>
            <a:r>
              <a:rPr lang="en-US" sz="2600" dirty="0"/>
              <a:t>Focus on the process: reflection and critical 	thinking 	</a:t>
            </a:r>
            <a:endParaRPr lang="en-US" sz="800" dirty="0"/>
          </a:p>
          <a:p>
            <a:pPr marL="0" indent="0">
              <a:buNone/>
            </a:pPr>
            <a:r>
              <a:rPr lang="en-US" sz="800" dirty="0"/>
              <a:t>	</a:t>
            </a:r>
          </a:p>
          <a:p>
            <a:pPr marL="0" indent="0">
              <a:buNone/>
            </a:pPr>
            <a:r>
              <a:rPr lang="en-US" sz="800" dirty="0"/>
              <a:t>	</a:t>
            </a:r>
          </a:p>
          <a:p>
            <a:pPr marL="0" indent="0">
              <a:buNone/>
            </a:pPr>
            <a:r>
              <a:rPr lang="en-US" sz="800" dirty="0"/>
              <a:t>	</a:t>
            </a:r>
            <a:r>
              <a:rPr lang="en-US" sz="2600" dirty="0"/>
              <a:t>Use multiple intelligences</a:t>
            </a:r>
          </a:p>
          <a:p>
            <a:pPr marL="0" indent="0">
              <a:buNone/>
            </a:pPr>
            <a:endParaRPr lang="en-US" sz="900" dirty="0"/>
          </a:p>
          <a:p>
            <a:pPr marL="0" indent="0">
              <a:buNone/>
            </a:pPr>
            <a:endParaRPr lang="en-US" sz="400" dirty="0"/>
          </a:p>
          <a:p>
            <a:pPr marL="0" indent="0">
              <a:buNone/>
            </a:pPr>
            <a:endParaRPr lang="en-US" sz="400" dirty="0"/>
          </a:p>
          <a:p>
            <a:pPr marL="0" indent="0">
              <a:buNone/>
            </a:pPr>
            <a:r>
              <a:rPr lang="en-US" sz="400" dirty="0"/>
              <a:t>	</a:t>
            </a:r>
          </a:p>
          <a:p>
            <a:pPr marL="0" indent="0">
              <a:buNone/>
            </a:pPr>
            <a:r>
              <a:rPr lang="en-US" sz="400" dirty="0"/>
              <a:t>	</a:t>
            </a:r>
            <a:r>
              <a:rPr lang="en-US" sz="2600" dirty="0"/>
              <a:t>Collaborative learning</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52587"/>
            <a:ext cx="628650" cy="7143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3733800"/>
            <a:ext cx="628650" cy="7143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4724400"/>
            <a:ext cx="628650" cy="7143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5638800"/>
            <a:ext cx="628650" cy="7143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2667000"/>
            <a:ext cx="628650" cy="714375"/>
          </a:xfrm>
          <a:prstGeom prst="rect">
            <a:avLst/>
          </a:prstGeom>
        </p:spPr>
      </p:pic>
    </p:spTree>
    <p:extLst>
      <p:ext uri="{BB962C8B-B14F-4D97-AF65-F5344CB8AC3E}">
        <p14:creationId xmlns:p14="http://schemas.microsoft.com/office/powerpoint/2010/main" val="4061397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33600"/>
            <a:ext cx="9104313" cy="3810000"/>
          </a:xfrm>
        </p:spPr>
      </p:pic>
      <p:sp>
        <p:nvSpPr>
          <p:cNvPr id="7" name="TextBox 6"/>
          <p:cNvSpPr txBox="1"/>
          <p:nvPr/>
        </p:nvSpPr>
        <p:spPr>
          <a:xfrm>
            <a:off x="381000" y="2582008"/>
            <a:ext cx="6324600" cy="584775"/>
          </a:xfrm>
          <a:prstGeom prst="rect">
            <a:avLst/>
          </a:prstGeom>
          <a:noFill/>
        </p:spPr>
        <p:txBody>
          <a:bodyPr wrap="square" rtlCol="0">
            <a:spAutoFit/>
          </a:bodyPr>
          <a:lstStyle/>
          <a:p>
            <a:r>
              <a:rPr lang="en-US" sz="3200" dirty="0"/>
              <a:t>5. Youth Worker Competencies</a:t>
            </a:r>
          </a:p>
        </p:txBody>
      </p:sp>
    </p:spTree>
    <p:extLst>
      <p:ext uri="{BB962C8B-B14F-4D97-AF65-F5344CB8AC3E}">
        <p14:creationId xmlns:p14="http://schemas.microsoft.com/office/powerpoint/2010/main" val="4264239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Competencies: Content Areas</a:t>
            </a:r>
          </a:p>
        </p:txBody>
      </p:sp>
      <p:sp>
        <p:nvSpPr>
          <p:cNvPr id="7" name="Content Placeholder 6"/>
          <p:cNvSpPr>
            <a:spLocks noGrp="1"/>
          </p:cNvSpPr>
          <p:nvPr>
            <p:ph sz="half" idx="1"/>
          </p:nvPr>
        </p:nvSpPr>
        <p:spPr>
          <a:xfrm>
            <a:off x="304800" y="1673352"/>
            <a:ext cx="4191000" cy="2246769"/>
          </a:xfrm>
          <a:prstGeom prst="rect">
            <a:avLst/>
          </a:prstGeom>
        </p:spPr>
        <p:txBody>
          <a:bodyPr wrap="square">
            <a:spAutoFit/>
          </a:bodyPr>
          <a:lstStyle/>
          <a:p>
            <a:r>
              <a:rPr lang="en-US" sz="2000" dirty="0"/>
              <a:t>Curriculum  </a:t>
            </a:r>
          </a:p>
          <a:p>
            <a:pPr marL="0" indent="0">
              <a:buNone/>
            </a:pPr>
            <a:r>
              <a:rPr lang="en-US" sz="2000" dirty="0"/>
              <a:t>-  Professionalism</a:t>
            </a:r>
          </a:p>
          <a:p>
            <a:r>
              <a:rPr lang="en-US" sz="2000" dirty="0"/>
              <a:t>Connecting with Families  </a:t>
            </a:r>
          </a:p>
          <a:p>
            <a:r>
              <a:rPr lang="en-US" sz="2000" dirty="0"/>
              <a:t>Health, Safety, and Nutrition  </a:t>
            </a:r>
          </a:p>
          <a:p>
            <a:r>
              <a:rPr lang="en-US" sz="2000" dirty="0"/>
              <a:t>Child &amp; Adolescent Development </a:t>
            </a:r>
          </a:p>
          <a:p>
            <a:r>
              <a:rPr lang="en-US" sz="2000" dirty="0"/>
              <a:t>Cross‐cultural Competence </a:t>
            </a:r>
          </a:p>
        </p:txBody>
      </p:sp>
      <p:sp>
        <p:nvSpPr>
          <p:cNvPr id="9" name="Content Placeholder 8"/>
          <p:cNvSpPr>
            <a:spLocks noGrp="1"/>
          </p:cNvSpPr>
          <p:nvPr>
            <p:ph sz="half" idx="2"/>
          </p:nvPr>
        </p:nvSpPr>
        <p:spPr>
          <a:xfrm>
            <a:off x="4819650" y="1673352"/>
            <a:ext cx="4038600" cy="4718304"/>
          </a:xfrm>
        </p:spPr>
        <p:txBody>
          <a:bodyPr>
            <a:normAutofit/>
          </a:bodyPr>
          <a:lstStyle/>
          <a:p>
            <a:r>
              <a:rPr lang="en-US" sz="2000" dirty="0"/>
              <a:t>Guidance  </a:t>
            </a:r>
          </a:p>
          <a:p>
            <a:r>
              <a:rPr lang="en-US" sz="2000" dirty="0"/>
              <a:t>Professional Development  </a:t>
            </a:r>
          </a:p>
          <a:p>
            <a:r>
              <a:rPr lang="en-US" sz="2000" dirty="0"/>
              <a:t>Program Management  </a:t>
            </a:r>
          </a:p>
          <a:p>
            <a:r>
              <a:rPr lang="en-US" sz="2000" dirty="0"/>
              <a:t>Connecting with Communities  </a:t>
            </a:r>
          </a:p>
          <a:p>
            <a:r>
              <a:rPr lang="en-US" sz="2000" dirty="0"/>
              <a:t>Environment</a:t>
            </a:r>
          </a:p>
        </p:txBody>
      </p:sp>
      <p:sp>
        <p:nvSpPr>
          <p:cNvPr id="10" name="TextBox 9"/>
          <p:cNvSpPr txBox="1"/>
          <p:nvPr/>
        </p:nvSpPr>
        <p:spPr>
          <a:xfrm>
            <a:off x="5095875" y="4722983"/>
            <a:ext cx="3143250" cy="923330"/>
          </a:xfrm>
          <a:prstGeom prst="rect">
            <a:avLst/>
          </a:prstGeom>
          <a:noFill/>
          <a:ln w="28575">
            <a:solidFill>
              <a:schemeClr val="accent1">
                <a:lumMod val="75000"/>
              </a:schemeClr>
            </a:solidFill>
          </a:ln>
        </p:spPr>
        <p:txBody>
          <a:bodyPr wrap="square" rtlCol="0">
            <a:spAutoFit/>
          </a:bodyPr>
          <a:lstStyle/>
          <a:p>
            <a:r>
              <a:rPr lang="en-US" dirty="0">
                <a:solidFill>
                  <a:schemeClr val="tx1">
                    <a:lumMod val="75000"/>
                    <a:lumOff val="25000"/>
                  </a:schemeClr>
                </a:solidFill>
              </a:rPr>
              <a:t>To be added:</a:t>
            </a:r>
          </a:p>
          <a:p>
            <a:r>
              <a:rPr lang="en-US" dirty="0">
                <a:solidFill>
                  <a:schemeClr val="tx1">
                    <a:lumMod val="75000"/>
                    <a:lumOff val="25000"/>
                  </a:schemeClr>
                </a:solidFill>
              </a:rPr>
              <a:t>Digital learning</a:t>
            </a:r>
          </a:p>
          <a:p>
            <a:r>
              <a:rPr lang="en-US" dirty="0">
                <a:solidFill>
                  <a:schemeClr val="tx1">
                    <a:lumMod val="75000"/>
                    <a:lumOff val="25000"/>
                  </a:schemeClr>
                </a:solidFill>
              </a:rPr>
              <a:t>Trauma-informed youth work</a:t>
            </a:r>
          </a:p>
        </p:txBody>
      </p:sp>
    </p:spTree>
    <p:extLst>
      <p:ext uri="{BB962C8B-B14F-4D97-AF65-F5344CB8AC3E}">
        <p14:creationId xmlns:p14="http://schemas.microsoft.com/office/powerpoint/2010/main" val="2737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pPr algn="ctr"/>
            <a:r>
              <a:rPr lang="en-US" dirty="0"/>
              <a:t>Frameworks of Core Competencies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34" b="234"/>
          <a:stretch/>
        </p:blipFill>
        <p:spPr bwMode="auto">
          <a:xfrm>
            <a:off x="990600" y="1210624"/>
            <a:ext cx="4267200" cy="549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05165" y="1219200"/>
            <a:ext cx="3264090" cy="5109091"/>
          </a:xfrm>
          <a:prstGeom prst="rect">
            <a:avLst/>
          </a:prstGeom>
          <a:noFill/>
        </p:spPr>
        <p:txBody>
          <a:bodyPr wrap="square" rtlCol="0">
            <a:spAutoFit/>
          </a:bodyPr>
          <a:lstStyle/>
          <a:p>
            <a:pPr lvl="0">
              <a:defRPr/>
            </a:pPr>
            <a:r>
              <a:rPr lang="en-US" b="1" kern="0" dirty="0">
                <a:solidFill>
                  <a:srgbClr val="292934"/>
                </a:solidFill>
              </a:rPr>
              <a:t>Youth Work Core Competencies Review:</a:t>
            </a:r>
            <a:r>
              <a:rPr lang="en-US" b="1" u="sng" kern="0" dirty="0">
                <a:solidFill>
                  <a:srgbClr val="292934"/>
                </a:solidFill>
              </a:rPr>
              <a:t> </a:t>
            </a:r>
            <a:r>
              <a:rPr lang="en-US" sz="1600" u="sng" kern="0" dirty="0">
                <a:solidFill>
                  <a:srgbClr val="292934"/>
                </a:solidFill>
                <a:hlinkClick r:id="rId3"/>
              </a:rPr>
              <a:t>http://www.niost.org/pdf/Core_Competencies_Review_October_2009.pdf</a:t>
            </a:r>
            <a:r>
              <a:rPr lang="en-US" sz="1600" u="sng" kern="0" dirty="0">
                <a:solidFill>
                  <a:srgbClr val="292934"/>
                </a:solidFill>
              </a:rPr>
              <a:t>   </a:t>
            </a:r>
          </a:p>
          <a:p>
            <a:pPr lvl="0">
              <a:defRPr/>
            </a:pPr>
            <a:endParaRPr lang="en-US" u="sng" kern="0" dirty="0">
              <a:solidFill>
                <a:srgbClr val="292934"/>
              </a:solidFill>
            </a:endParaRPr>
          </a:p>
          <a:p>
            <a:pPr lvl="0">
              <a:defRPr/>
            </a:pPr>
            <a:r>
              <a:rPr lang="en-US" b="1" kern="0" dirty="0">
                <a:solidFill>
                  <a:srgbClr val="292934"/>
                </a:solidFill>
              </a:rPr>
              <a:t>Core Competencies for Youth Workers: </a:t>
            </a:r>
            <a:r>
              <a:rPr lang="en-US" sz="1600" u="sng" kern="0" dirty="0">
                <a:solidFill>
                  <a:srgbClr val="292934"/>
                </a:solidFill>
                <a:hlinkClick r:id="rId4"/>
              </a:rPr>
              <a:t>https://networkforyouthsuccess.org/wp-content/uploads/2014/08/DYCD_Core-Competencies-for-Youth-Workers.pdf</a:t>
            </a:r>
            <a:endParaRPr lang="en-US" sz="1600" u="sng" kern="0" dirty="0">
              <a:solidFill>
                <a:srgbClr val="292934"/>
              </a:solidFill>
            </a:endParaRPr>
          </a:p>
          <a:p>
            <a:pPr lvl="0">
              <a:defRPr/>
            </a:pPr>
            <a:endParaRPr lang="en-US" u="sng" kern="0" dirty="0">
              <a:solidFill>
                <a:srgbClr val="292934"/>
              </a:solidFill>
            </a:endParaRPr>
          </a:p>
          <a:p>
            <a:pPr lvl="0">
              <a:defRPr/>
            </a:pPr>
            <a:r>
              <a:rPr lang="en-US" b="1" kern="0" dirty="0">
                <a:solidFill>
                  <a:srgbClr val="292934"/>
                </a:solidFill>
              </a:rPr>
              <a:t>Core Knowledge and Competencies: </a:t>
            </a:r>
          </a:p>
          <a:p>
            <a:pPr lvl="0">
              <a:defRPr/>
            </a:pPr>
            <a:r>
              <a:rPr lang="en-US" sz="1600" u="sng" kern="0" dirty="0">
                <a:solidFill>
                  <a:srgbClr val="292934"/>
                </a:solidFill>
                <a:hlinkClick r:id="rId5"/>
              </a:rPr>
              <a:t>https://naaweb.org/images/Core-Knowledge-and-Competencies-web.pdf</a:t>
            </a:r>
            <a:r>
              <a:rPr lang="en-US" sz="1600" u="sng" kern="0" dirty="0">
                <a:solidFill>
                  <a:srgbClr val="292934"/>
                </a:solidFill>
              </a:rPr>
              <a:t> </a:t>
            </a:r>
          </a:p>
        </p:txBody>
      </p:sp>
    </p:spTree>
    <p:extLst>
      <p:ext uri="{BB962C8B-B14F-4D97-AF65-F5344CB8AC3E}">
        <p14:creationId xmlns:p14="http://schemas.microsoft.com/office/powerpoint/2010/main" val="1602196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066800"/>
            <a:ext cx="2368296" cy="1261872"/>
          </a:xfrm>
        </p:spPr>
        <p:txBody>
          <a:bodyPr>
            <a:noAutofit/>
          </a:bodyPr>
          <a:lstStyle/>
          <a:p>
            <a:r>
              <a:rPr lang="en-US" sz="2800" dirty="0"/>
              <a:t>Ongoing Professional Development</a:t>
            </a:r>
          </a:p>
        </p:txBody>
      </p:sp>
      <p:sp>
        <p:nvSpPr>
          <p:cNvPr id="2" name="Content Placeholder 1"/>
          <p:cNvSpPr>
            <a:spLocks noGrp="1"/>
          </p:cNvSpPr>
          <p:nvPr>
            <p:ph idx="1"/>
          </p:nvPr>
        </p:nvSpPr>
        <p:spPr/>
        <p:txBody>
          <a:bodyPr>
            <a:normAutofit lnSpcReduction="10000"/>
          </a:bodyPr>
          <a:lstStyle/>
          <a:p>
            <a:pPr marL="0" indent="0">
              <a:buNone/>
            </a:pPr>
            <a:r>
              <a:rPr lang="en-US" sz="2600" dirty="0"/>
              <a:t>NYS Networks</a:t>
            </a:r>
          </a:p>
          <a:p>
            <a:pPr marL="0" indent="0">
              <a:buNone/>
            </a:pPr>
            <a:endParaRPr lang="en-US" sz="800" dirty="0"/>
          </a:p>
          <a:p>
            <a:r>
              <a:rPr lang="en-US" sz="2200" dirty="0"/>
              <a:t>PASE </a:t>
            </a:r>
            <a:r>
              <a:rPr lang="en-US" sz="2200" dirty="0">
                <a:hlinkClick r:id="rId3"/>
              </a:rPr>
              <a:t>https://pasesetter.org/</a:t>
            </a:r>
            <a:r>
              <a:rPr lang="en-US" sz="2200" dirty="0"/>
              <a:t> </a:t>
            </a:r>
            <a:br>
              <a:rPr lang="en-US" sz="2200" dirty="0"/>
            </a:br>
            <a:endParaRPr lang="en-US" sz="2200" dirty="0"/>
          </a:p>
          <a:p>
            <a:r>
              <a:rPr lang="en-US" sz="2200" dirty="0"/>
              <a:t>NYS Network for Youth Success </a:t>
            </a:r>
            <a:r>
              <a:rPr lang="en-US" sz="2200" dirty="0">
                <a:hlinkClick r:id="rId4"/>
              </a:rPr>
              <a:t>https://networkforyouthsuccess.org/</a:t>
            </a:r>
            <a:r>
              <a:rPr lang="en-US" sz="2200" dirty="0"/>
              <a:t> </a:t>
            </a:r>
            <a:br>
              <a:rPr lang="en-US" sz="2200" dirty="0"/>
            </a:br>
            <a:endParaRPr lang="en-US" sz="2200" dirty="0"/>
          </a:p>
          <a:p>
            <a:r>
              <a:rPr lang="en-US" sz="2200" dirty="0"/>
              <a:t>Association of NYS Youth Bureaus </a:t>
            </a:r>
            <a:r>
              <a:rPr lang="en-US" sz="2200" dirty="0">
                <a:hlinkClick r:id="rId5"/>
              </a:rPr>
              <a:t>https://anysyb.net/</a:t>
            </a:r>
            <a:r>
              <a:rPr lang="en-US" sz="2200" dirty="0"/>
              <a:t> </a:t>
            </a:r>
            <a:br>
              <a:rPr lang="en-US" sz="2200" dirty="0"/>
            </a:br>
            <a:endParaRPr lang="en-US" sz="2200" dirty="0"/>
          </a:p>
          <a:p>
            <a:r>
              <a:rPr lang="en-US" sz="2200" dirty="0"/>
              <a:t>NYS 4-H </a:t>
            </a:r>
            <a:r>
              <a:rPr lang="en-US" sz="2200" dirty="0">
                <a:hlinkClick r:id="rId6"/>
              </a:rPr>
              <a:t>https://nys4-h.org/</a:t>
            </a:r>
            <a:r>
              <a:rPr lang="en-US" sz="2200" dirty="0"/>
              <a:t> </a:t>
            </a:r>
          </a:p>
          <a:p>
            <a:endParaRPr lang="en-US" sz="2400" dirty="0"/>
          </a:p>
          <a:p>
            <a:r>
              <a:rPr lang="en-US" sz="2200" dirty="0"/>
              <a:t>Where do you go?</a:t>
            </a:r>
          </a:p>
          <a:p>
            <a:pPr lvl="1"/>
            <a:r>
              <a:rPr lang="en-US" sz="2200" dirty="0"/>
              <a:t>In-house?</a:t>
            </a:r>
          </a:p>
          <a:p>
            <a:pPr lvl="1"/>
            <a:r>
              <a:rPr lang="en-US" sz="2200" dirty="0"/>
              <a:t>In the community? </a:t>
            </a:r>
          </a:p>
          <a:p>
            <a:pPr lvl="1"/>
            <a:r>
              <a:rPr lang="en-US" sz="2200" dirty="0"/>
              <a:t>Online?</a:t>
            </a:r>
          </a:p>
          <a:p>
            <a:pPr lvl="1"/>
            <a:endParaRPr lang="en-US" sz="1800" dirty="0"/>
          </a:p>
        </p:txBody>
      </p:sp>
    </p:spTree>
    <p:extLst>
      <p:ext uri="{BB962C8B-B14F-4D97-AF65-F5344CB8AC3E}">
        <p14:creationId xmlns:p14="http://schemas.microsoft.com/office/powerpoint/2010/main" val="25526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9A16A-4AA3-4293-A0A3-580A49E56936}"/>
              </a:ext>
            </a:extLst>
          </p:cNvPr>
          <p:cNvSpPr>
            <a:spLocks noGrp="1"/>
          </p:cNvSpPr>
          <p:nvPr>
            <p:ph type="title"/>
          </p:nvPr>
        </p:nvSpPr>
        <p:spPr/>
        <p:txBody>
          <a:bodyPr/>
          <a:lstStyle/>
          <a:p>
            <a:r>
              <a:rPr lang="en-US" dirty="0"/>
              <a:t>Implicit Bias</a:t>
            </a:r>
          </a:p>
        </p:txBody>
      </p:sp>
      <p:pic>
        <p:nvPicPr>
          <p:cNvPr id="7" name="Content Placeholder 6">
            <a:extLst>
              <a:ext uri="{FF2B5EF4-FFF2-40B4-BE49-F238E27FC236}">
                <a16:creationId xmlns:a16="http://schemas.microsoft.com/office/drawing/2014/main" id="{714C86BA-510E-4B7A-B0EA-86F5952595FB}"/>
              </a:ext>
            </a:extLst>
          </p:cNvPr>
          <p:cNvPicPr>
            <a:picLocks noGrp="1" noChangeAspect="1"/>
          </p:cNvPicPr>
          <p:nvPr>
            <p:ph idx="1"/>
          </p:nvPr>
        </p:nvPicPr>
        <p:blipFill rotWithShape="1">
          <a:blip r:embed="rId2"/>
          <a:srcRect l="20370" t="13515" r="16667" b="4828"/>
          <a:stretch/>
        </p:blipFill>
        <p:spPr>
          <a:xfrm>
            <a:off x="1066800" y="1524000"/>
            <a:ext cx="6504560" cy="4495800"/>
          </a:xfrm>
          <a:prstGeom prst="rect">
            <a:avLst/>
          </a:prstGeom>
        </p:spPr>
      </p:pic>
      <p:sp>
        <p:nvSpPr>
          <p:cNvPr id="8" name="TextBox 7">
            <a:extLst>
              <a:ext uri="{FF2B5EF4-FFF2-40B4-BE49-F238E27FC236}">
                <a16:creationId xmlns:a16="http://schemas.microsoft.com/office/drawing/2014/main" id="{9136C29B-F9B1-443C-A498-1109F3F29252}"/>
              </a:ext>
            </a:extLst>
          </p:cNvPr>
          <p:cNvSpPr txBox="1"/>
          <p:nvPr/>
        </p:nvSpPr>
        <p:spPr>
          <a:xfrm>
            <a:off x="1066800" y="6211669"/>
            <a:ext cx="7467600" cy="369332"/>
          </a:xfrm>
          <a:prstGeom prst="rect">
            <a:avLst/>
          </a:prstGeom>
          <a:noFill/>
        </p:spPr>
        <p:txBody>
          <a:bodyPr wrap="square" rtlCol="0">
            <a:spAutoFit/>
          </a:bodyPr>
          <a:lstStyle/>
          <a:p>
            <a:r>
              <a:rPr lang="en-US" dirty="0">
                <a:hlinkClick r:id="rId3"/>
              </a:rPr>
              <a:t>https://outsmartinghumanminds.org/module/the-universe-inside/</a:t>
            </a:r>
            <a:r>
              <a:rPr lang="en-US" dirty="0"/>
              <a:t> </a:t>
            </a:r>
          </a:p>
        </p:txBody>
      </p:sp>
    </p:spTree>
    <p:extLst>
      <p:ext uri="{BB962C8B-B14F-4D97-AF65-F5344CB8AC3E}">
        <p14:creationId xmlns:p14="http://schemas.microsoft.com/office/powerpoint/2010/main" val="1205865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21" t="12361" r="5049" b="9167"/>
          <a:stretch/>
        </p:blipFill>
        <p:spPr>
          <a:xfrm>
            <a:off x="2800349" y="904548"/>
            <a:ext cx="6206963" cy="4073095"/>
          </a:xfrm>
          <a:prstGeom prst="rect">
            <a:avLst/>
          </a:prstGeom>
        </p:spPr>
      </p:pic>
      <p:sp>
        <p:nvSpPr>
          <p:cNvPr id="4" name="TextBox 3"/>
          <p:cNvSpPr txBox="1"/>
          <p:nvPr/>
        </p:nvSpPr>
        <p:spPr>
          <a:xfrm>
            <a:off x="2777490" y="5200650"/>
            <a:ext cx="5693570" cy="646331"/>
          </a:xfrm>
          <a:prstGeom prst="rect">
            <a:avLst/>
          </a:prstGeom>
          <a:noFill/>
        </p:spPr>
        <p:txBody>
          <a:bodyPr wrap="square" rtlCol="0">
            <a:spAutoFit/>
          </a:bodyPr>
          <a:lstStyle/>
          <a:p>
            <a:r>
              <a:rPr lang="en-US" dirty="0">
                <a:hlinkClick r:id="rId4"/>
              </a:rPr>
              <a:t>https://www.edweek.org/ew/section/multimedia/illustration-microaggressions-in-the-classroom.html</a:t>
            </a:r>
            <a:r>
              <a:rPr lang="en-US" dirty="0"/>
              <a:t> </a:t>
            </a:r>
          </a:p>
        </p:txBody>
      </p:sp>
      <p:sp>
        <p:nvSpPr>
          <p:cNvPr id="2" name="TextBox 1"/>
          <p:cNvSpPr txBox="1"/>
          <p:nvPr/>
        </p:nvSpPr>
        <p:spPr>
          <a:xfrm>
            <a:off x="223630" y="904548"/>
            <a:ext cx="2367169" cy="2200602"/>
          </a:xfrm>
          <a:prstGeom prst="rect">
            <a:avLst/>
          </a:prstGeom>
          <a:noFill/>
        </p:spPr>
        <p:txBody>
          <a:bodyPr wrap="square" rtlCol="0">
            <a:spAutoFit/>
          </a:bodyPr>
          <a:lstStyle/>
          <a:p>
            <a:r>
              <a:rPr lang="en-US" sz="2800" dirty="0">
                <a:solidFill>
                  <a:schemeClr val="tx2"/>
                </a:solidFill>
                <a:latin typeface="+mj-lt"/>
              </a:rPr>
              <a:t>Impact of biases?</a:t>
            </a:r>
          </a:p>
          <a:p>
            <a:endParaRPr lang="en-US" sz="2100" dirty="0"/>
          </a:p>
          <a:p>
            <a:pPr marL="342900" indent="-342900">
              <a:buFont typeface="Wingdings" panose="05000000000000000000" pitchFamily="2" charset="2"/>
              <a:buChar char="v"/>
            </a:pPr>
            <a:r>
              <a:rPr lang="en-US" dirty="0"/>
              <a:t>Microaggressions</a:t>
            </a:r>
          </a:p>
          <a:p>
            <a:endParaRPr lang="en-US" sz="2100" dirty="0"/>
          </a:p>
          <a:p>
            <a:endParaRPr lang="en-US" sz="2100" dirty="0"/>
          </a:p>
        </p:txBody>
      </p:sp>
      <p:sp>
        <p:nvSpPr>
          <p:cNvPr id="5" name="TextBox 4">
            <a:extLst>
              <a:ext uri="{FF2B5EF4-FFF2-40B4-BE49-F238E27FC236}">
                <a16:creationId xmlns:a16="http://schemas.microsoft.com/office/drawing/2014/main" id="{B21DABA4-996D-497C-B6AC-95D8A5091970}"/>
              </a:ext>
            </a:extLst>
          </p:cNvPr>
          <p:cNvSpPr txBox="1"/>
          <p:nvPr/>
        </p:nvSpPr>
        <p:spPr>
          <a:xfrm>
            <a:off x="395081" y="3771900"/>
            <a:ext cx="2057400" cy="1061829"/>
          </a:xfrm>
          <a:prstGeom prst="rect">
            <a:avLst/>
          </a:prstGeom>
          <a:noFill/>
        </p:spPr>
        <p:txBody>
          <a:bodyPr wrap="square" rtlCol="0">
            <a:spAutoFit/>
          </a:bodyPr>
          <a:lstStyle/>
          <a:p>
            <a:r>
              <a:rPr lang="en-US" sz="2100" dirty="0"/>
              <a:t>How else can our biases surface?</a:t>
            </a:r>
          </a:p>
        </p:txBody>
      </p:sp>
    </p:spTree>
    <p:extLst>
      <p:ext uri="{BB962C8B-B14F-4D97-AF65-F5344CB8AC3E}">
        <p14:creationId xmlns:p14="http://schemas.microsoft.com/office/powerpoint/2010/main" val="18216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867400"/>
            <a:ext cx="3840681" cy="369332"/>
          </a:xfrm>
          <a:prstGeom prst="rect">
            <a:avLst/>
          </a:prstGeom>
          <a:noFill/>
        </p:spPr>
        <p:txBody>
          <a:bodyPr wrap="square" rtlCol="0">
            <a:spAutoFit/>
          </a:bodyPr>
          <a:lstStyle/>
          <a:p>
            <a:r>
              <a:rPr lang="en-US" dirty="0">
                <a:hlinkClick r:id="rId3"/>
              </a:rPr>
              <a:t>https://implicit.harvard.edu/implicit/</a:t>
            </a:r>
            <a:r>
              <a:rPr lang="en-US" dirty="0"/>
              <a:t> </a:t>
            </a:r>
          </a:p>
        </p:txBody>
      </p:sp>
      <p:sp>
        <p:nvSpPr>
          <p:cNvPr id="3" name="TextBox 2"/>
          <p:cNvSpPr txBox="1"/>
          <p:nvPr/>
        </p:nvSpPr>
        <p:spPr>
          <a:xfrm>
            <a:off x="363571" y="762000"/>
            <a:ext cx="1714500" cy="1015663"/>
          </a:xfrm>
          <a:prstGeom prst="rect">
            <a:avLst/>
          </a:prstGeom>
          <a:noFill/>
        </p:spPr>
        <p:txBody>
          <a:bodyPr wrap="square" rtlCol="0">
            <a:spAutoFit/>
          </a:bodyPr>
          <a:lstStyle/>
          <a:p>
            <a:r>
              <a:rPr lang="en-US" sz="3000" dirty="0">
                <a:solidFill>
                  <a:schemeClr val="tx2"/>
                </a:solidFill>
                <a:latin typeface="+mj-lt"/>
              </a:rPr>
              <a:t>Attitude Check</a:t>
            </a:r>
          </a:p>
        </p:txBody>
      </p:sp>
      <p:pic>
        <p:nvPicPr>
          <p:cNvPr id="5" name="Picture 4"/>
          <p:cNvPicPr>
            <a:picLocks noChangeAspect="1"/>
          </p:cNvPicPr>
          <p:nvPr/>
        </p:nvPicPr>
        <p:blipFill rotWithShape="1">
          <a:blip r:embed="rId4"/>
          <a:srcRect l="11875" t="12472" r="11250" b="10127"/>
          <a:stretch/>
        </p:blipFill>
        <p:spPr>
          <a:xfrm>
            <a:off x="1750979" y="1748480"/>
            <a:ext cx="7029450" cy="3771900"/>
          </a:xfrm>
          <a:prstGeom prst="rect">
            <a:avLst/>
          </a:prstGeom>
        </p:spPr>
      </p:pic>
    </p:spTree>
    <p:extLst>
      <p:ext uri="{BB962C8B-B14F-4D97-AF65-F5344CB8AC3E}">
        <p14:creationId xmlns:p14="http://schemas.microsoft.com/office/powerpoint/2010/main" val="1813886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030" r="1866"/>
          <a:stretch/>
        </p:blipFill>
        <p:spPr>
          <a:xfrm>
            <a:off x="0" y="578632"/>
            <a:ext cx="8973355" cy="4298167"/>
          </a:xfrm>
          <a:prstGeom prst="rect">
            <a:avLst/>
          </a:prstGeom>
        </p:spPr>
      </p:pic>
      <p:sp>
        <p:nvSpPr>
          <p:cNvPr id="3" name="TextBox 2"/>
          <p:cNvSpPr txBox="1"/>
          <p:nvPr/>
        </p:nvSpPr>
        <p:spPr>
          <a:xfrm>
            <a:off x="3048000" y="5872118"/>
            <a:ext cx="3892640" cy="369332"/>
          </a:xfrm>
          <a:prstGeom prst="rect">
            <a:avLst/>
          </a:prstGeom>
          <a:noFill/>
        </p:spPr>
        <p:txBody>
          <a:bodyPr wrap="square" rtlCol="0">
            <a:spAutoFit/>
          </a:bodyPr>
          <a:lstStyle/>
          <a:p>
            <a:r>
              <a:rPr lang="en-US" dirty="0">
                <a:hlinkClick r:id="rId4"/>
              </a:rPr>
              <a:t>https://outsmartinghumanminds.org/</a:t>
            </a:r>
            <a:r>
              <a:rPr lang="en-US" dirty="0"/>
              <a:t> </a:t>
            </a:r>
          </a:p>
        </p:txBody>
      </p:sp>
    </p:spTree>
    <p:extLst>
      <p:ext uri="{BB962C8B-B14F-4D97-AF65-F5344CB8AC3E}">
        <p14:creationId xmlns:p14="http://schemas.microsoft.com/office/powerpoint/2010/main" val="179567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Central Tension in Youth Work</a:t>
            </a:r>
          </a:p>
        </p:txBody>
      </p:sp>
      <p:sp>
        <p:nvSpPr>
          <p:cNvPr id="10243" name="Content Placeholder 2"/>
          <p:cNvSpPr>
            <a:spLocks noGrp="1"/>
          </p:cNvSpPr>
          <p:nvPr>
            <p:ph idx="1"/>
          </p:nvPr>
        </p:nvSpPr>
        <p:spPr/>
        <p:txBody>
          <a:bodyPr/>
          <a:lstStyle/>
          <a:p>
            <a:pPr marL="0" indent="0" eaLnBrk="1" hangingPunct="1">
              <a:buFont typeface="Wingdings" pitchFamily="2" charset="2"/>
              <a:buNone/>
            </a:pPr>
            <a:r>
              <a:rPr lang="en-US" altLang="en-US" sz="2800" dirty="0"/>
              <a:t>Youth workers are directed by professional norms, program and organizational objectives and expectations</a:t>
            </a:r>
          </a:p>
          <a:p>
            <a:pPr eaLnBrk="1" hangingPunct="1">
              <a:buFont typeface="Wingdings" pitchFamily="2" charset="2"/>
              <a:buNone/>
            </a:pPr>
            <a:r>
              <a:rPr lang="en-US" altLang="en-US" dirty="0"/>
              <a:t>                 </a:t>
            </a:r>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sz="2800" dirty="0"/>
          </a:p>
          <a:p>
            <a:pPr eaLnBrk="1" hangingPunct="1">
              <a:buFont typeface="Wingdings" pitchFamily="2" charset="2"/>
              <a:buNone/>
            </a:pPr>
            <a:endParaRPr lang="en-US" altLang="en-US" sz="2800" dirty="0"/>
          </a:p>
          <a:p>
            <a:pPr marL="0" indent="0" eaLnBrk="1" hangingPunct="1">
              <a:buFont typeface="Wingdings" pitchFamily="2" charset="2"/>
              <a:buNone/>
            </a:pPr>
            <a:r>
              <a:rPr lang="en-US" altLang="en-US" sz="2800" dirty="0"/>
              <a:t>Youth workers engage with young people in an informal, personal manner (building rapport)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9" y="3048000"/>
            <a:ext cx="5056355" cy="2057400"/>
          </a:xfrm>
          <a:prstGeom prst="rect">
            <a:avLst/>
          </a:prstGeom>
        </p:spPr>
      </p:pic>
    </p:spTree>
    <p:extLst>
      <p:ext uri="{BB962C8B-B14F-4D97-AF65-F5344CB8AC3E}">
        <p14:creationId xmlns:p14="http://schemas.microsoft.com/office/powerpoint/2010/main" val="396151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325" y="419065"/>
            <a:ext cx="4270248" cy="838269"/>
          </a:xfrm>
        </p:spPr>
        <p:txBody>
          <a:bodyPr>
            <a:normAutofit/>
          </a:bodyPr>
          <a:lstStyle/>
          <a:p>
            <a:r>
              <a:rPr lang="en-US" sz="2800" dirty="0"/>
              <a:t>Inequity and Adolescence</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1" y="1699085"/>
            <a:ext cx="2819400" cy="4220952"/>
          </a:xfrm>
        </p:spPr>
      </p:pic>
      <p:sp>
        <p:nvSpPr>
          <p:cNvPr id="7" name="Text Placeholder 6"/>
          <p:cNvSpPr>
            <a:spLocks noGrp="1"/>
          </p:cNvSpPr>
          <p:nvPr>
            <p:ph type="body" sz="half" idx="2"/>
          </p:nvPr>
        </p:nvSpPr>
        <p:spPr>
          <a:xfrm>
            <a:off x="228600" y="838200"/>
            <a:ext cx="2368297" cy="5535967"/>
          </a:xfrm>
        </p:spPr>
        <p:txBody>
          <a:bodyPr vert="horz" lIns="91440" tIns="45720" rIns="91440" bIns="45720" rtlCol="0" anchor="t">
            <a:normAutofit lnSpcReduction="10000"/>
          </a:bodyPr>
          <a:lstStyle/>
          <a:p>
            <a:r>
              <a:rPr lang="en-US" sz="2000" dirty="0">
                <a:ea typeface="+mn-lt"/>
                <a:cs typeface="+mn-lt"/>
              </a:rPr>
              <a:t>Outcomes for Black, Latinx, and LGBTQ+ Youth, and Youth with Income Below Poverty Line</a:t>
            </a:r>
            <a:endParaRPr lang="en-US" dirty="0"/>
          </a:p>
          <a:p>
            <a:endParaRPr lang="en-US" sz="200" dirty="0">
              <a:cs typeface="Arial"/>
            </a:endParaRPr>
          </a:p>
          <a:p>
            <a:endParaRPr lang="en-US" sz="2000" dirty="0">
              <a:latin typeface="Calibri"/>
              <a:cs typeface="Calibri"/>
            </a:endParaRPr>
          </a:p>
          <a:p>
            <a:r>
              <a:rPr lang="en-US" sz="1800" dirty="0">
                <a:latin typeface="Calibri"/>
                <a:ea typeface="+mn-lt"/>
                <a:cs typeface="Calibri"/>
              </a:rPr>
              <a:t>Lower Rates of High School &amp; College Graduation</a:t>
            </a:r>
            <a:endParaRPr lang="en-US" sz="1800" dirty="0">
              <a:latin typeface="Calibri"/>
              <a:cs typeface="Calibri"/>
            </a:endParaRPr>
          </a:p>
          <a:p>
            <a:endParaRPr lang="en-US" sz="1800" dirty="0">
              <a:latin typeface="Calibri"/>
              <a:ea typeface="+mn-lt"/>
              <a:cs typeface="Calibri"/>
            </a:endParaRPr>
          </a:p>
          <a:p>
            <a:r>
              <a:rPr lang="en-US" sz="1800" dirty="0">
                <a:latin typeface="Calibri"/>
                <a:ea typeface="+mn-lt"/>
                <a:cs typeface="Calibri"/>
              </a:rPr>
              <a:t>Health Disparities  (pregnancy, STI, HIV, substance abuse)</a:t>
            </a:r>
            <a:endParaRPr lang="en-US" sz="1800" dirty="0">
              <a:latin typeface="Calibri"/>
              <a:cs typeface="Calibri"/>
            </a:endParaRPr>
          </a:p>
          <a:p>
            <a:endParaRPr lang="en-US" sz="1800" dirty="0">
              <a:latin typeface="Calibri"/>
              <a:ea typeface="+mn-lt"/>
              <a:cs typeface="Calibri"/>
            </a:endParaRPr>
          </a:p>
          <a:p>
            <a:r>
              <a:rPr lang="en-US" sz="1800" dirty="0">
                <a:latin typeface="Calibri"/>
                <a:ea typeface="+mn-lt"/>
                <a:cs typeface="Calibri"/>
              </a:rPr>
              <a:t>Higher Rates of Detention, Foster Care Placement</a:t>
            </a:r>
            <a:endParaRPr lang="en-US" sz="1800" dirty="0">
              <a:latin typeface="Calibri"/>
              <a:cs typeface="Calibri"/>
            </a:endParaRPr>
          </a:p>
          <a:p>
            <a:endParaRPr lang="en-US" dirty="0">
              <a:cs typeface="Arial"/>
            </a:endParaRPr>
          </a:p>
        </p:txBody>
      </p:sp>
      <p:sp>
        <p:nvSpPr>
          <p:cNvPr id="3" name="TextBox 2">
            <a:extLst>
              <a:ext uri="{FF2B5EF4-FFF2-40B4-BE49-F238E27FC236}">
                <a16:creationId xmlns:a16="http://schemas.microsoft.com/office/drawing/2014/main" id="{79154D84-99BC-4CBE-AB62-9BAAD2034344}"/>
              </a:ext>
            </a:extLst>
          </p:cNvPr>
          <p:cNvSpPr txBox="1"/>
          <p:nvPr/>
        </p:nvSpPr>
        <p:spPr>
          <a:xfrm>
            <a:off x="3276600" y="6211669"/>
            <a:ext cx="5867400" cy="523220"/>
          </a:xfrm>
          <a:prstGeom prst="rect">
            <a:avLst/>
          </a:prstGeom>
          <a:noFill/>
        </p:spPr>
        <p:txBody>
          <a:bodyPr wrap="square" lIns="91440" tIns="45720" rIns="91440" bIns="45720" rtlCol="0" anchor="t">
            <a:spAutoFit/>
          </a:bodyPr>
          <a:lstStyle/>
          <a:p>
            <a:r>
              <a:rPr lang="en-US" sz="1400" dirty="0"/>
              <a:t>National Academies of Sciences, Engineering, and Medicine. (2019). The Promise of Adolescence.</a:t>
            </a:r>
          </a:p>
        </p:txBody>
      </p:sp>
    </p:spTree>
    <p:extLst>
      <p:ext uri="{BB962C8B-B14F-4D97-AF65-F5344CB8AC3E}">
        <p14:creationId xmlns:p14="http://schemas.microsoft.com/office/powerpoint/2010/main" val="1151874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57200" y="1676400"/>
            <a:ext cx="4724400" cy="4800600"/>
          </a:xfrm>
        </p:spPr>
        <p:txBody>
          <a:bodyPr>
            <a:normAutofit fontScale="92500" lnSpcReduction="10000"/>
          </a:bodyPr>
          <a:lstStyle/>
          <a:p>
            <a:pPr eaLnBrk="1" hangingPunct="1">
              <a:buFont typeface="Wingdings" pitchFamily="2" charset="2"/>
              <a:buNone/>
            </a:pPr>
            <a:r>
              <a:rPr lang="en-US" altLang="en-US" sz="2600" dirty="0"/>
              <a:t>The Youth Development Experience</a:t>
            </a:r>
            <a:br>
              <a:rPr lang="en-US" altLang="en-US" sz="2600" dirty="0"/>
            </a:br>
            <a:endParaRPr lang="en-US" altLang="en-US" sz="2600" dirty="0"/>
          </a:p>
          <a:p>
            <a:pPr eaLnBrk="1" hangingPunct="1"/>
            <a:r>
              <a:rPr lang="en-US" altLang="en-US" sz="2600" dirty="0"/>
              <a:t>113 youth – 661 interviews</a:t>
            </a:r>
          </a:p>
          <a:p>
            <a:pPr eaLnBrk="1" hangingPunct="1"/>
            <a:r>
              <a:rPr lang="en-US" altLang="en-US" sz="2600" dirty="0"/>
              <a:t>25 program leaders – 125 interviews</a:t>
            </a:r>
          </a:p>
          <a:p>
            <a:pPr eaLnBrk="1" hangingPunct="1"/>
            <a:r>
              <a:rPr lang="en-US" altLang="en-US" sz="2600" dirty="0"/>
              <a:t>167 site observations</a:t>
            </a:r>
          </a:p>
          <a:p>
            <a:pPr eaLnBrk="1" hangingPunct="1">
              <a:buFont typeface="Wingdings" pitchFamily="2" charset="2"/>
              <a:buNone/>
            </a:pPr>
            <a:endParaRPr lang="en-US" altLang="en-US" sz="2800" dirty="0"/>
          </a:p>
          <a:p>
            <a:pPr>
              <a:buNone/>
            </a:pPr>
            <a:r>
              <a:rPr lang="en-US" altLang="en-US" sz="2800" dirty="0"/>
              <a:t> Resulting in 250 dilemmas</a:t>
            </a:r>
            <a:br>
              <a:rPr lang="en-US" altLang="en-US" sz="2800" dirty="0"/>
            </a:br>
            <a:endParaRPr lang="en-US" altLang="en-US" sz="2800" dirty="0"/>
          </a:p>
          <a:p>
            <a:pPr>
              <a:buNone/>
            </a:pPr>
            <a:r>
              <a:rPr lang="en-US" altLang="en-US" dirty="0"/>
              <a:t>Reed Larson, University of Illinois</a:t>
            </a:r>
          </a:p>
          <a:p>
            <a:pPr>
              <a:buNone/>
            </a:pPr>
            <a:r>
              <a:rPr lang="en-US" altLang="en-US" u="sng" dirty="0">
                <a:hlinkClick r:id="rId3"/>
              </a:rPr>
              <a:t>www.youthdev.illinois.edu/</a:t>
            </a:r>
            <a:r>
              <a:rPr lang="en-US" altLang="en-US" dirty="0"/>
              <a:t> </a:t>
            </a:r>
            <a:endParaRPr lang="en-US" altLang="en-US" i="1" dirty="0"/>
          </a:p>
          <a:p>
            <a:pPr eaLnBrk="1" hangingPunct="1">
              <a:buFont typeface="Wingdings" pitchFamily="2" charset="2"/>
              <a:buNone/>
            </a:pPr>
            <a:endParaRPr lang="en-US" altLang="en-US" sz="2800" dirty="0"/>
          </a:p>
        </p:txBody>
      </p:sp>
      <p:sp>
        <p:nvSpPr>
          <p:cNvPr id="2" name="Title 1"/>
          <p:cNvSpPr>
            <a:spLocks noGrp="1"/>
          </p:cNvSpPr>
          <p:nvPr>
            <p:ph type="title"/>
          </p:nvPr>
        </p:nvSpPr>
        <p:spPr/>
        <p:txBody>
          <a:bodyPr/>
          <a:lstStyle/>
          <a:p>
            <a:r>
              <a:rPr lang="en-US" dirty="0"/>
              <a:t>Research: Dilemmas of Practice</a:t>
            </a:r>
          </a:p>
        </p:txBody>
      </p:sp>
      <p:pic>
        <p:nvPicPr>
          <p:cNvPr id="5" name="Picture 4">
            <a:extLst>
              <a:ext uri="{FF2B5EF4-FFF2-40B4-BE49-F238E27FC236}">
                <a16:creationId xmlns:a16="http://schemas.microsoft.com/office/drawing/2014/main" id="{18C54C1A-CA3E-42E5-B0B5-AD16164B2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t="17334" r="5000" b="9333"/>
          <a:stretch/>
        </p:blipFill>
        <p:spPr>
          <a:xfrm>
            <a:off x="4876800" y="1524000"/>
            <a:ext cx="3962400" cy="4191000"/>
          </a:xfrm>
          <a:prstGeom prst="rect">
            <a:avLst/>
          </a:prstGeom>
        </p:spPr>
      </p:pic>
    </p:spTree>
    <p:extLst>
      <p:ext uri="{BB962C8B-B14F-4D97-AF65-F5344CB8AC3E}">
        <p14:creationId xmlns:p14="http://schemas.microsoft.com/office/powerpoint/2010/main" val="2864164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5334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rgbClr val="D2533C"/>
                </a:solidFill>
                <a:effectLst/>
                <a:uLnTx/>
                <a:uFillTx/>
                <a:latin typeface="Arial"/>
                <a:ea typeface="+mj-ea"/>
                <a:cs typeface="+mj-cs"/>
              </a:rPr>
              <a:t>Process: Problem Solving Dilemmas</a:t>
            </a:r>
            <a:endParaRPr kumimoji="0" lang="en-US" sz="4000" b="0" i="0" u="none" strike="noStrike" kern="1200" cap="none" spc="-100" normalizeH="0" baseline="0" noProof="0" dirty="0">
              <a:ln>
                <a:noFill/>
              </a:ln>
              <a:solidFill>
                <a:srgbClr val="D2533C"/>
              </a:solidFill>
              <a:effectLst/>
              <a:uLnTx/>
              <a:uFillTx/>
              <a:latin typeface="Arial"/>
              <a:ea typeface="+mj-ea"/>
              <a:cs typeface="+mj-cs"/>
            </a:endParaRPr>
          </a:p>
        </p:txBody>
      </p:sp>
      <p:sp>
        <p:nvSpPr>
          <p:cNvPr id="7" name="Content Placeholder 2"/>
          <p:cNvSpPr txBox="1">
            <a:spLocks/>
          </p:cNvSpPr>
          <p:nvPr/>
        </p:nvSpPr>
        <p:spPr>
          <a:xfrm>
            <a:off x="457200" y="16002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800"/>
              </a:spcBef>
              <a:spcAft>
                <a:spcPts val="0"/>
              </a:spcAft>
              <a:buClr>
                <a:srgbClr val="93A299"/>
              </a:buClr>
              <a:buSzPct val="85000"/>
              <a:buFont typeface="+mj-lt"/>
              <a:buAutoNum type="arabicPeriod"/>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What are the concerns? Contributing factors?</a:t>
            </a:r>
          </a:p>
          <a:p>
            <a:pPr marL="457200" marR="0" lvl="0" indent="-457200" algn="l" defTabSz="914400" rtl="0" eaLnBrk="1" fontAlgn="auto" latinLnBrk="0" hangingPunct="1">
              <a:lnSpc>
                <a:spcPct val="100000"/>
              </a:lnSpc>
              <a:spcBef>
                <a:spcPts val="1800"/>
              </a:spcBef>
              <a:spcAft>
                <a:spcPts val="0"/>
              </a:spcAft>
              <a:buClr>
                <a:srgbClr val="93A299"/>
              </a:buClr>
              <a:buSzPct val="85000"/>
              <a:buFont typeface="+mj-lt"/>
              <a:buAutoNum type="arabicPeriod"/>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Which are the most pressing ones? And why?</a:t>
            </a:r>
          </a:p>
          <a:p>
            <a:pPr marL="457200" marR="0" lvl="0" indent="-457200" algn="l" defTabSz="914400" rtl="0" eaLnBrk="1" fontAlgn="auto" latinLnBrk="0" hangingPunct="1">
              <a:lnSpc>
                <a:spcPct val="100000"/>
              </a:lnSpc>
              <a:spcBef>
                <a:spcPts val="1800"/>
              </a:spcBef>
              <a:spcAft>
                <a:spcPts val="0"/>
              </a:spcAft>
              <a:buClr>
                <a:srgbClr val="93A299"/>
              </a:buClr>
              <a:buSzPct val="85000"/>
              <a:buFont typeface="+mj-lt"/>
              <a:buAutoNum type="arabicPeriod"/>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What are possible responses? (Brainstorm)</a:t>
            </a:r>
          </a:p>
          <a:p>
            <a:pPr marL="457200" marR="0" lvl="0" indent="-457200" algn="l" defTabSz="914400" rtl="0" eaLnBrk="1" fontAlgn="auto" latinLnBrk="0" hangingPunct="1">
              <a:lnSpc>
                <a:spcPct val="100000"/>
              </a:lnSpc>
              <a:spcBef>
                <a:spcPts val="1800"/>
              </a:spcBef>
              <a:spcAft>
                <a:spcPts val="0"/>
              </a:spcAft>
              <a:buClr>
                <a:srgbClr val="93A299"/>
              </a:buClr>
              <a:buSzPct val="85000"/>
              <a:buFont typeface="+mj-lt"/>
              <a:buAutoNum type="arabicPeriod"/>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Of the possible responses which response would you choose? And why?</a:t>
            </a:r>
          </a:p>
          <a:p>
            <a:pPr marL="457200" marR="0" lvl="0" indent="-457200" algn="l" defTabSz="914400" rtl="0" eaLnBrk="1" fontAlgn="auto" latinLnBrk="0" hangingPunct="1">
              <a:lnSpc>
                <a:spcPct val="100000"/>
              </a:lnSpc>
              <a:spcBef>
                <a:spcPts val="1800"/>
              </a:spcBef>
              <a:spcAft>
                <a:spcPts val="0"/>
              </a:spcAft>
              <a:buClr>
                <a:srgbClr val="93A299"/>
              </a:buClr>
              <a:buSzPct val="85000"/>
              <a:buFont typeface="+mj-lt"/>
              <a:buAutoNum type="arabicPeriod"/>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Any larger takeaway messages?</a:t>
            </a: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9256537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Moving Forward</a:t>
            </a:r>
          </a:p>
        </p:txBody>
      </p:sp>
      <p:sp>
        <p:nvSpPr>
          <p:cNvPr id="6" name="Content Placeholder 2"/>
          <p:cNvSpPr txBox="1">
            <a:spLocks/>
          </p:cNvSpPr>
          <p:nvPr/>
        </p:nvSpPr>
        <p:spPr>
          <a:xfrm>
            <a:off x="4724400" y="1828800"/>
            <a:ext cx="4267200" cy="38862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800"/>
              </a:spcBef>
              <a:spcAft>
                <a:spcPts val="0"/>
              </a:spcAft>
              <a:buClr>
                <a:srgbClr val="93A299"/>
              </a:buClr>
              <a:buSzPct val="85000"/>
              <a:buFont typeface="Arial" pitchFamily="34" charset="0"/>
              <a:buChar char="•"/>
              <a:tabLst/>
              <a:defRPr/>
            </a:pPr>
            <a:r>
              <a:rPr kumimoji="0" lang="en-US" b="0" i="0" u="none" strike="noStrike" kern="1200" cap="none" spc="0" normalizeH="0" baseline="0" noProof="0" dirty="0">
                <a:ln>
                  <a:noFill/>
                </a:ln>
                <a:solidFill>
                  <a:srgbClr val="292934"/>
                </a:solidFill>
                <a:effectLst/>
                <a:uLnTx/>
                <a:uFillTx/>
                <a:latin typeface="Arial"/>
                <a:ea typeface="+mn-ea"/>
                <a:cs typeface="+mn-cs"/>
              </a:rPr>
              <a:t>Competencies are important</a:t>
            </a:r>
          </a:p>
          <a:p>
            <a:pPr marL="182880" marR="0" lvl="0" indent="-182880" algn="l" defTabSz="914400" rtl="0" eaLnBrk="1" fontAlgn="auto" latinLnBrk="0" hangingPunct="1">
              <a:lnSpc>
                <a:spcPct val="100000"/>
              </a:lnSpc>
              <a:spcBef>
                <a:spcPts val="1800"/>
              </a:spcBef>
              <a:spcAft>
                <a:spcPts val="0"/>
              </a:spcAft>
              <a:buClr>
                <a:srgbClr val="93A299"/>
              </a:buClr>
              <a:buSzPct val="85000"/>
              <a:buFont typeface="Arial" pitchFamily="34" charset="0"/>
              <a:buChar char="•"/>
              <a:tabLst/>
              <a:defRPr/>
            </a:pPr>
            <a:r>
              <a:rPr kumimoji="0" lang="en-US" b="0" i="0" u="none" strike="noStrike" kern="1200" cap="none" spc="0" normalizeH="0" baseline="0" noProof="0" dirty="0">
                <a:ln>
                  <a:noFill/>
                </a:ln>
                <a:solidFill>
                  <a:srgbClr val="292934"/>
                </a:solidFill>
                <a:effectLst/>
                <a:uLnTx/>
                <a:uFillTx/>
                <a:latin typeface="Arial"/>
                <a:ea typeface="+mn-ea"/>
                <a:cs typeface="+mn-cs"/>
              </a:rPr>
              <a:t>Use community resources</a:t>
            </a:r>
          </a:p>
          <a:p>
            <a:pPr marL="182880" marR="0" lvl="0" indent="-182880" algn="l" defTabSz="914400" rtl="0" eaLnBrk="1" fontAlgn="auto" latinLnBrk="0" hangingPunct="1">
              <a:lnSpc>
                <a:spcPct val="100000"/>
              </a:lnSpc>
              <a:spcBef>
                <a:spcPts val="1800"/>
              </a:spcBef>
              <a:spcAft>
                <a:spcPts val="0"/>
              </a:spcAft>
              <a:buClr>
                <a:srgbClr val="93A299"/>
              </a:buClr>
              <a:buSzPct val="85000"/>
              <a:buFont typeface="Arial" pitchFamily="34" charset="0"/>
              <a:buChar char="•"/>
              <a:tabLst/>
              <a:defRPr/>
            </a:pPr>
            <a:r>
              <a:rPr kumimoji="0" lang="en-US" b="0" i="0" u="none" strike="noStrike" kern="1200" cap="none" spc="0" normalizeH="0" baseline="0" noProof="0" dirty="0">
                <a:ln>
                  <a:noFill/>
                </a:ln>
                <a:solidFill>
                  <a:srgbClr val="292934"/>
                </a:solidFill>
                <a:effectLst/>
                <a:uLnTx/>
                <a:uFillTx/>
                <a:latin typeface="Arial"/>
                <a:ea typeface="+mn-ea"/>
                <a:cs typeface="+mn-cs"/>
              </a:rPr>
              <a:t>Set boundaries</a:t>
            </a:r>
          </a:p>
          <a:p>
            <a:pPr marL="182880" marR="0" lvl="0" indent="-182880" algn="l" defTabSz="914400" rtl="0" eaLnBrk="1" fontAlgn="auto" latinLnBrk="0" hangingPunct="1">
              <a:lnSpc>
                <a:spcPct val="100000"/>
              </a:lnSpc>
              <a:spcBef>
                <a:spcPts val="1800"/>
              </a:spcBef>
              <a:spcAft>
                <a:spcPts val="0"/>
              </a:spcAft>
              <a:buClr>
                <a:srgbClr val="93A299"/>
              </a:buClr>
              <a:buSzPct val="85000"/>
              <a:buFont typeface="Arial" pitchFamily="34" charset="0"/>
              <a:buChar char="•"/>
              <a:tabLst/>
              <a:defRPr/>
            </a:pPr>
            <a:r>
              <a:rPr kumimoji="0" lang="en-US" b="0" i="0" u="none" strike="noStrike" kern="1200" cap="none" spc="0" normalizeH="0" baseline="0" noProof="0" dirty="0">
                <a:ln>
                  <a:noFill/>
                </a:ln>
                <a:solidFill>
                  <a:srgbClr val="292934"/>
                </a:solidFill>
                <a:effectLst/>
                <a:uLnTx/>
                <a:uFillTx/>
                <a:latin typeface="Arial"/>
                <a:ea typeface="+mn-ea"/>
                <a:cs typeface="+mn-cs"/>
              </a:rPr>
              <a:t>Experience matters</a:t>
            </a:r>
          </a:p>
          <a:p>
            <a:pPr marL="182880" marR="0" lvl="0" indent="-182880" algn="l" defTabSz="914400" rtl="0" eaLnBrk="1" fontAlgn="auto" latinLnBrk="0" hangingPunct="1">
              <a:lnSpc>
                <a:spcPct val="100000"/>
              </a:lnSpc>
              <a:spcBef>
                <a:spcPts val="1800"/>
              </a:spcBef>
              <a:spcAft>
                <a:spcPts val="0"/>
              </a:spcAft>
              <a:buClr>
                <a:srgbClr val="93A299"/>
              </a:buClr>
              <a:buSzPct val="85000"/>
              <a:buFont typeface="Arial" pitchFamily="34" charset="0"/>
              <a:buChar char="•"/>
              <a:tabLst/>
              <a:defRPr/>
            </a:pPr>
            <a:r>
              <a:rPr kumimoji="0" lang="en-US" b="0" i="0" u="none" strike="noStrike" kern="1200" cap="none" spc="0" normalizeH="0" baseline="0" noProof="0" dirty="0">
                <a:ln>
                  <a:noFill/>
                </a:ln>
                <a:solidFill>
                  <a:srgbClr val="292934"/>
                </a:solidFill>
                <a:effectLst/>
                <a:uLnTx/>
                <a:uFillTx/>
                <a:latin typeface="Arial"/>
                <a:ea typeface="+mn-ea"/>
                <a:cs typeface="+mn-cs"/>
              </a:rPr>
              <a:t>Discuss and learn from dilemmas</a:t>
            </a:r>
          </a:p>
        </p:txBody>
      </p:sp>
      <p:pic>
        <p:nvPicPr>
          <p:cNvPr id="8" name="Picture 7">
            <a:extLst>
              <a:ext uri="{FF2B5EF4-FFF2-40B4-BE49-F238E27FC236}">
                <a16:creationId xmlns:a16="http://schemas.microsoft.com/office/drawing/2014/main" id="{2F7D2977-3A0F-4E37-A045-9ED460C9C3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45" t="12606" r="11023" b="13452"/>
          <a:stretch/>
        </p:blipFill>
        <p:spPr>
          <a:xfrm>
            <a:off x="258762" y="1847850"/>
            <a:ext cx="4313238" cy="2919270"/>
          </a:xfrm>
          <a:prstGeom prst="rect">
            <a:avLst/>
          </a:prstGeom>
        </p:spPr>
      </p:pic>
    </p:spTree>
    <p:extLst>
      <p:ext uri="{BB962C8B-B14F-4D97-AF65-F5344CB8AC3E}">
        <p14:creationId xmlns:p14="http://schemas.microsoft.com/office/powerpoint/2010/main" val="3917540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Wrapping Up</a:t>
            </a:r>
          </a:p>
        </p:txBody>
      </p:sp>
      <p:sp>
        <p:nvSpPr>
          <p:cNvPr id="3" name="Content Placeholder 2"/>
          <p:cNvSpPr>
            <a:spLocks noGrp="1"/>
          </p:cNvSpPr>
          <p:nvPr>
            <p:ph idx="1"/>
          </p:nvPr>
        </p:nvSpPr>
        <p:spPr>
          <a:xfrm>
            <a:off x="2438400" y="1600200"/>
            <a:ext cx="6248400" cy="4876800"/>
          </a:xfrm>
        </p:spPr>
        <p:txBody>
          <a:bodyPr/>
          <a:lstStyle/>
          <a:p>
            <a:r>
              <a:rPr lang="en-US" sz="3200" dirty="0"/>
              <a:t>I feel…</a:t>
            </a:r>
          </a:p>
          <a:p>
            <a:pPr lvl="0"/>
            <a:r>
              <a:rPr lang="en-US" sz="3200" dirty="0"/>
              <a:t>I learned…</a:t>
            </a:r>
          </a:p>
          <a:p>
            <a:pPr lvl="0"/>
            <a:r>
              <a:rPr lang="en-US" sz="3200" dirty="0"/>
              <a:t>I never knew…</a:t>
            </a:r>
          </a:p>
          <a:p>
            <a:pPr lvl="0"/>
            <a:r>
              <a:rPr lang="en-US" sz="3200" dirty="0"/>
              <a:t>I now understand…</a:t>
            </a:r>
          </a:p>
          <a:p>
            <a:pPr lvl="0"/>
            <a:r>
              <a:rPr lang="en-US" sz="3200" dirty="0"/>
              <a:t>I wish…</a:t>
            </a:r>
          </a:p>
          <a:p>
            <a:pPr lvl="0"/>
            <a:r>
              <a:rPr lang="en-US" sz="3200" dirty="0"/>
              <a:t>I’m glad that…</a:t>
            </a:r>
          </a:p>
          <a:p>
            <a:pPr lvl="0"/>
            <a:r>
              <a:rPr lang="en-US" sz="3200" dirty="0"/>
              <a:t>I appreciate</a:t>
            </a:r>
          </a:p>
          <a:p>
            <a:endParaRPr lang="en-US" dirty="0"/>
          </a:p>
        </p:txBody>
      </p:sp>
    </p:spTree>
    <p:extLst>
      <p:ext uri="{BB962C8B-B14F-4D97-AF65-F5344CB8AC3E}">
        <p14:creationId xmlns:p14="http://schemas.microsoft.com/office/powerpoint/2010/main" val="3762498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2794219" cy="2362200"/>
          </a:xfrm>
          <a:prstGeom prst="rect">
            <a:avLst/>
          </a:prstGeom>
        </p:spPr>
      </p:pic>
    </p:spTree>
    <p:extLst>
      <p:ext uri="{BB962C8B-B14F-4D97-AF65-F5344CB8AC3E}">
        <p14:creationId xmlns:p14="http://schemas.microsoft.com/office/powerpoint/2010/main" val="34861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3260725"/>
            <a:ext cx="7772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200" dirty="0">
                <a:solidFill>
                  <a:schemeClr val="accent3">
                    <a:lumMod val="60000"/>
                    <a:lumOff val="40000"/>
                  </a:schemeClr>
                </a:solidFill>
              </a:rPr>
              <a:t>  </a:t>
            </a:r>
            <a:r>
              <a:rPr lang="en-US" altLang="en-US" sz="3200" dirty="0">
                <a:solidFill>
                  <a:schemeClr val="accent1">
                    <a:lumMod val="75000"/>
                  </a:schemeClr>
                </a:solidFill>
              </a:rPr>
              <a:t>Resiliency Research</a:t>
            </a:r>
            <a:endParaRPr lang="en-US" altLang="en-US" dirty="0">
              <a:solidFill>
                <a:schemeClr val="accent1">
                  <a:lumMod val="75000"/>
                </a:schemeClr>
              </a:solidFill>
            </a:endParaRPr>
          </a:p>
          <a:p>
            <a:pPr eaLnBrk="1" hangingPunct="1"/>
            <a:r>
              <a:rPr lang="en-US" altLang="en-US" sz="2800" dirty="0"/>
              <a:t>    What explains success despite the odds? </a:t>
            </a:r>
          </a:p>
        </p:txBody>
      </p:sp>
      <p:sp>
        <p:nvSpPr>
          <p:cNvPr id="51203" name="Rectangle 3"/>
          <p:cNvSpPr>
            <a:spLocks noChangeArrowheads="1"/>
          </p:cNvSpPr>
          <p:nvPr/>
        </p:nvSpPr>
        <p:spPr bwMode="auto">
          <a:xfrm rot="10800000" flipV="1">
            <a:off x="914400" y="4796006"/>
            <a:ext cx="69357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200" dirty="0">
                <a:solidFill>
                  <a:schemeClr val="accent1">
                    <a:lumMod val="75000"/>
                  </a:schemeClr>
                </a:solidFill>
              </a:rPr>
              <a:t>Youth Development Research </a:t>
            </a:r>
          </a:p>
          <a:p>
            <a:pPr algn="ctr" eaLnBrk="1" hangingPunct="1"/>
            <a:r>
              <a:rPr lang="en-US" altLang="en-US" sz="2800" dirty="0"/>
              <a:t>  What predicts and promotes thriving?</a:t>
            </a:r>
          </a:p>
        </p:txBody>
      </p:sp>
      <p:sp>
        <p:nvSpPr>
          <p:cNvPr id="51204" name="Rectangle 4"/>
          <p:cNvSpPr>
            <a:spLocks noGrp="1" noRot="1" noChangeArrowheads="1"/>
          </p:cNvSpPr>
          <p:nvPr>
            <p:ph type="title"/>
          </p:nvPr>
        </p:nvSpPr>
        <p:spPr>
          <a:xfrm>
            <a:off x="533400" y="277813"/>
            <a:ext cx="8229600" cy="1143000"/>
          </a:xfrm>
        </p:spPr>
        <p:txBody>
          <a:bodyPr/>
          <a:lstStyle/>
          <a:p>
            <a:r>
              <a:rPr lang="en-US" altLang="en-US" b="0" dirty="0">
                <a:effectLst/>
              </a:rPr>
              <a:t>Supportive</a:t>
            </a:r>
            <a:r>
              <a:rPr lang="en-US" altLang="en-US" b="0" dirty="0">
                <a:effectLst/>
                <a:latin typeface="Tahoma" pitchFamily="34" charset="0"/>
              </a:rPr>
              <a:t> </a:t>
            </a:r>
            <a:r>
              <a:rPr lang="en-US" altLang="en-US" sz="4000" b="0" dirty="0">
                <a:effectLst/>
              </a:rPr>
              <a:t>Research</a:t>
            </a:r>
          </a:p>
        </p:txBody>
      </p:sp>
      <p:sp>
        <p:nvSpPr>
          <p:cNvPr id="51205" name="Rectangle 5"/>
          <p:cNvSpPr>
            <a:spLocks noChangeArrowheads="1"/>
          </p:cNvSpPr>
          <p:nvPr/>
        </p:nvSpPr>
        <p:spPr bwMode="auto">
          <a:xfrm>
            <a:off x="533400" y="1600200"/>
            <a:ext cx="8382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200" dirty="0">
                <a:solidFill>
                  <a:schemeClr val="accent1">
                    <a:lumMod val="75000"/>
                  </a:schemeClr>
                </a:solidFill>
              </a:rPr>
              <a:t>Prevention Research</a:t>
            </a:r>
            <a:endParaRPr lang="en-US" altLang="en-US" dirty="0">
              <a:solidFill>
                <a:schemeClr val="accent1">
                  <a:lumMod val="75000"/>
                </a:schemeClr>
              </a:solidFill>
            </a:endParaRPr>
          </a:p>
          <a:p>
            <a:pPr eaLnBrk="1" hangingPunct="1"/>
            <a:r>
              <a:rPr lang="en-US" altLang="en-US" sz="2800" dirty="0"/>
              <a:t> What predicts and prevents poor health outcomes?</a:t>
            </a:r>
            <a:r>
              <a:rPr lang="en-US" altLang="en-US" sz="2800" dirty="0">
                <a:solidFill>
                  <a:schemeClr val="folHlink"/>
                </a:solidFill>
              </a:rPr>
              <a:t> </a:t>
            </a:r>
          </a:p>
        </p:txBody>
      </p:sp>
    </p:spTree>
    <p:extLst>
      <p:ext uri="{BB962C8B-B14F-4D97-AF65-F5344CB8AC3E}">
        <p14:creationId xmlns:p14="http://schemas.microsoft.com/office/powerpoint/2010/main" val="104996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wipe(down)">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2"/>
                                        </p:tgtEl>
                                        <p:attrNameLst>
                                          <p:attrName>style.visibility</p:attrName>
                                        </p:attrNameLst>
                                      </p:cBhvr>
                                      <p:to>
                                        <p:strVal val="visible"/>
                                      </p:to>
                                    </p:set>
                                    <p:animEffect transition="in" filter="wipe(down)">
                                      <p:cBhvr>
                                        <p:cTn id="12" dur="500"/>
                                        <p:tgtEl>
                                          <p:spTgt spid="512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03"/>
                                        </p:tgtEl>
                                        <p:attrNameLst>
                                          <p:attrName>style.visibility</p:attrName>
                                        </p:attrNameLst>
                                      </p:cBhvr>
                                      <p:to>
                                        <p:strVal val="visible"/>
                                      </p:to>
                                    </p:set>
                                    <p:animEffect transition="in" filter="wipe(down)">
                                      <p:cBhvr>
                                        <p:cTn id="1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p:bldP spid="5120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o change for followed hyperlin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BF"/>
      </a:hlink>
      <a:folHlink>
        <a:srgbClr val="0000B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8418</TotalTime>
  <Words>3255</Words>
  <Application>Microsoft Office PowerPoint</Application>
  <PresentationFormat>On-screen Show (4:3)</PresentationFormat>
  <Paragraphs>664</Paragraphs>
  <Slides>84</Slides>
  <Notes>59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8" baseType="lpstr">
      <vt:lpstr>Arial</vt:lpstr>
      <vt:lpstr>Arial Black</vt:lpstr>
      <vt:lpstr>Calibri</vt:lpstr>
      <vt:lpstr>Constantia</vt:lpstr>
      <vt:lpstr>Courier New</vt:lpstr>
      <vt:lpstr>Impact</vt:lpstr>
      <vt:lpstr>Lucida Sans Unicode</vt:lpstr>
      <vt:lpstr>Monotype Sorts</vt:lpstr>
      <vt:lpstr>Tahoma</vt:lpstr>
      <vt:lpstr>Times New Roman</vt:lpstr>
      <vt:lpstr>Verdana</vt:lpstr>
      <vt:lpstr>Wingdings</vt:lpstr>
      <vt:lpstr>Clarity</vt:lpstr>
      <vt:lpstr>Slide</vt:lpstr>
      <vt:lpstr>PowerPoint Presentation</vt:lpstr>
      <vt:lpstr>PowerPoint Presentation</vt:lpstr>
      <vt:lpstr>PowerPoint Presentation</vt:lpstr>
      <vt:lpstr>What is PYD?</vt:lpstr>
      <vt:lpstr>PowerPoint Presentation</vt:lpstr>
      <vt:lpstr>Maslow’s Hierarchy of Needs</vt:lpstr>
      <vt:lpstr>Social Toxicity</vt:lpstr>
      <vt:lpstr>Inequity and Adolescence</vt:lpstr>
      <vt:lpstr>Supportive Research</vt:lpstr>
      <vt:lpstr>Emerging Science of Learning and Development (SOLD)</vt:lpstr>
      <vt:lpstr>Defining Positive Youth Development</vt:lpstr>
      <vt:lpstr>Paradigm Shift</vt:lpstr>
      <vt:lpstr>PowerPoint Presentation</vt:lpstr>
      <vt:lpstr>Tasks of Adolescence</vt:lpstr>
      <vt:lpstr>Adolescent Brain Development</vt:lpstr>
      <vt:lpstr>Theme: Risk Taking </vt:lpstr>
      <vt:lpstr>Theme: Identity Formation</vt:lpstr>
      <vt:lpstr>Multiple Social Identities</vt:lpstr>
      <vt:lpstr>PowerPoint Presentation</vt:lpstr>
      <vt:lpstr>Sense of Self</vt:lpstr>
      <vt:lpstr>Theme: The New Digital World</vt:lpstr>
      <vt:lpstr>What is the Impact?</vt:lpstr>
      <vt:lpstr>PowerPoint Presentation</vt:lpstr>
      <vt:lpstr>6 Cs</vt:lpstr>
      <vt:lpstr>Embedded: SEL Core Competencies</vt:lpstr>
      <vt:lpstr>Other Outcome Models</vt:lpstr>
      <vt:lpstr>Services – Opportunities – Supports</vt:lpstr>
      <vt:lpstr>PowerPoint Presentation</vt:lpstr>
      <vt:lpstr>Features of a Strength-Based Approach</vt:lpstr>
      <vt:lpstr>Identify and Nurture Internal Strengths</vt:lpstr>
      <vt:lpstr>Build on Internal Strengths</vt:lpstr>
      <vt:lpstr>   Sparks</vt:lpstr>
      <vt:lpstr>     Developmental Relationships  </vt:lpstr>
      <vt:lpstr>Simple Interactions Tool</vt:lpstr>
      <vt:lpstr>PowerPoint Presentation</vt:lpstr>
      <vt:lpstr> Building Developmental Relationships </vt:lpstr>
      <vt:lpstr>PowerPoint Presentation</vt:lpstr>
      <vt:lpstr> Youth Engagement</vt:lpstr>
      <vt:lpstr>Examples of Youth Engagement</vt:lpstr>
      <vt:lpstr>PowerPoint Presentation</vt:lpstr>
      <vt:lpstr>PowerPoint Presentation</vt:lpstr>
      <vt:lpstr>PowerPoint Presentation</vt:lpstr>
      <vt:lpstr>Benefits for Youth</vt:lpstr>
      <vt:lpstr>Benefits for Adults, Organizations, and Communities</vt:lpstr>
      <vt:lpstr>Obstacle: Adultism</vt:lpstr>
      <vt:lpstr>Manifestations of Adultism</vt:lpstr>
      <vt:lpstr>Scenario 1</vt:lpstr>
      <vt:lpstr>PowerPoint Presentation</vt:lpstr>
      <vt:lpstr>PowerPoint Presentation</vt:lpstr>
      <vt:lpstr>PowerPoint Presentation</vt:lpstr>
      <vt:lpstr>PowerPoint Presentation</vt:lpstr>
      <vt:lpstr>Defeating Adultism</vt:lpstr>
      <vt:lpstr>Youth-Adult Partnership Resource</vt:lpstr>
      <vt:lpstr>Youth Adult Partnership Tools</vt:lpstr>
      <vt:lpstr>Preparing Youth (Resources)</vt:lpstr>
      <vt:lpstr>PowerPoint Presentation</vt:lpstr>
      <vt:lpstr>Features of Positive Developmental Settings</vt:lpstr>
      <vt:lpstr>Adolescents increasingly diverse</vt:lpstr>
      <vt:lpstr>PowerPoint Presentation</vt:lpstr>
      <vt:lpstr>Using a Trauma-Informed Approach</vt:lpstr>
      <vt:lpstr>Resource</vt:lpstr>
      <vt:lpstr>Scaffolding – A Teaching Strategy</vt:lpstr>
      <vt:lpstr>Scaffolding Process </vt:lpstr>
      <vt:lpstr>Scaffolding Process </vt:lpstr>
      <vt:lpstr>Example: Life Skills – Doing Laundry</vt:lpstr>
      <vt:lpstr>Key Elements of Scaffolding</vt:lpstr>
      <vt:lpstr>  Feedback</vt:lpstr>
      <vt:lpstr>What to Praise?</vt:lpstr>
      <vt:lpstr>Active Learning</vt:lpstr>
      <vt:lpstr>Helpful Strategies and Tools</vt:lpstr>
      <vt:lpstr>PowerPoint Presentation</vt:lpstr>
      <vt:lpstr>Competencies: Content Areas</vt:lpstr>
      <vt:lpstr>Frameworks of Core Competencies</vt:lpstr>
      <vt:lpstr>Ongoing Professional Development</vt:lpstr>
      <vt:lpstr>Implicit Bias</vt:lpstr>
      <vt:lpstr>PowerPoint Presentation</vt:lpstr>
      <vt:lpstr>PowerPoint Presentation</vt:lpstr>
      <vt:lpstr>PowerPoint Presentation</vt:lpstr>
      <vt:lpstr>Central Tension in Youth Work</vt:lpstr>
      <vt:lpstr>Research: Dilemmas of Practice</vt:lpstr>
      <vt:lpstr>PowerPoint Presentation</vt:lpstr>
      <vt:lpstr>Moving Forward</vt:lpstr>
      <vt:lpstr>Wrapping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Development Curriculum</dc:title>
  <dc:creator>Windows User</dc:creator>
  <cp:lastModifiedBy>Karen Schantz</cp:lastModifiedBy>
  <cp:revision>332</cp:revision>
  <dcterms:created xsi:type="dcterms:W3CDTF">2013-08-09T16:38:06Z</dcterms:created>
  <dcterms:modified xsi:type="dcterms:W3CDTF">2021-08-12T15:56:35Z</dcterms:modified>
</cp:coreProperties>
</file>